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 id="2147483690" r:id="rId5"/>
    <p:sldMasterId id="2147483696" r:id="rId6"/>
    <p:sldMasterId id="2147483714" r:id="rId7"/>
    <p:sldMasterId id="2147483726" r:id="rId8"/>
  </p:sldMasterIdLst>
  <p:notesMasterIdLst>
    <p:notesMasterId r:id="rId117"/>
  </p:notesMasterIdLst>
  <p:sldIdLst>
    <p:sldId id="256" r:id="rId9"/>
    <p:sldId id="266" r:id="rId10"/>
    <p:sldId id="267" r:id="rId11"/>
    <p:sldId id="469" r:id="rId12"/>
    <p:sldId id="470" r:id="rId13"/>
    <p:sldId id="471" r:id="rId14"/>
    <p:sldId id="472" r:id="rId15"/>
    <p:sldId id="268" r:id="rId16"/>
    <p:sldId id="269" r:id="rId17"/>
    <p:sldId id="270" r:id="rId18"/>
    <p:sldId id="271" r:id="rId19"/>
    <p:sldId id="398" r:id="rId20"/>
    <p:sldId id="399" r:id="rId21"/>
    <p:sldId id="402" r:id="rId22"/>
    <p:sldId id="473" r:id="rId23"/>
    <p:sldId id="474" r:id="rId24"/>
    <p:sldId id="405" r:id="rId25"/>
    <p:sldId id="406" r:id="rId26"/>
    <p:sldId id="475" r:id="rId27"/>
    <p:sldId id="476" r:id="rId28"/>
    <p:sldId id="407" r:id="rId29"/>
    <p:sldId id="409" r:id="rId30"/>
    <p:sldId id="477" r:id="rId31"/>
    <p:sldId id="275" r:id="rId32"/>
    <p:sldId id="293" r:id="rId33"/>
    <p:sldId id="478" r:id="rId34"/>
    <p:sldId id="410" r:id="rId35"/>
    <p:sldId id="413" r:id="rId36"/>
    <p:sldId id="414" r:id="rId37"/>
    <p:sldId id="479" r:id="rId38"/>
    <p:sldId id="480" r:id="rId39"/>
    <p:sldId id="481" r:id="rId40"/>
    <p:sldId id="415" r:id="rId41"/>
    <p:sldId id="453" r:id="rId42"/>
    <p:sldId id="454" r:id="rId43"/>
    <p:sldId id="455" r:id="rId44"/>
    <p:sldId id="456" r:id="rId45"/>
    <p:sldId id="423" r:id="rId46"/>
    <p:sldId id="417" r:id="rId47"/>
    <p:sldId id="431" r:id="rId48"/>
    <p:sldId id="442" r:id="rId49"/>
    <p:sldId id="443" r:id="rId50"/>
    <p:sldId id="444" r:id="rId51"/>
    <p:sldId id="445" r:id="rId52"/>
    <p:sldId id="446" r:id="rId53"/>
    <p:sldId id="447" r:id="rId54"/>
    <p:sldId id="448" r:id="rId55"/>
    <p:sldId id="449" r:id="rId56"/>
    <p:sldId id="450" r:id="rId57"/>
    <p:sldId id="451" r:id="rId58"/>
    <p:sldId id="452" r:id="rId59"/>
    <p:sldId id="482" r:id="rId60"/>
    <p:sldId id="483" r:id="rId61"/>
    <p:sldId id="433" r:id="rId62"/>
    <p:sldId id="258" r:id="rId63"/>
    <p:sldId id="259" r:id="rId64"/>
    <p:sldId id="260" r:id="rId65"/>
    <p:sldId id="261" r:id="rId66"/>
    <p:sldId id="484" r:id="rId67"/>
    <p:sldId id="485" r:id="rId68"/>
    <p:sldId id="487" r:id="rId69"/>
    <p:sldId id="488" r:id="rId70"/>
    <p:sldId id="489" r:id="rId71"/>
    <p:sldId id="490" r:id="rId72"/>
    <p:sldId id="491" r:id="rId73"/>
    <p:sldId id="262" r:id="rId74"/>
    <p:sldId id="263" r:id="rId75"/>
    <p:sldId id="264" r:id="rId76"/>
    <p:sldId id="265" r:id="rId77"/>
    <p:sldId id="434" r:id="rId78"/>
    <p:sldId id="486" r:id="rId79"/>
    <p:sldId id="435" r:id="rId80"/>
    <p:sldId id="436" r:id="rId81"/>
    <p:sldId id="437" r:id="rId82"/>
    <p:sldId id="438" r:id="rId83"/>
    <p:sldId id="439" r:id="rId84"/>
    <p:sldId id="272" r:id="rId85"/>
    <p:sldId id="440" r:id="rId86"/>
    <p:sldId id="274" r:id="rId87"/>
    <p:sldId id="441" r:id="rId88"/>
    <p:sldId id="459" r:id="rId89"/>
    <p:sldId id="460" r:id="rId90"/>
    <p:sldId id="496" r:id="rId91"/>
    <p:sldId id="497" r:id="rId92"/>
    <p:sldId id="499" r:id="rId93"/>
    <p:sldId id="500" r:id="rId94"/>
    <p:sldId id="501" r:id="rId95"/>
    <p:sldId id="502" r:id="rId96"/>
    <p:sldId id="503" r:id="rId97"/>
    <p:sldId id="504" r:id="rId98"/>
    <p:sldId id="505" r:id="rId99"/>
    <p:sldId id="506" r:id="rId100"/>
    <p:sldId id="507" r:id="rId101"/>
    <p:sldId id="508" r:id="rId102"/>
    <p:sldId id="509" r:id="rId103"/>
    <p:sldId id="510" r:id="rId104"/>
    <p:sldId id="276" r:id="rId105"/>
    <p:sldId id="277" r:id="rId106"/>
    <p:sldId id="492" r:id="rId107"/>
    <p:sldId id="464" r:id="rId108"/>
    <p:sldId id="493" r:id="rId109"/>
    <p:sldId id="511" r:id="rId110"/>
    <p:sldId id="494" r:id="rId111"/>
    <p:sldId id="495" r:id="rId112"/>
    <p:sldId id="465" r:id="rId113"/>
    <p:sldId id="466" r:id="rId114"/>
    <p:sldId id="467" r:id="rId115"/>
    <p:sldId id="468"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6730"/>
    <p:restoredTop sz="96654"/>
  </p:normalViewPr>
  <p:slideViewPr>
    <p:cSldViewPr snapToGrid="0">
      <p:cViewPr>
        <p:scale>
          <a:sx n="110" d="100"/>
          <a:sy n="110" d="100"/>
        </p:scale>
        <p:origin x="480"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notesMaster" Target="notesMasters/notesMaster1.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presProps" Target="presProp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viewProps" Target="viewProps.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3E250-8241-8849-BA1A-CE1838DD4C25}"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E95D6-A6EE-AA46-85F4-707D227190B1}" type="slidenum">
              <a:rPr lang="en-US" smtClean="0"/>
              <a:t>‹#›</a:t>
            </a:fld>
            <a:endParaRPr lang="en-US"/>
          </a:p>
        </p:txBody>
      </p:sp>
    </p:spTree>
    <p:extLst>
      <p:ext uri="{BB962C8B-B14F-4D97-AF65-F5344CB8AC3E}">
        <p14:creationId xmlns:p14="http://schemas.microsoft.com/office/powerpoint/2010/main" val="424895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17C9A63-931E-43A0-B51B-FE6822DE7E2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806698C-CB6E-7E44-AE2E-7EBBA7196C1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2946" name="Rectangle 2">
            <a:extLst>
              <a:ext uri="{FF2B5EF4-FFF2-40B4-BE49-F238E27FC236}">
                <a16:creationId xmlns:a16="http://schemas.microsoft.com/office/drawing/2014/main" id="{C6F576E3-3C55-C41A-F890-5406BEB8C042}"/>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6F5CE024-585E-184D-C920-18240B4FAAD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DD5761A-1AEB-7AF0-7A96-BB0BB3926558}"/>
              </a:ext>
            </a:extLst>
          </p:cNvPr>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D40777-5F9D-914E-AE0C-1B92975259B9}" type="slidenum">
              <a:rPr kumimoji="0" lang="en-US" altLang="en-US" sz="1200" b="0" i="0" u="none" strike="noStrike" kern="1200" cap="none" spc="0" normalizeH="0" baseline="0" noProof="0" smtClean="0">
                <a:ln>
                  <a:noFill/>
                </a:ln>
                <a:solidFill>
                  <a:srgbClr val="000000"/>
                </a:solidFill>
                <a:effectLst/>
                <a:uLnTx/>
                <a:uFillTx/>
                <a:latin typeface="Times"/>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Times"/>
              <a:ea typeface="+mn-ea"/>
              <a:cs typeface="+mn-cs"/>
            </a:endParaRPr>
          </a:p>
        </p:txBody>
      </p:sp>
      <p:sp>
        <p:nvSpPr>
          <p:cNvPr id="104450" name="Rectangle 2">
            <a:extLst>
              <a:ext uri="{FF2B5EF4-FFF2-40B4-BE49-F238E27FC236}">
                <a16:creationId xmlns:a16="http://schemas.microsoft.com/office/drawing/2014/main" id="{C7BC399E-E997-B1CA-8FB2-B36BB7894299}"/>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9217B4B6-77AF-8447-E1ED-A6A80FFE35F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BFF92A37-D57A-DA0B-081D-F1B8DE10B5E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5878925-7190-FA43-97C0-7396EA8899C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0" name="Rectangle 2">
            <a:extLst>
              <a:ext uri="{FF2B5EF4-FFF2-40B4-BE49-F238E27FC236}">
                <a16:creationId xmlns:a16="http://schemas.microsoft.com/office/drawing/2014/main" id="{054AE786-1FB4-0E2A-C3B9-22A144A3AB20}"/>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B825BB7A-5260-C3D2-1060-6D7AB2CB8D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64F2B582-7335-4205-9073-5C0CAE6339D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2C1B41C-542C-F649-9D22-B023C1A979F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5058" name="Rectangle 2">
            <a:extLst>
              <a:ext uri="{FF2B5EF4-FFF2-40B4-BE49-F238E27FC236}">
                <a16:creationId xmlns:a16="http://schemas.microsoft.com/office/drawing/2014/main" id="{7AFED1F7-9A7E-7BEC-9241-3D9EEDDF102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EDD3DCC4-335D-EC11-24C4-5F6C007AD2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15FBACBB-FBB4-6939-5618-C5343070424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C82DC3B-1A44-4B40-BA56-002976857A8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7106" name="Rectangle 2">
            <a:extLst>
              <a:ext uri="{FF2B5EF4-FFF2-40B4-BE49-F238E27FC236}">
                <a16:creationId xmlns:a16="http://schemas.microsoft.com/office/drawing/2014/main" id="{73961293-DFDD-C2B7-2AF0-88D94D76E47B}"/>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376E1EAC-5C97-7657-2CF6-518BFA41A8C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EB4924BF-9885-9C93-EC54-33849E16A61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EB7633F-08E1-8940-B379-0F8BC313827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9154" name="Rectangle 2">
            <a:extLst>
              <a:ext uri="{FF2B5EF4-FFF2-40B4-BE49-F238E27FC236}">
                <a16:creationId xmlns:a16="http://schemas.microsoft.com/office/drawing/2014/main" id="{A178A6D1-72CF-47DE-CDF7-861ED4EF6229}"/>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12D9FF94-3C98-0E4F-6864-2D2CF6602D6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1B7A1-2D8C-4EA9-A3A8-5028E902116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5675A-0CC4-C774-EEAE-5799FAC236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A2EF92A-6028-5F2F-0A06-76F40C61E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C5D0B7E-A595-9AE0-DBE1-B5A2FF1D4645}"/>
              </a:ext>
            </a:extLst>
          </p:cNvPr>
          <p:cNvSpPr>
            <a:spLocks noGrp="1"/>
          </p:cNvSpPr>
          <p:nvPr>
            <p:ph type="dt" sz="half" idx="10"/>
          </p:nvPr>
        </p:nvSpPr>
        <p:spPr/>
        <p:txBody>
          <a:bodyPr/>
          <a:lstStyle/>
          <a:p>
            <a:fld id="{BC6A6C8D-768A-C540-AB84-06675439C12C}" type="datetimeFigureOut">
              <a:rPr lang="en-US" smtClean="0"/>
              <a:t>10/16/23</a:t>
            </a:fld>
            <a:endParaRPr lang="en-US"/>
          </a:p>
        </p:txBody>
      </p:sp>
      <p:sp>
        <p:nvSpPr>
          <p:cNvPr id="5" name="Footer Placeholder 4">
            <a:extLst>
              <a:ext uri="{FF2B5EF4-FFF2-40B4-BE49-F238E27FC236}">
                <a16:creationId xmlns:a16="http://schemas.microsoft.com/office/drawing/2014/main" id="{EA71C619-5361-11B4-8C7E-8E73ACFBC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F4572B-0EE4-0FD8-6A28-06EA0808F4B4}"/>
              </a:ext>
            </a:extLst>
          </p:cNvPr>
          <p:cNvSpPr>
            <a:spLocks noGrp="1"/>
          </p:cNvSpPr>
          <p:nvPr>
            <p:ph type="sldNum" sz="quarter" idx="12"/>
          </p:nvPr>
        </p:nvSpPr>
        <p:spPr/>
        <p:txBody>
          <a:bodyPr/>
          <a:lstStyle/>
          <a:p>
            <a:fld id="{73D80257-C1EA-C541-AE8B-8913EE9DF6DA}" type="slidenum">
              <a:rPr lang="en-US" smtClean="0"/>
              <a:t>‹#›</a:t>
            </a:fld>
            <a:endParaRPr lang="en-US"/>
          </a:p>
        </p:txBody>
      </p:sp>
    </p:spTree>
    <p:extLst>
      <p:ext uri="{BB962C8B-B14F-4D97-AF65-F5344CB8AC3E}">
        <p14:creationId xmlns:p14="http://schemas.microsoft.com/office/powerpoint/2010/main" val="414450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B769-34F5-BFCC-3AEC-2D0FE080443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76F98FD-AA52-B3D6-B5FB-6576A71F057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121E30-73AC-2945-031C-C4447788BF9C}"/>
              </a:ext>
            </a:extLst>
          </p:cNvPr>
          <p:cNvSpPr>
            <a:spLocks noGrp="1"/>
          </p:cNvSpPr>
          <p:nvPr>
            <p:ph type="dt" sz="half" idx="10"/>
          </p:nvPr>
        </p:nvSpPr>
        <p:spPr/>
        <p:txBody>
          <a:bodyPr/>
          <a:lstStyle/>
          <a:p>
            <a:fld id="{BC6A6C8D-768A-C540-AB84-06675439C12C}" type="datetimeFigureOut">
              <a:rPr lang="en-US" smtClean="0"/>
              <a:t>10/16/23</a:t>
            </a:fld>
            <a:endParaRPr lang="en-US"/>
          </a:p>
        </p:txBody>
      </p:sp>
      <p:sp>
        <p:nvSpPr>
          <p:cNvPr id="5" name="Footer Placeholder 4">
            <a:extLst>
              <a:ext uri="{FF2B5EF4-FFF2-40B4-BE49-F238E27FC236}">
                <a16:creationId xmlns:a16="http://schemas.microsoft.com/office/drawing/2014/main" id="{A8659B44-D653-15A8-108A-26FB9317A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A5C5B-9CCE-BC53-3E6C-46F93CC62837}"/>
              </a:ext>
            </a:extLst>
          </p:cNvPr>
          <p:cNvSpPr>
            <a:spLocks noGrp="1"/>
          </p:cNvSpPr>
          <p:nvPr>
            <p:ph type="sldNum" sz="quarter" idx="12"/>
          </p:nvPr>
        </p:nvSpPr>
        <p:spPr/>
        <p:txBody>
          <a:bodyPr/>
          <a:lstStyle/>
          <a:p>
            <a:fld id="{73D80257-C1EA-C541-AE8B-8913EE9DF6DA}" type="slidenum">
              <a:rPr lang="en-US" smtClean="0"/>
              <a:t>‹#›</a:t>
            </a:fld>
            <a:endParaRPr lang="en-US"/>
          </a:p>
        </p:txBody>
      </p:sp>
    </p:spTree>
    <p:extLst>
      <p:ext uri="{BB962C8B-B14F-4D97-AF65-F5344CB8AC3E}">
        <p14:creationId xmlns:p14="http://schemas.microsoft.com/office/powerpoint/2010/main" val="313219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4ED91E-7E78-90EA-7148-1165C61D8F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DDF805-B3EE-38D9-CC2F-7977408B1E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6CA44D-BCC1-DC6F-37C6-1BAEB103778A}"/>
              </a:ext>
            </a:extLst>
          </p:cNvPr>
          <p:cNvSpPr>
            <a:spLocks noGrp="1"/>
          </p:cNvSpPr>
          <p:nvPr>
            <p:ph type="dt" sz="half" idx="10"/>
          </p:nvPr>
        </p:nvSpPr>
        <p:spPr/>
        <p:txBody>
          <a:bodyPr/>
          <a:lstStyle/>
          <a:p>
            <a:fld id="{BC6A6C8D-768A-C540-AB84-06675439C12C}" type="datetimeFigureOut">
              <a:rPr lang="en-US" smtClean="0"/>
              <a:t>10/16/23</a:t>
            </a:fld>
            <a:endParaRPr lang="en-US"/>
          </a:p>
        </p:txBody>
      </p:sp>
      <p:sp>
        <p:nvSpPr>
          <p:cNvPr id="5" name="Footer Placeholder 4">
            <a:extLst>
              <a:ext uri="{FF2B5EF4-FFF2-40B4-BE49-F238E27FC236}">
                <a16:creationId xmlns:a16="http://schemas.microsoft.com/office/drawing/2014/main" id="{1EE4C19B-08F8-5AEE-882B-CEF0FF9FA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18C15-77F4-3F0F-01B0-02C8A183BFA8}"/>
              </a:ext>
            </a:extLst>
          </p:cNvPr>
          <p:cNvSpPr>
            <a:spLocks noGrp="1"/>
          </p:cNvSpPr>
          <p:nvPr>
            <p:ph type="sldNum" sz="quarter" idx="12"/>
          </p:nvPr>
        </p:nvSpPr>
        <p:spPr/>
        <p:txBody>
          <a:bodyPr/>
          <a:lstStyle/>
          <a:p>
            <a:fld id="{73D80257-C1EA-C541-AE8B-8913EE9DF6DA}" type="slidenum">
              <a:rPr lang="en-US" smtClean="0"/>
              <a:t>‹#›</a:t>
            </a:fld>
            <a:endParaRPr lang="en-US"/>
          </a:p>
        </p:txBody>
      </p:sp>
    </p:spTree>
    <p:extLst>
      <p:ext uri="{BB962C8B-B14F-4D97-AF65-F5344CB8AC3E}">
        <p14:creationId xmlns:p14="http://schemas.microsoft.com/office/powerpoint/2010/main" val="1096363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DCBD2-C4C4-3442-5714-3D7DC7587AD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48C4438-F58A-CE13-F540-BAC24F09C6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4008315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2E6D-10A2-E972-8ADC-7B49B4F314B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F5D5549-1D62-BE33-0326-68961BA0BD4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988610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6962-CC06-7C0C-EA74-58BEC13EEE42}"/>
              </a:ext>
            </a:extLst>
          </p:cNvPr>
          <p:cNvSpPr>
            <a:spLocks noGrp="1"/>
          </p:cNvSpPr>
          <p:nvPr>
            <p:ph type="title"/>
          </p:nvPr>
        </p:nvSpPr>
        <p:spPr>
          <a:xfrm>
            <a:off x="831851"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D24CD0F-A626-C8CD-3019-665C0542EB85}"/>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Tree>
    <p:extLst>
      <p:ext uri="{BB962C8B-B14F-4D97-AF65-F5344CB8AC3E}">
        <p14:creationId xmlns:p14="http://schemas.microsoft.com/office/powerpoint/2010/main" val="3997253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8049-B114-68D2-DF2F-08E9D1B358A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8852A26-FE32-F77C-5027-99E0E52E20E1}"/>
              </a:ext>
            </a:extLst>
          </p:cNvPr>
          <p:cNvSpPr>
            <a:spLocks noGrp="1"/>
          </p:cNvSpPr>
          <p:nvPr>
            <p:ph sz="half" idx="1"/>
          </p:nvPr>
        </p:nvSpPr>
        <p:spPr>
          <a:xfrm>
            <a:off x="609600" y="1219200"/>
            <a:ext cx="5384800" cy="563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F80398-28DB-3534-44E9-20BB841AF304}"/>
              </a:ext>
            </a:extLst>
          </p:cNvPr>
          <p:cNvSpPr>
            <a:spLocks noGrp="1"/>
          </p:cNvSpPr>
          <p:nvPr>
            <p:ph sz="half" idx="2"/>
          </p:nvPr>
        </p:nvSpPr>
        <p:spPr>
          <a:xfrm>
            <a:off x="6197600" y="1219200"/>
            <a:ext cx="5384800" cy="563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87479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3B50-0BBC-3FA4-6C5D-D87939E66682}"/>
              </a:ext>
            </a:extLst>
          </p:cNvPr>
          <p:cNvSpPr>
            <a:spLocks noGrp="1"/>
          </p:cNvSpPr>
          <p:nvPr>
            <p:ph type="title"/>
          </p:nvPr>
        </p:nvSpPr>
        <p:spPr>
          <a:xfrm>
            <a:off x="840317"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3A321E4-474F-DCE8-34D0-4AF87C10C7FE}"/>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F1B9909-D5B0-C468-CD10-C57E7D3CD962}"/>
              </a:ext>
            </a:extLst>
          </p:cNvPr>
          <p:cNvSpPr>
            <a:spLocks noGrp="1"/>
          </p:cNvSpPr>
          <p:nvPr>
            <p:ph sz="half" idx="2"/>
          </p:nvPr>
        </p:nvSpPr>
        <p:spPr>
          <a:xfrm>
            <a:off x="840318" y="2505075"/>
            <a:ext cx="51583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601CD97-4E42-C776-8F2E-7D4CEC57F234}"/>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8000FB4-0E04-E512-6A3C-F413053AD86F}"/>
              </a:ext>
            </a:extLst>
          </p:cNvPr>
          <p:cNvSpPr>
            <a:spLocks noGrp="1"/>
          </p:cNvSpPr>
          <p:nvPr>
            <p:ph sz="quarter" idx="4"/>
          </p:nvPr>
        </p:nvSpPr>
        <p:spPr>
          <a:xfrm>
            <a:off x="6172200" y="2505075"/>
            <a:ext cx="518371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995837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74DA-053D-C02F-1B52-3AA000BCBED2}"/>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540405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76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53B0-FD2B-283C-FF8A-423E4E2486BB}"/>
              </a:ext>
            </a:extLst>
          </p:cNvPr>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D8DD598-6137-CE40-895D-021ED5D70370}"/>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DD404A5-C024-51C3-A758-860D22A9BB15}"/>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235496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307D-3866-97D4-9A88-0F8E22A172B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76706C-6F34-749A-9A14-E5410400688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83FB31-D081-5D0E-8600-701A3617086F}"/>
              </a:ext>
            </a:extLst>
          </p:cNvPr>
          <p:cNvSpPr>
            <a:spLocks noGrp="1"/>
          </p:cNvSpPr>
          <p:nvPr>
            <p:ph type="dt" sz="half" idx="10"/>
          </p:nvPr>
        </p:nvSpPr>
        <p:spPr/>
        <p:txBody>
          <a:bodyPr/>
          <a:lstStyle/>
          <a:p>
            <a:fld id="{BC6A6C8D-768A-C540-AB84-06675439C12C}" type="datetimeFigureOut">
              <a:rPr lang="en-US" smtClean="0"/>
              <a:t>10/16/23</a:t>
            </a:fld>
            <a:endParaRPr lang="en-US"/>
          </a:p>
        </p:txBody>
      </p:sp>
      <p:sp>
        <p:nvSpPr>
          <p:cNvPr id="5" name="Footer Placeholder 4">
            <a:extLst>
              <a:ext uri="{FF2B5EF4-FFF2-40B4-BE49-F238E27FC236}">
                <a16:creationId xmlns:a16="http://schemas.microsoft.com/office/drawing/2014/main" id="{5EE83E85-A65C-E42E-8950-AE773EB25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594FF8-B64A-4B45-329C-36FABB58CE08}"/>
              </a:ext>
            </a:extLst>
          </p:cNvPr>
          <p:cNvSpPr>
            <a:spLocks noGrp="1"/>
          </p:cNvSpPr>
          <p:nvPr>
            <p:ph type="sldNum" sz="quarter" idx="12"/>
          </p:nvPr>
        </p:nvSpPr>
        <p:spPr/>
        <p:txBody>
          <a:bodyPr/>
          <a:lstStyle/>
          <a:p>
            <a:fld id="{73D80257-C1EA-C541-AE8B-8913EE9DF6DA}" type="slidenum">
              <a:rPr lang="en-US" smtClean="0"/>
              <a:t>‹#›</a:t>
            </a:fld>
            <a:endParaRPr lang="en-US"/>
          </a:p>
        </p:txBody>
      </p:sp>
    </p:spTree>
    <p:extLst>
      <p:ext uri="{BB962C8B-B14F-4D97-AF65-F5344CB8AC3E}">
        <p14:creationId xmlns:p14="http://schemas.microsoft.com/office/powerpoint/2010/main" val="2523750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D076-65EE-F8FD-D4FC-A5B4C5880499}"/>
              </a:ext>
            </a:extLst>
          </p:cNvPr>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95E419-CE46-C4CE-CA9C-2ACA7D965AD8}"/>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BB2C03-2041-E74B-B93A-E05D302AA1E8}"/>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3403724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6FA8-EBC4-EA66-7E21-CA3ABDEE399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A94359B-17A0-FA96-B7C7-DE31D4067A6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03833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6DCB0D-692D-3093-E74A-CB098439A3BF}"/>
              </a:ext>
            </a:extLst>
          </p:cNvPr>
          <p:cNvSpPr>
            <a:spLocks noGrp="1"/>
          </p:cNvSpPr>
          <p:nvPr>
            <p:ph type="title" orient="vert"/>
          </p:nvPr>
        </p:nvSpPr>
        <p:spPr>
          <a:xfrm>
            <a:off x="8839200" y="76200"/>
            <a:ext cx="2743200" cy="678180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EA7EE2C-1C53-EB45-DC7A-7FE602D0FC4B}"/>
              </a:ext>
            </a:extLst>
          </p:cNvPr>
          <p:cNvSpPr>
            <a:spLocks noGrp="1"/>
          </p:cNvSpPr>
          <p:nvPr>
            <p:ph type="body" orient="vert" idx="1"/>
          </p:nvPr>
        </p:nvSpPr>
        <p:spPr>
          <a:xfrm>
            <a:off x="609600" y="76200"/>
            <a:ext cx="8026400" cy="6781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511993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EC405615-E9F8-48B6-8986-F9C74C2F1D23}"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12820954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362BF08B-1F7F-114E-94C6-E0496A0B9A72}"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24F4-4FE8-0A41-9603-6FC4E78D0A6C}" type="slidenum">
              <a:rPr lang="en-US" smtClean="0"/>
              <a:t>‹#›</a:t>
            </a:fld>
            <a:endParaRPr lang="en-US"/>
          </a:p>
        </p:txBody>
      </p:sp>
    </p:spTree>
    <p:extLst>
      <p:ext uri="{BB962C8B-B14F-4D97-AF65-F5344CB8AC3E}">
        <p14:creationId xmlns:p14="http://schemas.microsoft.com/office/powerpoint/2010/main" val="26166521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EC405615-E9F8-48B6-8986-F9C74C2F1D23}"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26314108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EC405615-E9F8-48B6-8986-F9C74C2F1D23}" type="datetimeFigureOut">
              <a:rPr lang="en-US" smtClean="0"/>
              <a:t>10/16/23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5380682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EC405615-E9F8-48B6-8986-F9C74C2F1D23}" type="datetimeFigureOut">
              <a:rPr lang="en-US" smtClean="0"/>
              <a:t>10/16/23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4568843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EC405615-E9F8-48B6-8986-F9C74C2F1D23}" type="datetimeFigureOut">
              <a:rPr lang="en-US" smtClean="0"/>
              <a:t>10/16/23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32360836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05615-E9F8-48B6-8986-F9C74C2F1D23}" type="datetimeFigureOut">
              <a:rPr lang="en-US" smtClean="0"/>
              <a:t>10/16/23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2755923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C9E0-3853-440C-977A-82201D60B4D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3CB02D-3503-0238-589C-7663982B9F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24EF048-2C08-B6C5-5CB2-719D0A453D81}"/>
              </a:ext>
            </a:extLst>
          </p:cNvPr>
          <p:cNvSpPr>
            <a:spLocks noGrp="1"/>
          </p:cNvSpPr>
          <p:nvPr>
            <p:ph type="dt" sz="half" idx="10"/>
          </p:nvPr>
        </p:nvSpPr>
        <p:spPr/>
        <p:txBody>
          <a:bodyPr/>
          <a:lstStyle/>
          <a:p>
            <a:fld id="{BC6A6C8D-768A-C540-AB84-06675439C12C}" type="datetimeFigureOut">
              <a:rPr lang="en-US" smtClean="0"/>
              <a:t>10/16/23</a:t>
            </a:fld>
            <a:endParaRPr lang="en-US"/>
          </a:p>
        </p:txBody>
      </p:sp>
      <p:sp>
        <p:nvSpPr>
          <p:cNvPr id="5" name="Footer Placeholder 4">
            <a:extLst>
              <a:ext uri="{FF2B5EF4-FFF2-40B4-BE49-F238E27FC236}">
                <a16:creationId xmlns:a16="http://schemas.microsoft.com/office/drawing/2014/main" id="{2FFB842C-28AB-5BCC-30DD-0083ADD6F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2AAC2A-0C2B-3E50-1D03-E105B19A66F6}"/>
              </a:ext>
            </a:extLst>
          </p:cNvPr>
          <p:cNvSpPr>
            <a:spLocks noGrp="1"/>
          </p:cNvSpPr>
          <p:nvPr>
            <p:ph type="sldNum" sz="quarter" idx="12"/>
          </p:nvPr>
        </p:nvSpPr>
        <p:spPr/>
        <p:txBody>
          <a:bodyPr/>
          <a:lstStyle/>
          <a:p>
            <a:fld id="{73D80257-C1EA-C541-AE8B-8913EE9DF6DA}" type="slidenum">
              <a:rPr lang="en-US" smtClean="0"/>
              <a:t>‹#›</a:t>
            </a:fld>
            <a:endParaRPr lang="en-US"/>
          </a:p>
        </p:txBody>
      </p:sp>
    </p:spTree>
    <p:extLst>
      <p:ext uri="{BB962C8B-B14F-4D97-AF65-F5344CB8AC3E}">
        <p14:creationId xmlns:p14="http://schemas.microsoft.com/office/powerpoint/2010/main" val="3301550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EC405615-E9F8-48B6-8986-F9C74C2F1D23}" type="datetimeFigureOut">
              <a:rPr lang="en-US" smtClean="0"/>
              <a:t>10/16/23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17793104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EC405615-E9F8-48B6-8986-F9C74C2F1D23}" type="datetimeFigureOut">
              <a:rPr lang="en-US" smtClean="0"/>
              <a:t>10/16/23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1124148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EC405615-E9F8-48B6-8986-F9C74C2F1D23}"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3263149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EC405615-E9F8-48B6-8986-F9C74C2F1D23}"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6DA83-88EC-4B4D-8400-458AD0B23664}" type="slidenum">
              <a:rPr lang="en-US" smtClean="0"/>
              <a:t>‹#›</a:t>
            </a:fld>
            <a:endParaRPr lang="en-US"/>
          </a:p>
        </p:txBody>
      </p:sp>
    </p:spTree>
    <p:extLst>
      <p:ext uri="{BB962C8B-B14F-4D97-AF65-F5344CB8AC3E}">
        <p14:creationId xmlns:p14="http://schemas.microsoft.com/office/powerpoint/2010/main" val="3073392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65402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0008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3" b="1" i="0">
                <a:solidFill>
                  <a:srgbClr val="6886B3"/>
                </a:solidFill>
                <a:latin typeface="Arial"/>
                <a:cs typeface="Arial"/>
              </a:defRPr>
            </a:lvl1pPr>
          </a:lstStyle>
          <a:p>
            <a:pPr marL="11206">
              <a:lnSpc>
                <a:spcPts val="1302"/>
              </a:lnSpc>
            </a:pPr>
            <a:r>
              <a:rPr lang="en-IN" spc="-4"/>
              <a:t>ICML</a:t>
            </a:r>
            <a:r>
              <a:rPr lang="en-IN" spc="-22"/>
              <a:t> </a:t>
            </a:r>
            <a:r>
              <a:rPr lang="en-IN" spc="-9"/>
              <a:t>2007</a:t>
            </a:r>
            <a:endParaRPr lang="en-IN" spc="-9" dirty="0"/>
          </a:p>
        </p:txBody>
      </p:sp>
      <p:sp>
        <p:nvSpPr>
          <p:cNvPr id="5" name="Holder 5"/>
          <p:cNvSpPr>
            <a:spLocks noGrp="1"/>
          </p:cNvSpPr>
          <p:nvPr>
            <p:ph type="dt" sz="half" idx="6"/>
          </p:nvPr>
        </p:nvSpPr>
        <p:spPr/>
        <p:txBody>
          <a:bodyPr lIns="0" tIns="0" rIns="0" bIns="0"/>
          <a:lstStyle>
            <a:lvl1pPr>
              <a:defRPr sz="1103" b="1" i="0">
                <a:solidFill>
                  <a:srgbClr val="6886B3"/>
                </a:solidFill>
                <a:latin typeface="Arial"/>
                <a:cs typeface="Arial"/>
              </a:defRPr>
            </a:lvl1pPr>
          </a:lstStyle>
          <a:p>
            <a:pPr marL="11206">
              <a:lnSpc>
                <a:spcPts val="1302"/>
              </a:lnSpc>
            </a:pPr>
            <a:r>
              <a:rPr lang="en-IN" spc="-9"/>
              <a:t>Bayesian</a:t>
            </a:r>
            <a:r>
              <a:rPr lang="en-IN" spc="-18"/>
              <a:t> </a:t>
            </a:r>
            <a:r>
              <a:rPr lang="en-IN" spc="-4"/>
              <a:t>Methods</a:t>
            </a:r>
            <a:r>
              <a:rPr lang="en-IN" spc="-13"/>
              <a:t> </a:t>
            </a:r>
            <a:r>
              <a:rPr lang="en-IN" spc="-4"/>
              <a:t>in</a:t>
            </a:r>
            <a:r>
              <a:rPr lang="en-IN" spc="-18"/>
              <a:t> </a:t>
            </a:r>
            <a:r>
              <a:rPr lang="en-IN" spc="-9"/>
              <a:t>Reinforcement</a:t>
            </a:r>
            <a:r>
              <a:rPr lang="en-IN" spc="-13"/>
              <a:t> </a:t>
            </a:r>
            <a:r>
              <a:rPr lang="en-IN" spc="-4"/>
              <a:t>Learning</a:t>
            </a:r>
            <a:endParaRPr lang="en-IN" spc="-4"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87859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896437" y="606098"/>
            <a:ext cx="4399126" cy="577081"/>
          </a:xfrm>
        </p:spPr>
        <p:txBody>
          <a:bodyPr lIns="0" tIns="0" rIns="0" bIns="0"/>
          <a:lstStyle>
            <a:lvl1pPr>
              <a:defRPr sz="3750" b="0" i="0">
                <a:solidFill>
                  <a:srgbClr val="515151"/>
                </a:solidFill>
                <a:latin typeface="Lucida Sans Unicode"/>
                <a:cs typeface="Lucida Sans Unicode"/>
              </a:defRPr>
            </a:lvl1pPr>
          </a:lstStyle>
          <a:p>
            <a:endParaRPr/>
          </a:p>
        </p:txBody>
      </p:sp>
      <p:sp>
        <p:nvSpPr>
          <p:cNvPr id="3" name="Holder 3"/>
          <p:cNvSpPr>
            <a:spLocks noGrp="1"/>
          </p:cNvSpPr>
          <p:nvPr>
            <p:ph type="body" idx="1"/>
          </p:nvPr>
        </p:nvSpPr>
        <p:spPr>
          <a:xfrm>
            <a:off x="1736713" y="3338356"/>
            <a:ext cx="8306570" cy="264816"/>
          </a:xfrm>
        </p:spPr>
        <p:txBody>
          <a:bodyPr lIns="0" tIns="0" rIns="0" bIns="0"/>
          <a:lstStyle>
            <a:lvl1pPr>
              <a:defRPr sz="1721"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1103" b="1" i="0">
                <a:solidFill>
                  <a:srgbClr val="6886B3"/>
                </a:solidFill>
                <a:latin typeface="Arial"/>
                <a:cs typeface="Arial"/>
              </a:defRPr>
            </a:lvl1pPr>
          </a:lstStyle>
          <a:p>
            <a:pPr marL="11206">
              <a:lnSpc>
                <a:spcPts val="1302"/>
              </a:lnSpc>
            </a:pPr>
            <a:r>
              <a:rPr lang="en-IN" spc="-4"/>
              <a:t>ICML</a:t>
            </a:r>
            <a:r>
              <a:rPr lang="en-IN" spc="-22"/>
              <a:t> </a:t>
            </a:r>
            <a:r>
              <a:rPr lang="en-IN" spc="-9"/>
              <a:t>2007</a:t>
            </a:r>
            <a:endParaRPr lang="en-IN" spc="-9" dirty="0"/>
          </a:p>
        </p:txBody>
      </p:sp>
      <p:sp>
        <p:nvSpPr>
          <p:cNvPr id="5" name="Holder 5"/>
          <p:cNvSpPr>
            <a:spLocks noGrp="1"/>
          </p:cNvSpPr>
          <p:nvPr>
            <p:ph type="dt" sz="half" idx="6"/>
          </p:nvPr>
        </p:nvSpPr>
        <p:spPr/>
        <p:txBody>
          <a:bodyPr lIns="0" tIns="0" rIns="0" bIns="0"/>
          <a:lstStyle>
            <a:lvl1pPr>
              <a:defRPr sz="1103" b="1" i="0">
                <a:solidFill>
                  <a:srgbClr val="6886B3"/>
                </a:solidFill>
                <a:latin typeface="Arial"/>
                <a:cs typeface="Arial"/>
              </a:defRPr>
            </a:lvl1pPr>
          </a:lstStyle>
          <a:p>
            <a:pPr marL="11206">
              <a:lnSpc>
                <a:spcPts val="1302"/>
              </a:lnSpc>
            </a:pPr>
            <a:r>
              <a:rPr lang="en-IN" spc="-9"/>
              <a:t>Bayesian</a:t>
            </a:r>
            <a:r>
              <a:rPr lang="en-IN" spc="-18"/>
              <a:t> </a:t>
            </a:r>
            <a:r>
              <a:rPr lang="en-IN" spc="-4"/>
              <a:t>Methods</a:t>
            </a:r>
            <a:r>
              <a:rPr lang="en-IN" spc="-13"/>
              <a:t> </a:t>
            </a:r>
            <a:r>
              <a:rPr lang="en-IN" spc="-4"/>
              <a:t>in</a:t>
            </a:r>
            <a:r>
              <a:rPr lang="en-IN" spc="-18"/>
              <a:t> </a:t>
            </a:r>
            <a:r>
              <a:rPr lang="en-IN" spc="-9"/>
              <a:t>Reinforcement</a:t>
            </a:r>
            <a:r>
              <a:rPr lang="en-IN" spc="-13"/>
              <a:t> </a:t>
            </a:r>
            <a:r>
              <a:rPr lang="en-IN" spc="-4"/>
              <a:t>Learning</a:t>
            </a:r>
            <a:endParaRPr lang="en-IN" spc="-4"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229816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896437" y="606098"/>
            <a:ext cx="4399126" cy="577081"/>
          </a:xfrm>
        </p:spPr>
        <p:txBody>
          <a:bodyPr lIns="0" tIns="0" rIns="0" bIns="0"/>
          <a:lstStyle>
            <a:lvl1pPr>
              <a:defRPr sz="3750" b="0" i="0">
                <a:solidFill>
                  <a:srgbClr val="515151"/>
                </a:solidFill>
                <a:latin typeface="Lucida Sans Unicode"/>
                <a:cs typeface="Lucida Sans Unicode"/>
              </a:defRPr>
            </a:lvl1pPr>
          </a:lstStyle>
          <a:p>
            <a:endParaRPr/>
          </a:p>
        </p:txBody>
      </p:sp>
      <p:sp>
        <p:nvSpPr>
          <p:cNvPr id="3" name="Holder 3"/>
          <p:cNvSpPr>
            <a:spLocks noGrp="1"/>
          </p:cNvSpPr>
          <p:nvPr>
            <p:ph sz="half" idx="2"/>
          </p:nvPr>
        </p:nvSpPr>
        <p:spPr>
          <a:xfrm>
            <a:off x="609600" y="1577340"/>
            <a:ext cx="5303520" cy="30008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0008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3" b="1" i="0">
                <a:solidFill>
                  <a:srgbClr val="6886B3"/>
                </a:solidFill>
                <a:latin typeface="Arial"/>
                <a:cs typeface="Arial"/>
              </a:defRPr>
            </a:lvl1pPr>
          </a:lstStyle>
          <a:p>
            <a:pPr marL="11206">
              <a:lnSpc>
                <a:spcPts val="1302"/>
              </a:lnSpc>
            </a:pPr>
            <a:r>
              <a:rPr lang="en-IN" spc="-4"/>
              <a:t>ICML</a:t>
            </a:r>
            <a:r>
              <a:rPr lang="en-IN" spc="-22"/>
              <a:t> </a:t>
            </a:r>
            <a:r>
              <a:rPr lang="en-IN" spc="-9"/>
              <a:t>2007</a:t>
            </a:r>
            <a:endParaRPr lang="en-IN" spc="-9" dirty="0"/>
          </a:p>
        </p:txBody>
      </p:sp>
      <p:sp>
        <p:nvSpPr>
          <p:cNvPr id="6" name="Holder 6"/>
          <p:cNvSpPr>
            <a:spLocks noGrp="1"/>
          </p:cNvSpPr>
          <p:nvPr>
            <p:ph type="dt" sz="half" idx="6"/>
          </p:nvPr>
        </p:nvSpPr>
        <p:spPr/>
        <p:txBody>
          <a:bodyPr lIns="0" tIns="0" rIns="0" bIns="0"/>
          <a:lstStyle>
            <a:lvl1pPr>
              <a:defRPr sz="1103" b="1" i="0">
                <a:solidFill>
                  <a:srgbClr val="6886B3"/>
                </a:solidFill>
                <a:latin typeface="Arial"/>
                <a:cs typeface="Arial"/>
              </a:defRPr>
            </a:lvl1pPr>
          </a:lstStyle>
          <a:p>
            <a:pPr marL="11206">
              <a:lnSpc>
                <a:spcPts val="1302"/>
              </a:lnSpc>
            </a:pPr>
            <a:r>
              <a:rPr lang="en-IN" spc="-9"/>
              <a:t>Bayesian</a:t>
            </a:r>
            <a:r>
              <a:rPr lang="en-IN" spc="-18"/>
              <a:t> </a:t>
            </a:r>
            <a:r>
              <a:rPr lang="en-IN" spc="-4"/>
              <a:t>Methods</a:t>
            </a:r>
            <a:r>
              <a:rPr lang="en-IN" spc="-13"/>
              <a:t> </a:t>
            </a:r>
            <a:r>
              <a:rPr lang="en-IN" spc="-4"/>
              <a:t>in</a:t>
            </a:r>
            <a:r>
              <a:rPr lang="en-IN" spc="-18"/>
              <a:t> </a:t>
            </a:r>
            <a:r>
              <a:rPr lang="en-IN" spc="-9"/>
              <a:t>Reinforcement</a:t>
            </a:r>
            <a:r>
              <a:rPr lang="en-IN" spc="-13"/>
              <a:t> </a:t>
            </a:r>
            <a:r>
              <a:rPr lang="en-IN" spc="-4"/>
              <a:t>Learning</a:t>
            </a:r>
            <a:endParaRPr lang="en-IN" spc="-4"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033690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31152" y="448236"/>
            <a:ext cx="10929697" cy="5961529"/>
          </a:xfrm>
          <a:prstGeom prst="rect">
            <a:avLst/>
          </a:prstGeom>
        </p:spPr>
      </p:pic>
      <p:pic>
        <p:nvPicPr>
          <p:cNvPr id="17" name="bg object 17"/>
          <p:cNvPicPr/>
          <p:nvPr/>
        </p:nvPicPr>
        <p:blipFill>
          <a:blip r:embed="rId3" cstate="print"/>
          <a:stretch>
            <a:fillRect/>
          </a:stretch>
        </p:blipFill>
        <p:spPr>
          <a:xfrm>
            <a:off x="631152" y="6084794"/>
            <a:ext cx="10929697" cy="324971"/>
          </a:xfrm>
          <a:prstGeom prst="rect">
            <a:avLst/>
          </a:prstGeom>
        </p:spPr>
      </p:pic>
      <p:sp>
        <p:nvSpPr>
          <p:cNvPr id="18" name="bg object 18"/>
          <p:cNvSpPr/>
          <p:nvPr/>
        </p:nvSpPr>
        <p:spPr>
          <a:xfrm>
            <a:off x="631152" y="6146847"/>
            <a:ext cx="10929697" cy="263338"/>
          </a:xfrm>
          <a:custGeom>
            <a:avLst/>
            <a:gdLst/>
            <a:ahLst/>
            <a:cxnLst/>
            <a:rect l="l" t="t" r="r" b="b"/>
            <a:pathLst>
              <a:path w="9017000" h="298450">
                <a:moveTo>
                  <a:pt x="0" y="0"/>
                </a:moveTo>
                <a:lnTo>
                  <a:pt x="9017000" y="0"/>
                </a:lnTo>
                <a:lnTo>
                  <a:pt x="9017000" y="297973"/>
                </a:lnTo>
                <a:lnTo>
                  <a:pt x="0" y="297973"/>
                </a:lnTo>
                <a:lnTo>
                  <a:pt x="0" y="0"/>
                </a:lnTo>
                <a:close/>
              </a:path>
            </a:pathLst>
          </a:custGeom>
          <a:solidFill>
            <a:srgbClr val="7AA9F0">
              <a:alpha val="50000"/>
            </a:srgbClr>
          </a:solidFill>
        </p:spPr>
        <p:txBody>
          <a:bodyPr wrap="square" lIns="0" tIns="0" rIns="0" bIns="0" rtlCol="0"/>
          <a:lstStyle/>
          <a:p>
            <a:endParaRPr sz="1588"/>
          </a:p>
        </p:txBody>
      </p:sp>
      <p:pic>
        <p:nvPicPr>
          <p:cNvPr id="19" name="bg object 19"/>
          <p:cNvPicPr/>
          <p:nvPr/>
        </p:nvPicPr>
        <p:blipFill>
          <a:blip r:embed="rId4" cstate="print"/>
          <a:stretch>
            <a:fillRect/>
          </a:stretch>
        </p:blipFill>
        <p:spPr>
          <a:xfrm>
            <a:off x="640845" y="451404"/>
            <a:ext cx="909425" cy="1077897"/>
          </a:xfrm>
          <a:prstGeom prst="rect">
            <a:avLst/>
          </a:prstGeom>
        </p:spPr>
      </p:pic>
      <p:sp>
        <p:nvSpPr>
          <p:cNvPr id="2" name="Holder 2"/>
          <p:cNvSpPr>
            <a:spLocks noGrp="1"/>
          </p:cNvSpPr>
          <p:nvPr>
            <p:ph type="title"/>
          </p:nvPr>
        </p:nvSpPr>
        <p:spPr>
          <a:xfrm>
            <a:off x="3896437" y="606098"/>
            <a:ext cx="4399126" cy="577081"/>
          </a:xfrm>
        </p:spPr>
        <p:txBody>
          <a:bodyPr lIns="0" tIns="0" rIns="0" bIns="0"/>
          <a:lstStyle>
            <a:lvl1pPr>
              <a:defRPr sz="3750" b="0" i="0">
                <a:solidFill>
                  <a:srgbClr val="515151"/>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defRPr sz="1103" b="1" i="0">
                <a:solidFill>
                  <a:srgbClr val="6886B3"/>
                </a:solidFill>
                <a:latin typeface="Arial"/>
                <a:cs typeface="Arial"/>
              </a:defRPr>
            </a:lvl1pPr>
          </a:lstStyle>
          <a:p>
            <a:pPr marL="11206">
              <a:lnSpc>
                <a:spcPts val="1302"/>
              </a:lnSpc>
            </a:pPr>
            <a:r>
              <a:rPr lang="en-IN" spc="-4"/>
              <a:t>ICML</a:t>
            </a:r>
            <a:r>
              <a:rPr lang="en-IN" spc="-22"/>
              <a:t> </a:t>
            </a:r>
            <a:r>
              <a:rPr lang="en-IN" spc="-9"/>
              <a:t>2007</a:t>
            </a:r>
            <a:endParaRPr lang="en-IN" spc="-9" dirty="0"/>
          </a:p>
        </p:txBody>
      </p:sp>
      <p:sp>
        <p:nvSpPr>
          <p:cNvPr id="4" name="Holder 4"/>
          <p:cNvSpPr>
            <a:spLocks noGrp="1"/>
          </p:cNvSpPr>
          <p:nvPr>
            <p:ph type="dt" sz="half" idx="6"/>
          </p:nvPr>
        </p:nvSpPr>
        <p:spPr/>
        <p:txBody>
          <a:bodyPr lIns="0" tIns="0" rIns="0" bIns="0"/>
          <a:lstStyle>
            <a:lvl1pPr>
              <a:defRPr sz="1103" b="1" i="0">
                <a:solidFill>
                  <a:srgbClr val="6886B3"/>
                </a:solidFill>
                <a:latin typeface="Arial"/>
                <a:cs typeface="Arial"/>
              </a:defRPr>
            </a:lvl1pPr>
          </a:lstStyle>
          <a:p>
            <a:pPr marL="11206">
              <a:lnSpc>
                <a:spcPts val="1302"/>
              </a:lnSpc>
            </a:pPr>
            <a:r>
              <a:rPr lang="en-IN" spc="-9"/>
              <a:t>Bayesian</a:t>
            </a:r>
            <a:r>
              <a:rPr lang="en-IN" spc="-18"/>
              <a:t> </a:t>
            </a:r>
            <a:r>
              <a:rPr lang="en-IN" spc="-4"/>
              <a:t>Methods</a:t>
            </a:r>
            <a:r>
              <a:rPr lang="en-IN" spc="-13"/>
              <a:t> </a:t>
            </a:r>
            <a:r>
              <a:rPr lang="en-IN" spc="-4"/>
              <a:t>in</a:t>
            </a:r>
            <a:r>
              <a:rPr lang="en-IN" spc="-18"/>
              <a:t> </a:t>
            </a:r>
            <a:r>
              <a:rPr lang="en-IN" spc="-9"/>
              <a:t>Reinforcement</a:t>
            </a:r>
            <a:r>
              <a:rPr lang="en-IN" spc="-13"/>
              <a:t> </a:t>
            </a:r>
            <a:r>
              <a:rPr lang="en-IN" spc="-4"/>
              <a:t>Learning</a:t>
            </a:r>
            <a:endParaRPr lang="en-IN" spc="-4"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755687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3" b="1" i="0">
                <a:solidFill>
                  <a:srgbClr val="6886B3"/>
                </a:solidFill>
                <a:latin typeface="Arial"/>
                <a:cs typeface="Arial"/>
              </a:defRPr>
            </a:lvl1pPr>
          </a:lstStyle>
          <a:p>
            <a:pPr marL="11206">
              <a:lnSpc>
                <a:spcPts val="1302"/>
              </a:lnSpc>
            </a:pPr>
            <a:r>
              <a:rPr lang="en-IN" spc="-4"/>
              <a:t>ICML</a:t>
            </a:r>
            <a:r>
              <a:rPr lang="en-IN" spc="-22"/>
              <a:t> </a:t>
            </a:r>
            <a:r>
              <a:rPr lang="en-IN" spc="-9"/>
              <a:t>2007</a:t>
            </a:r>
            <a:endParaRPr lang="en-IN" spc="-9" dirty="0"/>
          </a:p>
        </p:txBody>
      </p:sp>
      <p:sp>
        <p:nvSpPr>
          <p:cNvPr id="3" name="Holder 3"/>
          <p:cNvSpPr>
            <a:spLocks noGrp="1"/>
          </p:cNvSpPr>
          <p:nvPr>
            <p:ph type="dt" sz="half" idx="6"/>
          </p:nvPr>
        </p:nvSpPr>
        <p:spPr/>
        <p:txBody>
          <a:bodyPr lIns="0" tIns="0" rIns="0" bIns="0"/>
          <a:lstStyle>
            <a:lvl1pPr>
              <a:defRPr sz="1103" b="1" i="0">
                <a:solidFill>
                  <a:srgbClr val="6886B3"/>
                </a:solidFill>
                <a:latin typeface="Arial"/>
                <a:cs typeface="Arial"/>
              </a:defRPr>
            </a:lvl1pPr>
          </a:lstStyle>
          <a:p>
            <a:pPr marL="11206">
              <a:lnSpc>
                <a:spcPts val="1302"/>
              </a:lnSpc>
            </a:pPr>
            <a:r>
              <a:rPr lang="en-IN" spc="-9"/>
              <a:t>Bayesian</a:t>
            </a:r>
            <a:r>
              <a:rPr lang="en-IN" spc="-18"/>
              <a:t> </a:t>
            </a:r>
            <a:r>
              <a:rPr lang="en-IN" spc="-4"/>
              <a:t>Methods</a:t>
            </a:r>
            <a:r>
              <a:rPr lang="en-IN" spc="-13"/>
              <a:t> </a:t>
            </a:r>
            <a:r>
              <a:rPr lang="en-IN" spc="-4"/>
              <a:t>in</a:t>
            </a:r>
            <a:r>
              <a:rPr lang="en-IN" spc="-18"/>
              <a:t> </a:t>
            </a:r>
            <a:r>
              <a:rPr lang="en-IN" spc="-9"/>
              <a:t>Reinforcement</a:t>
            </a:r>
            <a:r>
              <a:rPr lang="en-IN" spc="-13"/>
              <a:t> </a:t>
            </a:r>
            <a:r>
              <a:rPr lang="en-IN" spc="-4"/>
              <a:t>Learning</a:t>
            </a:r>
            <a:endParaRPr lang="en-IN" spc="-4"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99128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36933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12337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9633-B369-C99F-6303-7BEE57FFEC1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C9D9D1-F0EF-FF3E-ED2F-AFB26DA3DD4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9A1FC72-7947-746F-E2FC-600F9020A04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AB644B4-C644-D356-8C21-0B3C0CD7A836}"/>
              </a:ext>
            </a:extLst>
          </p:cNvPr>
          <p:cNvSpPr>
            <a:spLocks noGrp="1"/>
          </p:cNvSpPr>
          <p:nvPr>
            <p:ph type="dt" sz="half" idx="10"/>
          </p:nvPr>
        </p:nvSpPr>
        <p:spPr/>
        <p:txBody>
          <a:bodyPr/>
          <a:lstStyle/>
          <a:p>
            <a:fld id="{BC6A6C8D-768A-C540-AB84-06675439C12C}" type="datetimeFigureOut">
              <a:rPr lang="en-US" smtClean="0"/>
              <a:t>10/16/23</a:t>
            </a:fld>
            <a:endParaRPr lang="en-US"/>
          </a:p>
        </p:txBody>
      </p:sp>
      <p:sp>
        <p:nvSpPr>
          <p:cNvPr id="6" name="Footer Placeholder 5">
            <a:extLst>
              <a:ext uri="{FF2B5EF4-FFF2-40B4-BE49-F238E27FC236}">
                <a16:creationId xmlns:a16="http://schemas.microsoft.com/office/drawing/2014/main" id="{023C5F9A-708D-2F40-E856-D9778E32EF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D77097-D12D-EA70-83A2-CD194600781A}"/>
              </a:ext>
            </a:extLst>
          </p:cNvPr>
          <p:cNvSpPr>
            <a:spLocks noGrp="1"/>
          </p:cNvSpPr>
          <p:nvPr>
            <p:ph type="sldNum" sz="quarter" idx="12"/>
          </p:nvPr>
        </p:nvSpPr>
        <p:spPr/>
        <p:txBody>
          <a:bodyPr/>
          <a:lstStyle/>
          <a:p>
            <a:fld id="{73D80257-C1EA-C541-AE8B-8913EE9DF6DA}" type="slidenum">
              <a:rPr lang="en-US" smtClean="0"/>
              <a:t>‹#›</a:t>
            </a:fld>
            <a:endParaRPr lang="en-US"/>
          </a:p>
        </p:txBody>
      </p:sp>
    </p:spTree>
    <p:extLst>
      <p:ext uri="{BB962C8B-B14F-4D97-AF65-F5344CB8AC3E}">
        <p14:creationId xmlns:p14="http://schemas.microsoft.com/office/powerpoint/2010/main" val="1326249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sp>
        <p:nvSpPr>
          <p:cNvPr id="2" name="Holder 2"/>
          <p:cNvSpPr>
            <a:spLocks noGrp="1"/>
          </p:cNvSpPr>
          <p:nvPr>
            <p:ph type="title"/>
          </p:nvPr>
        </p:nvSpPr>
        <p:spPr/>
        <p:txBody>
          <a:bodyPr lIns="0" tIns="0" rIns="0" bIns="0"/>
          <a:lstStyle>
            <a:lvl1pPr>
              <a:defRPr sz="24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200" b="0" i="0">
                <a:solidFill>
                  <a:schemeClr val="tx1"/>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37924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3855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91322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sz="1800"/>
          </a:p>
        </p:txBody>
      </p:sp>
      <p:pic>
        <p:nvPicPr>
          <p:cNvPr id="17" name="bg object 17"/>
          <p:cNvPicPr/>
          <p:nvPr/>
        </p:nvPicPr>
        <p:blipFill>
          <a:blip r:embed="rId2" cstate="print"/>
          <a:stretch>
            <a:fillRect/>
          </a:stretch>
        </p:blipFill>
        <p:spPr>
          <a:xfrm>
            <a:off x="0" y="1"/>
            <a:ext cx="759968" cy="624839"/>
          </a:xfrm>
          <a:prstGeom prst="rect">
            <a:avLst/>
          </a:prstGeom>
        </p:spPr>
      </p:pic>
      <p:sp>
        <p:nvSpPr>
          <p:cNvPr id="18" name="bg object 18"/>
          <p:cNvSpPr/>
          <p:nvPr/>
        </p:nvSpPr>
        <p:spPr>
          <a:xfrm>
            <a:off x="0" y="606551"/>
            <a:ext cx="12192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24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3894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659567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5">
            <a:extLst>
              <a:ext uri="{FF2B5EF4-FFF2-40B4-BE49-F238E27FC236}">
                <a16:creationId xmlns:a16="http://schemas.microsoft.com/office/drawing/2014/main" id="{F94DCDF2-915D-EC0E-E0B4-B123F24C8F1B}"/>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5" name="Rectangle 6">
            <a:extLst>
              <a:ext uri="{FF2B5EF4-FFF2-40B4-BE49-F238E27FC236}">
                <a16:creationId xmlns:a16="http://schemas.microsoft.com/office/drawing/2014/main" id="{5D163C11-5527-5A18-DFC7-303BD4A1175D}"/>
              </a:ext>
            </a:extLst>
          </p:cNvPr>
          <p:cNvSpPr>
            <a:spLocks noGrp="1" noChangeArrowheads="1"/>
          </p:cNvSpPr>
          <p:nvPr>
            <p:ph type="sldNum" sz="quarter" idx="11"/>
          </p:nvPr>
        </p:nvSpPr>
        <p:spPr>
          <a:ln/>
        </p:spPr>
        <p:txBody>
          <a:bodyPr/>
          <a:lstStyle>
            <a:lvl1pPr>
              <a:defRPr/>
            </a:lvl1pPr>
          </a:lstStyle>
          <a:p>
            <a:pPr>
              <a:defRPr/>
            </a:pPr>
            <a:fld id="{C48E691A-666B-2948-B0E2-DBF8961580B9}" type="slidenum">
              <a:rPr lang="en-US" altLang="en-US"/>
              <a:pPr>
                <a:defRPr/>
              </a:pPr>
              <a:t>‹#›</a:t>
            </a:fld>
            <a:endParaRPr lang="en-US" altLang="en-US"/>
          </a:p>
        </p:txBody>
      </p:sp>
    </p:spTree>
    <p:extLst>
      <p:ext uri="{BB962C8B-B14F-4D97-AF65-F5344CB8AC3E}">
        <p14:creationId xmlns:p14="http://schemas.microsoft.com/office/powerpoint/2010/main" val="14870065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F568F8B2-6CA2-8D36-06FE-346BDE775949}"/>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5" name="Rectangle 6">
            <a:extLst>
              <a:ext uri="{FF2B5EF4-FFF2-40B4-BE49-F238E27FC236}">
                <a16:creationId xmlns:a16="http://schemas.microsoft.com/office/drawing/2014/main" id="{E390AFA0-9E0A-2279-C9FC-7E8411DABE63}"/>
              </a:ext>
            </a:extLst>
          </p:cNvPr>
          <p:cNvSpPr>
            <a:spLocks noGrp="1" noChangeArrowheads="1"/>
          </p:cNvSpPr>
          <p:nvPr>
            <p:ph type="sldNum" sz="quarter" idx="11"/>
          </p:nvPr>
        </p:nvSpPr>
        <p:spPr>
          <a:ln/>
        </p:spPr>
        <p:txBody>
          <a:bodyPr/>
          <a:lstStyle>
            <a:lvl1pPr>
              <a:defRPr/>
            </a:lvl1pPr>
          </a:lstStyle>
          <a:p>
            <a:pPr>
              <a:defRPr/>
            </a:pPr>
            <a:fld id="{0915762D-9732-3044-A739-9AB2375E7C35}" type="slidenum">
              <a:rPr lang="en-US" altLang="en-US"/>
              <a:pPr>
                <a:defRPr/>
              </a:pPr>
              <a:t>‹#›</a:t>
            </a:fld>
            <a:endParaRPr lang="en-US" altLang="en-US"/>
          </a:p>
        </p:txBody>
      </p:sp>
    </p:spTree>
    <p:extLst>
      <p:ext uri="{BB962C8B-B14F-4D97-AF65-F5344CB8AC3E}">
        <p14:creationId xmlns:p14="http://schemas.microsoft.com/office/powerpoint/2010/main" val="569851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5">
            <a:extLst>
              <a:ext uri="{FF2B5EF4-FFF2-40B4-BE49-F238E27FC236}">
                <a16:creationId xmlns:a16="http://schemas.microsoft.com/office/drawing/2014/main" id="{8FF47519-A955-9A3A-145B-0A2D9EB1164C}"/>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5" name="Rectangle 6">
            <a:extLst>
              <a:ext uri="{FF2B5EF4-FFF2-40B4-BE49-F238E27FC236}">
                <a16:creationId xmlns:a16="http://schemas.microsoft.com/office/drawing/2014/main" id="{C7821E91-263E-A96C-F838-1ECCD76D3D47}"/>
              </a:ext>
            </a:extLst>
          </p:cNvPr>
          <p:cNvSpPr>
            <a:spLocks noGrp="1" noChangeArrowheads="1"/>
          </p:cNvSpPr>
          <p:nvPr>
            <p:ph type="sldNum" sz="quarter" idx="11"/>
          </p:nvPr>
        </p:nvSpPr>
        <p:spPr>
          <a:ln/>
        </p:spPr>
        <p:txBody>
          <a:bodyPr/>
          <a:lstStyle>
            <a:lvl1pPr>
              <a:defRPr/>
            </a:lvl1pPr>
          </a:lstStyle>
          <a:p>
            <a:pPr>
              <a:defRPr/>
            </a:pPr>
            <a:fld id="{23936662-578C-2C4C-AD83-02B7A4BAF067}" type="slidenum">
              <a:rPr lang="en-US" altLang="en-US"/>
              <a:pPr>
                <a:defRPr/>
              </a:pPr>
              <a:t>‹#›</a:t>
            </a:fld>
            <a:endParaRPr lang="en-US" altLang="en-US"/>
          </a:p>
        </p:txBody>
      </p:sp>
    </p:spTree>
    <p:extLst>
      <p:ext uri="{BB962C8B-B14F-4D97-AF65-F5344CB8AC3E}">
        <p14:creationId xmlns:p14="http://schemas.microsoft.com/office/powerpoint/2010/main" val="898263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9144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5">
            <a:extLst>
              <a:ext uri="{FF2B5EF4-FFF2-40B4-BE49-F238E27FC236}">
                <a16:creationId xmlns:a16="http://schemas.microsoft.com/office/drawing/2014/main" id="{D5870DCE-484A-1B6F-D7F8-EE362B411268}"/>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6" name="Rectangle 6">
            <a:extLst>
              <a:ext uri="{FF2B5EF4-FFF2-40B4-BE49-F238E27FC236}">
                <a16:creationId xmlns:a16="http://schemas.microsoft.com/office/drawing/2014/main" id="{6C8FF859-ABAE-527B-9A20-4B271396A2D6}"/>
              </a:ext>
            </a:extLst>
          </p:cNvPr>
          <p:cNvSpPr>
            <a:spLocks noGrp="1" noChangeArrowheads="1"/>
          </p:cNvSpPr>
          <p:nvPr>
            <p:ph type="sldNum" sz="quarter" idx="11"/>
          </p:nvPr>
        </p:nvSpPr>
        <p:spPr>
          <a:ln/>
        </p:spPr>
        <p:txBody>
          <a:bodyPr/>
          <a:lstStyle>
            <a:lvl1pPr>
              <a:defRPr/>
            </a:lvl1pPr>
          </a:lstStyle>
          <a:p>
            <a:pPr>
              <a:defRPr/>
            </a:pPr>
            <a:fld id="{8E518238-3D7F-2D44-A700-D0332E85F5FF}" type="slidenum">
              <a:rPr lang="en-US" altLang="en-US"/>
              <a:pPr>
                <a:defRPr/>
              </a:pPr>
              <a:t>‹#›</a:t>
            </a:fld>
            <a:endParaRPr lang="en-US" altLang="en-US"/>
          </a:p>
        </p:txBody>
      </p:sp>
    </p:spTree>
    <p:extLst>
      <p:ext uri="{BB962C8B-B14F-4D97-AF65-F5344CB8AC3E}">
        <p14:creationId xmlns:p14="http://schemas.microsoft.com/office/powerpoint/2010/main" val="30236968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5">
            <a:extLst>
              <a:ext uri="{FF2B5EF4-FFF2-40B4-BE49-F238E27FC236}">
                <a16:creationId xmlns:a16="http://schemas.microsoft.com/office/drawing/2014/main" id="{3F09EBFD-B2D9-CEBD-0FDB-83C3491DB9B1}"/>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8" name="Rectangle 6">
            <a:extLst>
              <a:ext uri="{FF2B5EF4-FFF2-40B4-BE49-F238E27FC236}">
                <a16:creationId xmlns:a16="http://schemas.microsoft.com/office/drawing/2014/main" id="{9426A2EE-EFD9-25FB-1F01-C4FA2E9E1393}"/>
              </a:ext>
            </a:extLst>
          </p:cNvPr>
          <p:cNvSpPr>
            <a:spLocks noGrp="1" noChangeArrowheads="1"/>
          </p:cNvSpPr>
          <p:nvPr>
            <p:ph type="sldNum" sz="quarter" idx="11"/>
          </p:nvPr>
        </p:nvSpPr>
        <p:spPr>
          <a:ln/>
        </p:spPr>
        <p:txBody>
          <a:bodyPr/>
          <a:lstStyle>
            <a:lvl1pPr>
              <a:defRPr/>
            </a:lvl1pPr>
          </a:lstStyle>
          <a:p>
            <a:pPr>
              <a:defRPr/>
            </a:pPr>
            <a:fld id="{D6F91FB9-0195-1442-8FA1-25D0C41AF706}" type="slidenum">
              <a:rPr lang="en-US" altLang="en-US"/>
              <a:pPr>
                <a:defRPr/>
              </a:pPr>
              <a:t>‹#›</a:t>
            </a:fld>
            <a:endParaRPr lang="en-US" altLang="en-US"/>
          </a:p>
        </p:txBody>
      </p:sp>
    </p:spTree>
    <p:extLst>
      <p:ext uri="{BB962C8B-B14F-4D97-AF65-F5344CB8AC3E}">
        <p14:creationId xmlns:p14="http://schemas.microsoft.com/office/powerpoint/2010/main" val="17893203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5">
            <a:extLst>
              <a:ext uri="{FF2B5EF4-FFF2-40B4-BE49-F238E27FC236}">
                <a16:creationId xmlns:a16="http://schemas.microsoft.com/office/drawing/2014/main" id="{16F83873-111E-81F3-12C3-E00D4BD2CA2D}"/>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4" name="Rectangle 6">
            <a:extLst>
              <a:ext uri="{FF2B5EF4-FFF2-40B4-BE49-F238E27FC236}">
                <a16:creationId xmlns:a16="http://schemas.microsoft.com/office/drawing/2014/main" id="{83F4046A-DE34-AED4-B1EF-975D9E3976B7}"/>
              </a:ext>
            </a:extLst>
          </p:cNvPr>
          <p:cNvSpPr>
            <a:spLocks noGrp="1" noChangeArrowheads="1"/>
          </p:cNvSpPr>
          <p:nvPr>
            <p:ph type="sldNum" sz="quarter" idx="11"/>
          </p:nvPr>
        </p:nvSpPr>
        <p:spPr>
          <a:ln/>
        </p:spPr>
        <p:txBody>
          <a:bodyPr/>
          <a:lstStyle>
            <a:lvl1pPr>
              <a:defRPr/>
            </a:lvl1pPr>
          </a:lstStyle>
          <a:p>
            <a:pPr>
              <a:defRPr/>
            </a:pPr>
            <a:fld id="{84DBC8BB-2D8E-E044-9790-42692C15D483}" type="slidenum">
              <a:rPr lang="en-US" altLang="en-US"/>
              <a:pPr>
                <a:defRPr/>
              </a:pPr>
              <a:t>‹#›</a:t>
            </a:fld>
            <a:endParaRPr lang="en-US" altLang="en-US"/>
          </a:p>
        </p:txBody>
      </p:sp>
    </p:spTree>
    <p:extLst>
      <p:ext uri="{BB962C8B-B14F-4D97-AF65-F5344CB8AC3E}">
        <p14:creationId xmlns:p14="http://schemas.microsoft.com/office/powerpoint/2010/main" val="781220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D743-DDCE-8882-DF09-57C03AF0CB7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7E52F7E-9578-0615-D156-5FDC0910FA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0DEB473-6B70-2662-516E-BB8778E81D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CB085A6-CEE7-D936-E413-38C4B5C53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95C557E-633E-5A38-2CEF-5856B562721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24A2B99-766E-F2DA-17A6-9D0C94323934}"/>
              </a:ext>
            </a:extLst>
          </p:cNvPr>
          <p:cNvSpPr>
            <a:spLocks noGrp="1"/>
          </p:cNvSpPr>
          <p:nvPr>
            <p:ph type="dt" sz="half" idx="10"/>
          </p:nvPr>
        </p:nvSpPr>
        <p:spPr/>
        <p:txBody>
          <a:bodyPr/>
          <a:lstStyle/>
          <a:p>
            <a:fld id="{BC6A6C8D-768A-C540-AB84-06675439C12C}" type="datetimeFigureOut">
              <a:rPr lang="en-US" smtClean="0"/>
              <a:t>10/16/23</a:t>
            </a:fld>
            <a:endParaRPr lang="en-US"/>
          </a:p>
        </p:txBody>
      </p:sp>
      <p:sp>
        <p:nvSpPr>
          <p:cNvPr id="8" name="Footer Placeholder 7">
            <a:extLst>
              <a:ext uri="{FF2B5EF4-FFF2-40B4-BE49-F238E27FC236}">
                <a16:creationId xmlns:a16="http://schemas.microsoft.com/office/drawing/2014/main" id="{97AC39CE-3161-B213-847C-C561DD58D6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097FF6-8B39-99D4-6D1E-EE405744D078}"/>
              </a:ext>
            </a:extLst>
          </p:cNvPr>
          <p:cNvSpPr>
            <a:spLocks noGrp="1"/>
          </p:cNvSpPr>
          <p:nvPr>
            <p:ph type="sldNum" sz="quarter" idx="12"/>
          </p:nvPr>
        </p:nvSpPr>
        <p:spPr/>
        <p:txBody>
          <a:bodyPr/>
          <a:lstStyle/>
          <a:p>
            <a:fld id="{73D80257-C1EA-C541-AE8B-8913EE9DF6DA}" type="slidenum">
              <a:rPr lang="en-US" smtClean="0"/>
              <a:t>‹#›</a:t>
            </a:fld>
            <a:endParaRPr lang="en-US"/>
          </a:p>
        </p:txBody>
      </p:sp>
    </p:spTree>
    <p:extLst>
      <p:ext uri="{BB962C8B-B14F-4D97-AF65-F5344CB8AC3E}">
        <p14:creationId xmlns:p14="http://schemas.microsoft.com/office/powerpoint/2010/main" val="20809433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A19F87A-139B-6C63-9431-10993A01A8AD}"/>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3" name="Rectangle 6">
            <a:extLst>
              <a:ext uri="{FF2B5EF4-FFF2-40B4-BE49-F238E27FC236}">
                <a16:creationId xmlns:a16="http://schemas.microsoft.com/office/drawing/2014/main" id="{34096CDC-0CCE-D748-0F81-5225380D1E45}"/>
              </a:ext>
            </a:extLst>
          </p:cNvPr>
          <p:cNvSpPr>
            <a:spLocks noGrp="1" noChangeArrowheads="1"/>
          </p:cNvSpPr>
          <p:nvPr>
            <p:ph type="sldNum" sz="quarter" idx="11"/>
          </p:nvPr>
        </p:nvSpPr>
        <p:spPr>
          <a:ln/>
        </p:spPr>
        <p:txBody>
          <a:bodyPr/>
          <a:lstStyle>
            <a:lvl1pPr>
              <a:defRPr/>
            </a:lvl1pPr>
          </a:lstStyle>
          <a:p>
            <a:pPr>
              <a:defRPr/>
            </a:pPr>
            <a:fld id="{72D291FA-1F6F-F747-BB1D-89A7B863AE4F}" type="slidenum">
              <a:rPr lang="en-US" altLang="en-US"/>
              <a:pPr>
                <a:defRPr/>
              </a:pPr>
              <a:t>‹#›</a:t>
            </a:fld>
            <a:endParaRPr lang="en-US" altLang="en-US"/>
          </a:p>
        </p:txBody>
      </p:sp>
    </p:spTree>
    <p:extLst>
      <p:ext uri="{BB962C8B-B14F-4D97-AF65-F5344CB8AC3E}">
        <p14:creationId xmlns:p14="http://schemas.microsoft.com/office/powerpoint/2010/main" val="31654657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5">
            <a:extLst>
              <a:ext uri="{FF2B5EF4-FFF2-40B4-BE49-F238E27FC236}">
                <a16:creationId xmlns:a16="http://schemas.microsoft.com/office/drawing/2014/main" id="{3454A294-EC44-6501-7449-86ADC8273993}"/>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6" name="Rectangle 6">
            <a:extLst>
              <a:ext uri="{FF2B5EF4-FFF2-40B4-BE49-F238E27FC236}">
                <a16:creationId xmlns:a16="http://schemas.microsoft.com/office/drawing/2014/main" id="{9DEF416C-019E-8EE7-830D-EA871B290831}"/>
              </a:ext>
            </a:extLst>
          </p:cNvPr>
          <p:cNvSpPr>
            <a:spLocks noGrp="1" noChangeArrowheads="1"/>
          </p:cNvSpPr>
          <p:nvPr>
            <p:ph type="sldNum" sz="quarter" idx="11"/>
          </p:nvPr>
        </p:nvSpPr>
        <p:spPr>
          <a:ln/>
        </p:spPr>
        <p:txBody>
          <a:bodyPr/>
          <a:lstStyle>
            <a:lvl1pPr>
              <a:defRPr/>
            </a:lvl1pPr>
          </a:lstStyle>
          <a:p>
            <a:pPr>
              <a:defRPr/>
            </a:pPr>
            <a:fld id="{C1144BB6-F913-CF47-95F0-D5A19F8FF18D}" type="slidenum">
              <a:rPr lang="en-US" altLang="en-US"/>
              <a:pPr>
                <a:defRPr/>
              </a:pPr>
              <a:t>‹#›</a:t>
            </a:fld>
            <a:endParaRPr lang="en-US" altLang="en-US"/>
          </a:p>
        </p:txBody>
      </p:sp>
    </p:spTree>
    <p:extLst>
      <p:ext uri="{BB962C8B-B14F-4D97-AF65-F5344CB8AC3E}">
        <p14:creationId xmlns:p14="http://schemas.microsoft.com/office/powerpoint/2010/main" val="2230360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5">
            <a:extLst>
              <a:ext uri="{FF2B5EF4-FFF2-40B4-BE49-F238E27FC236}">
                <a16:creationId xmlns:a16="http://schemas.microsoft.com/office/drawing/2014/main" id="{A6429D00-EB6D-F1CB-4420-776770A8FA4F}"/>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6" name="Rectangle 6">
            <a:extLst>
              <a:ext uri="{FF2B5EF4-FFF2-40B4-BE49-F238E27FC236}">
                <a16:creationId xmlns:a16="http://schemas.microsoft.com/office/drawing/2014/main" id="{48FDF03B-A4D4-0E8B-3A22-F36FC740401F}"/>
              </a:ext>
            </a:extLst>
          </p:cNvPr>
          <p:cNvSpPr>
            <a:spLocks noGrp="1" noChangeArrowheads="1"/>
          </p:cNvSpPr>
          <p:nvPr>
            <p:ph type="sldNum" sz="quarter" idx="11"/>
          </p:nvPr>
        </p:nvSpPr>
        <p:spPr>
          <a:ln/>
        </p:spPr>
        <p:txBody>
          <a:bodyPr/>
          <a:lstStyle>
            <a:lvl1pPr>
              <a:defRPr/>
            </a:lvl1pPr>
          </a:lstStyle>
          <a:p>
            <a:pPr>
              <a:defRPr/>
            </a:pPr>
            <a:fld id="{3ECC921E-57AC-8F4C-94D8-9D60CA2BE9AE}" type="slidenum">
              <a:rPr lang="en-US" altLang="en-US"/>
              <a:pPr>
                <a:defRPr/>
              </a:pPr>
              <a:t>‹#›</a:t>
            </a:fld>
            <a:endParaRPr lang="en-US" altLang="en-US"/>
          </a:p>
        </p:txBody>
      </p:sp>
    </p:spTree>
    <p:extLst>
      <p:ext uri="{BB962C8B-B14F-4D97-AF65-F5344CB8AC3E}">
        <p14:creationId xmlns:p14="http://schemas.microsoft.com/office/powerpoint/2010/main" val="35641292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8E17FFFA-3358-92D6-CB2D-85E76437B5F7}"/>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5" name="Rectangle 6">
            <a:extLst>
              <a:ext uri="{FF2B5EF4-FFF2-40B4-BE49-F238E27FC236}">
                <a16:creationId xmlns:a16="http://schemas.microsoft.com/office/drawing/2014/main" id="{15705319-66E8-6504-8235-4EDE0962DC51}"/>
              </a:ext>
            </a:extLst>
          </p:cNvPr>
          <p:cNvSpPr>
            <a:spLocks noGrp="1" noChangeArrowheads="1"/>
          </p:cNvSpPr>
          <p:nvPr>
            <p:ph type="sldNum" sz="quarter" idx="11"/>
          </p:nvPr>
        </p:nvSpPr>
        <p:spPr>
          <a:ln/>
        </p:spPr>
        <p:txBody>
          <a:bodyPr/>
          <a:lstStyle>
            <a:lvl1pPr>
              <a:defRPr/>
            </a:lvl1pPr>
          </a:lstStyle>
          <a:p>
            <a:pPr>
              <a:defRPr/>
            </a:pPr>
            <a:fld id="{279DA097-9C23-B24C-A68C-154B77977EC4}" type="slidenum">
              <a:rPr lang="en-US" altLang="en-US"/>
              <a:pPr>
                <a:defRPr/>
              </a:pPr>
              <a:t>‹#›</a:t>
            </a:fld>
            <a:endParaRPr lang="en-US" altLang="en-US"/>
          </a:p>
        </p:txBody>
      </p:sp>
    </p:spTree>
    <p:extLst>
      <p:ext uri="{BB962C8B-B14F-4D97-AF65-F5344CB8AC3E}">
        <p14:creationId xmlns:p14="http://schemas.microsoft.com/office/powerpoint/2010/main" val="11126149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381000"/>
            <a:ext cx="2590800" cy="59436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914400" y="381000"/>
            <a:ext cx="75692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56ACFA20-3379-803B-0235-B98A50B73307}"/>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5" name="Rectangle 6">
            <a:extLst>
              <a:ext uri="{FF2B5EF4-FFF2-40B4-BE49-F238E27FC236}">
                <a16:creationId xmlns:a16="http://schemas.microsoft.com/office/drawing/2014/main" id="{012DFF65-8682-4B9D-D203-8B64C74279C9}"/>
              </a:ext>
            </a:extLst>
          </p:cNvPr>
          <p:cNvSpPr>
            <a:spLocks noGrp="1" noChangeArrowheads="1"/>
          </p:cNvSpPr>
          <p:nvPr>
            <p:ph type="sldNum" sz="quarter" idx="11"/>
          </p:nvPr>
        </p:nvSpPr>
        <p:spPr>
          <a:ln/>
        </p:spPr>
        <p:txBody>
          <a:bodyPr/>
          <a:lstStyle>
            <a:lvl1pPr>
              <a:defRPr/>
            </a:lvl1pPr>
          </a:lstStyle>
          <a:p>
            <a:pPr>
              <a:defRPr/>
            </a:pPr>
            <a:fld id="{6297B0D6-2023-2140-877F-AB84A72A5FD7}" type="slidenum">
              <a:rPr lang="en-US" altLang="en-US"/>
              <a:pPr>
                <a:defRPr/>
              </a:pPr>
              <a:t>‹#›</a:t>
            </a:fld>
            <a:endParaRPr lang="en-US" altLang="en-US"/>
          </a:p>
        </p:txBody>
      </p:sp>
    </p:spTree>
    <p:extLst>
      <p:ext uri="{BB962C8B-B14F-4D97-AF65-F5344CB8AC3E}">
        <p14:creationId xmlns:p14="http://schemas.microsoft.com/office/powerpoint/2010/main" val="31651973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Text Placeholder 2"/>
          <p:cNvSpPr>
            <a:spLocks noGrp="1"/>
          </p:cNvSpPr>
          <p:nvPr>
            <p:ph type="body" sz="half" idx="1"/>
          </p:nvPr>
        </p:nvSpPr>
        <p:spPr>
          <a:xfrm>
            <a:off x="9144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5">
            <a:extLst>
              <a:ext uri="{FF2B5EF4-FFF2-40B4-BE49-F238E27FC236}">
                <a16:creationId xmlns:a16="http://schemas.microsoft.com/office/drawing/2014/main" id="{87C8A26D-77BA-37B6-CB9B-5137ECB81229}"/>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6" name="Rectangle 6">
            <a:extLst>
              <a:ext uri="{FF2B5EF4-FFF2-40B4-BE49-F238E27FC236}">
                <a16:creationId xmlns:a16="http://schemas.microsoft.com/office/drawing/2014/main" id="{052C7193-58F5-5FA4-8C86-F50219969DC1}"/>
              </a:ext>
            </a:extLst>
          </p:cNvPr>
          <p:cNvSpPr>
            <a:spLocks noGrp="1" noChangeArrowheads="1"/>
          </p:cNvSpPr>
          <p:nvPr>
            <p:ph type="sldNum" sz="quarter" idx="11"/>
          </p:nvPr>
        </p:nvSpPr>
        <p:spPr>
          <a:ln/>
        </p:spPr>
        <p:txBody>
          <a:bodyPr/>
          <a:lstStyle>
            <a:lvl1pPr>
              <a:defRPr/>
            </a:lvl1pPr>
          </a:lstStyle>
          <a:p>
            <a:pPr>
              <a:defRPr/>
            </a:pPr>
            <a:fld id="{9571A6C0-F9AC-8342-80C5-F8AD7AACAFF8}" type="slidenum">
              <a:rPr lang="en-US" altLang="en-US"/>
              <a:pPr>
                <a:defRPr/>
              </a:pPr>
              <a:t>‹#›</a:t>
            </a:fld>
            <a:endParaRPr lang="en-US" altLang="en-US"/>
          </a:p>
        </p:txBody>
      </p:sp>
    </p:spTree>
    <p:extLst>
      <p:ext uri="{BB962C8B-B14F-4D97-AF65-F5344CB8AC3E}">
        <p14:creationId xmlns:p14="http://schemas.microsoft.com/office/powerpoint/2010/main" val="3063776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Text Placeholder 2"/>
          <p:cNvSpPr>
            <a:spLocks noGrp="1"/>
          </p:cNvSpPr>
          <p:nvPr>
            <p:ph type="body" sz="half" idx="1"/>
          </p:nvPr>
        </p:nvSpPr>
        <p:spPr>
          <a:xfrm>
            <a:off x="9144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Online Image Placeholder 3"/>
          <p:cNvSpPr>
            <a:spLocks noGrp="1"/>
          </p:cNvSpPr>
          <p:nvPr>
            <p:ph type="clipArt" sz="half" idx="2"/>
          </p:nvPr>
        </p:nvSpPr>
        <p:spPr>
          <a:xfrm>
            <a:off x="6197600" y="1447800"/>
            <a:ext cx="5080000" cy="4876800"/>
          </a:xfrm>
        </p:spPr>
        <p:txBody>
          <a:bodyPr/>
          <a:lstStyle/>
          <a:p>
            <a:pPr lvl="0"/>
            <a:endParaRPr lang="en-US" noProof="0"/>
          </a:p>
        </p:txBody>
      </p:sp>
      <p:sp>
        <p:nvSpPr>
          <p:cNvPr id="5" name="Rectangle 5">
            <a:extLst>
              <a:ext uri="{FF2B5EF4-FFF2-40B4-BE49-F238E27FC236}">
                <a16:creationId xmlns:a16="http://schemas.microsoft.com/office/drawing/2014/main" id="{03D56380-4894-C11B-5E9C-977C198A11BA}"/>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6" name="Rectangle 6">
            <a:extLst>
              <a:ext uri="{FF2B5EF4-FFF2-40B4-BE49-F238E27FC236}">
                <a16:creationId xmlns:a16="http://schemas.microsoft.com/office/drawing/2014/main" id="{5E9F3DB2-FBB8-3874-71BC-5ECFFE25B31D}"/>
              </a:ext>
            </a:extLst>
          </p:cNvPr>
          <p:cNvSpPr>
            <a:spLocks noGrp="1" noChangeArrowheads="1"/>
          </p:cNvSpPr>
          <p:nvPr>
            <p:ph type="sldNum" sz="quarter" idx="11"/>
          </p:nvPr>
        </p:nvSpPr>
        <p:spPr>
          <a:ln/>
        </p:spPr>
        <p:txBody>
          <a:bodyPr/>
          <a:lstStyle>
            <a:lvl1pPr>
              <a:defRPr/>
            </a:lvl1pPr>
          </a:lstStyle>
          <a:p>
            <a:pPr>
              <a:defRPr/>
            </a:pPr>
            <a:fld id="{71141E88-5142-B742-A85E-E924D53548E4}" type="slidenum">
              <a:rPr lang="en-US" altLang="en-US"/>
              <a:pPr>
                <a:defRPr/>
              </a:pPr>
              <a:t>‹#›</a:t>
            </a:fld>
            <a:endParaRPr lang="en-US" altLang="en-US"/>
          </a:p>
        </p:txBody>
      </p:sp>
    </p:spTree>
    <p:extLst>
      <p:ext uri="{BB962C8B-B14F-4D97-AF65-F5344CB8AC3E}">
        <p14:creationId xmlns:p14="http://schemas.microsoft.com/office/powerpoint/2010/main" val="42830899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Table Placeholder 2"/>
          <p:cNvSpPr>
            <a:spLocks noGrp="1"/>
          </p:cNvSpPr>
          <p:nvPr>
            <p:ph type="tbl" idx="1"/>
          </p:nvPr>
        </p:nvSpPr>
        <p:spPr>
          <a:xfrm>
            <a:off x="914400" y="1447800"/>
            <a:ext cx="10363200" cy="4876800"/>
          </a:xfrm>
        </p:spPr>
        <p:txBody>
          <a:bodyPr/>
          <a:lstStyle/>
          <a:p>
            <a:pPr lvl="0"/>
            <a:endParaRPr lang="en-US" noProof="0"/>
          </a:p>
        </p:txBody>
      </p:sp>
      <p:sp>
        <p:nvSpPr>
          <p:cNvPr id="4" name="Rectangle 5">
            <a:extLst>
              <a:ext uri="{FF2B5EF4-FFF2-40B4-BE49-F238E27FC236}">
                <a16:creationId xmlns:a16="http://schemas.microsoft.com/office/drawing/2014/main" id="{F3408013-C1BE-5C7B-EC47-909786BC570E}"/>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5" name="Rectangle 6">
            <a:extLst>
              <a:ext uri="{FF2B5EF4-FFF2-40B4-BE49-F238E27FC236}">
                <a16:creationId xmlns:a16="http://schemas.microsoft.com/office/drawing/2014/main" id="{4D063767-3630-942B-EA23-1FD2EE8258EA}"/>
              </a:ext>
            </a:extLst>
          </p:cNvPr>
          <p:cNvSpPr>
            <a:spLocks noGrp="1" noChangeArrowheads="1"/>
          </p:cNvSpPr>
          <p:nvPr>
            <p:ph type="sldNum" sz="quarter" idx="11"/>
          </p:nvPr>
        </p:nvSpPr>
        <p:spPr>
          <a:ln/>
        </p:spPr>
        <p:txBody>
          <a:bodyPr/>
          <a:lstStyle>
            <a:lvl1pPr>
              <a:defRPr/>
            </a:lvl1pPr>
          </a:lstStyle>
          <a:p>
            <a:pPr>
              <a:defRPr/>
            </a:pPr>
            <a:fld id="{A651A18C-7645-184E-B35E-E20DDF8CDBD4}" type="slidenum">
              <a:rPr lang="en-US" altLang="en-US"/>
              <a:pPr>
                <a:defRPr/>
              </a:pPr>
              <a:t>‹#›</a:t>
            </a:fld>
            <a:endParaRPr lang="en-US" altLang="en-US"/>
          </a:p>
        </p:txBody>
      </p:sp>
    </p:spTree>
    <p:extLst>
      <p:ext uri="{BB962C8B-B14F-4D97-AF65-F5344CB8AC3E}">
        <p14:creationId xmlns:p14="http://schemas.microsoft.com/office/powerpoint/2010/main" val="3654611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Online Image Placeholder 2"/>
          <p:cNvSpPr>
            <a:spLocks noGrp="1"/>
          </p:cNvSpPr>
          <p:nvPr>
            <p:ph type="clipArt" sz="half" idx="1"/>
          </p:nvPr>
        </p:nvSpPr>
        <p:spPr>
          <a:xfrm>
            <a:off x="914400" y="1447800"/>
            <a:ext cx="5080000" cy="4876800"/>
          </a:xfrm>
        </p:spPr>
        <p:txBody>
          <a:bodyPr/>
          <a:lstStyle/>
          <a:p>
            <a:pPr lvl="0"/>
            <a:endParaRPr lang="en-US" noProof="0"/>
          </a:p>
        </p:txBody>
      </p:sp>
      <p:sp>
        <p:nvSpPr>
          <p:cNvPr id="4" name="Text Placeholder 3"/>
          <p:cNvSpPr>
            <a:spLocks noGrp="1"/>
          </p:cNvSpPr>
          <p:nvPr>
            <p:ph type="body" sz="half" idx="2"/>
          </p:nvPr>
        </p:nvSpPr>
        <p:spPr>
          <a:xfrm>
            <a:off x="61976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5">
            <a:extLst>
              <a:ext uri="{FF2B5EF4-FFF2-40B4-BE49-F238E27FC236}">
                <a16:creationId xmlns:a16="http://schemas.microsoft.com/office/drawing/2014/main" id="{AB062810-4C8C-6AFC-60BF-5B09322BB5C2}"/>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6" name="Rectangle 6">
            <a:extLst>
              <a:ext uri="{FF2B5EF4-FFF2-40B4-BE49-F238E27FC236}">
                <a16:creationId xmlns:a16="http://schemas.microsoft.com/office/drawing/2014/main" id="{D797D341-CDFE-44A9-186C-8EC666AA67CB}"/>
              </a:ext>
            </a:extLst>
          </p:cNvPr>
          <p:cNvSpPr>
            <a:spLocks noGrp="1" noChangeArrowheads="1"/>
          </p:cNvSpPr>
          <p:nvPr>
            <p:ph type="sldNum" sz="quarter" idx="11"/>
          </p:nvPr>
        </p:nvSpPr>
        <p:spPr>
          <a:ln/>
        </p:spPr>
        <p:txBody>
          <a:bodyPr/>
          <a:lstStyle>
            <a:lvl1pPr>
              <a:defRPr/>
            </a:lvl1pPr>
          </a:lstStyle>
          <a:p>
            <a:pPr>
              <a:defRPr/>
            </a:pPr>
            <a:fld id="{83872AB4-111A-4F44-9B1C-8AE654F07762}" type="slidenum">
              <a:rPr lang="en-US" altLang="en-US"/>
              <a:pPr>
                <a:defRPr/>
              </a:pPr>
              <a:t>‹#›</a:t>
            </a:fld>
            <a:endParaRPr lang="en-US" altLang="en-US"/>
          </a:p>
        </p:txBody>
      </p:sp>
    </p:spTree>
    <p:extLst>
      <p:ext uri="{BB962C8B-B14F-4D97-AF65-F5344CB8AC3E}">
        <p14:creationId xmlns:p14="http://schemas.microsoft.com/office/powerpoint/2010/main" val="26779899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Content Placeholder 2"/>
          <p:cNvSpPr>
            <a:spLocks noGrp="1"/>
          </p:cNvSpPr>
          <p:nvPr>
            <p:ph sz="half" idx="1"/>
          </p:nvPr>
        </p:nvSpPr>
        <p:spPr>
          <a:xfrm>
            <a:off x="914400" y="1447800"/>
            <a:ext cx="10363200" cy="2362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914400" y="3962400"/>
            <a:ext cx="10363200" cy="2362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5">
            <a:extLst>
              <a:ext uri="{FF2B5EF4-FFF2-40B4-BE49-F238E27FC236}">
                <a16:creationId xmlns:a16="http://schemas.microsoft.com/office/drawing/2014/main" id="{3EB9F4C4-42FD-1CDA-EBE9-E552DB630B01}"/>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6" name="Rectangle 6">
            <a:extLst>
              <a:ext uri="{FF2B5EF4-FFF2-40B4-BE49-F238E27FC236}">
                <a16:creationId xmlns:a16="http://schemas.microsoft.com/office/drawing/2014/main" id="{96A9C667-C82E-FD24-32D1-5231BC7ADE5E}"/>
              </a:ext>
            </a:extLst>
          </p:cNvPr>
          <p:cNvSpPr>
            <a:spLocks noGrp="1" noChangeArrowheads="1"/>
          </p:cNvSpPr>
          <p:nvPr>
            <p:ph type="sldNum" sz="quarter" idx="11"/>
          </p:nvPr>
        </p:nvSpPr>
        <p:spPr>
          <a:ln/>
        </p:spPr>
        <p:txBody>
          <a:bodyPr/>
          <a:lstStyle>
            <a:lvl1pPr>
              <a:defRPr/>
            </a:lvl1pPr>
          </a:lstStyle>
          <a:p>
            <a:pPr>
              <a:defRPr/>
            </a:pPr>
            <a:fld id="{31EE7BEA-AB06-BD44-8CE4-FFE497917F54}" type="slidenum">
              <a:rPr lang="en-US" altLang="en-US"/>
              <a:pPr>
                <a:defRPr/>
              </a:pPr>
              <a:t>‹#›</a:t>
            </a:fld>
            <a:endParaRPr lang="en-US" altLang="en-US"/>
          </a:p>
        </p:txBody>
      </p:sp>
    </p:spTree>
    <p:extLst>
      <p:ext uri="{BB962C8B-B14F-4D97-AF65-F5344CB8AC3E}">
        <p14:creationId xmlns:p14="http://schemas.microsoft.com/office/powerpoint/2010/main" val="2790610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5F41B-A6AB-8339-7347-286F85FDE2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3DADC4A-0A49-98CD-F8F0-2B730C4576EE}"/>
              </a:ext>
            </a:extLst>
          </p:cNvPr>
          <p:cNvSpPr>
            <a:spLocks noGrp="1"/>
          </p:cNvSpPr>
          <p:nvPr>
            <p:ph type="dt" sz="half" idx="10"/>
          </p:nvPr>
        </p:nvSpPr>
        <p:spPr/>
        <p:txBody>
          <a:bodyPr/>
          <a:lstStyle/>
          <a:p>
            <a:fld id="{BC6A6C8D-768A-C540-AB84-06675439C12C}" type="datetimeFigureOut">
              <a:rPr lang="en-US" smtClean="0"/>
              <a:t>10/16/23</a:t>
            </a:fld>
            <a:endParaRPr lang="en-US"/>
          </a:p>
        </p:txBody>
      </p:sp>
      <p:sp>
        <p:nvSpPr>
          <p:cNvPr id="4" name="Footer Placeholder 3">
            <a:extLst>
              <a:ext uri="{FF2B5EF4-FFF2-40B4-BE49-F238E27FC236}">
                <a16:creationId xmlns:a16="http://schemas.microsoft.com/office/drawing/2014/main" id="{3C4B3EFD-4CF7-B007-1568-877E95F0F3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6B1EE-32E0-A2A9-0351-ED2366F2F24F}"/>
              </a:ext>
            </a:extLst>
          </p:cNvPr>
          <p:cNvSpPr>
            <a:spLocks noGrp="1"/>
          </p:cNvSpPr>
          <p:nvPr>
            <p:ph type="sldNum" sz="quarter" idx="12"/>
          </p:nvPr>
        </p:nvSpPr>
        <p:spPr/>
        <p:txBody>
          <a:bodyPr/>
          <a:lstStyle/>
          <a:p>
            <a:fld id="{73D80257-C1EA-C541-AE8B-8913EE9DF6DA}" type="slidenum">
              <a:rPr lang="en-US" smtClean="0"/>
              <a:t>‹#›</a:t>
            </a:fld>
            <a:endParaRPr lang="en-US"/>
          </a:p>
        </p:txBody>
      </p:sp>
    </p:spTree>
    <p:extLst>
      <p:ext uri="{BB962C8B-B14F-4D97-AF65-F5344CB8AC3E}">
        <p14:creationId xmlns:p14="http://schemas.microsoft.com/office/powerpoint/2010/main" val="21526133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363200" cy="685800"/>
          </a:xfrm>
        </p:spPr>
        <p:txBody>
          <a:bodyPr/>
          <a:lstStyle/>
          <a:p>
            <a:r>
              <a:rPr lang="en-GB"/>
              <a:t>Click to edit Master title style</a:t>
            </a:r>
            <a:endParaRPr lang="en-US"/>
          </a:p>
        </p:txBody>
      </p:sp>
      <p:sp>
        <p:nvSpPr>
          <p:cNvPr id="3" name="Content Placeholder 2"/>
          <p:cNvSpPr>
            <a:spLocks noGrp="1"/>
          </p:cNvSpPr>
          <p:nvPr>
            <p:ph sz="quarter" idx="1"/>
          </p:nvPr>
        </p:nvSpPr>
        <p:spPr>
          <a:xfrm>
            <a:off x="914400" y="1447800"/>
            <a:ext cx="5080000" cy="2362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quarter" idx="2"/>
          </p:nvPr>
        </p:nvSpPr>
        <p:spPr>
          <a:xfrm>
            <a:off x="6197600" y="1447800"/>
            <a:ext cx="5080000" cy="2362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half" idx="3"/>
          </p:nvPr>
        </p:nvSpPr>
        <p:spPr>
          <a:xfrm>
            <a:off x="914400" y="3962400"/>
            <a:ext cx="10363200" cy="2362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Rectangle 5">
            <a:extLst>
              <a:ext uri="{FF2B5EF4-FFF2-40B4-BE49-F238E27FC236}">
                <a16:creationId xmlns:a16="http://schemas.microsoft.com/office/drawing/2014/main" id="{D6021A4B-88E8-265F-29BC-2FBB9A7A5C09}"/>
              </a:ext>
            </a:extLst>
          </p:cNvPr>
          <p:cNvSpPr>
            <a:spLocks noGrp="1" noChangeArrowheads="1"/>
          </p:cNvSpPr>
          <p:nvPr>
            <p:ph type="ftr" sz="quarter" idx="10"/>
          </p:nvPr>
        </p:nvSpPr>
        <p:spPr>
          <a:ln/>
        </p:spPr>
        <p:txBody>
          <a:bodyPr/>
          <a:lstStyle>
            <a:lvl1pPr>
              <a:defRPr/>
            </a:lvl1pPr>
          </a:lstStyle>
          <a:p>
            <a:pPr>
              <a:defRPr/>
            </a:pPr>
            <a:r>
              <a:rPr lang="en-US" altLang="en-US"/>
              <a:t>Reinforcement Learning</a:t>
            </a:r>
            <a:endParaRPr lang="en-US" altLang="en-US" sz="1400"/>
          </a:p>
        </p:txBody>
      </p:sp>
      <p:sp>
        <p:nvSpPr>
          <p:cNvPr id="7" name="Rectangle 6">
            <a:extLst>
              <a:ext uri="{FF2B5EF4-FFF2-40B4-BE49-F238E27FC236}">
                <a16:creationId xmlns:a16="http://schemas.microsoft.com/office/drawing/2014/main" id="{580EE0B8-BEA6-91AE-83E3-BBF2BDDECCAB}"/>
              </a:ext>
            </a:extLst>
          </p:cNvPr>
          <p:cNvSpPr>
            <a:spLocks noGrp="1" noChangeArrowheads="1"/>
          </p:cNvSpPr>
          <p:nvPr>
            <p:ph type="sldNum" sz="quarter" idx="11"/>
          </p:nvPr>
        </p:nvSpPr>
        <p:spPr>
          <a:ln/>
        </p:spPr>
        <p:txBody>
          <a:bodyPr/>
          <a:lstStyle>
            <a:lvl1pPr>
              <a:defRPr/>
            </a:lvl1pPr>
          </a:lstStyle>
          <a:p>
            <a:pPr>
              <a:defRPr/>
            </a:pPr>
            <a:fld id="{E5132EF7-F196-AA44-8262-669DAFB6A21B}" type="slidenum">
              <a:rPr lang="en-US" altLang="en-US"/>
              <a:pPr>
                <a:defRPr/>
              </a:pPr>
              <a:t>‹#›</a:t>
            </a:fld>
            <a:endParaRPr lang="en-US" altLang="en-US"/>
          </a:p>
        </p:txBody>
      </p:sp>
    </p:spTree>
    <p:extLst>
      <p:ext uri="{BB962C8B-B14F-4D97-AF65-F5344CB8AC3E}">
        <p14:creationId xmlns:p14="http://schemas.microsoft.com/office/powerpoint/2010/main" val="1264562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86BB-D001-A64C-CF07-8059F770117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46C1D42-7F0B-1F55-5E35-009FE9134A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Footer Placeholder 3">
            <a:extLst>
              <a:ext uri="{FF2B5EF4-FFF2-40B4-BE49-F238E27FC236}">
                <a16:creationId xmlns:a16="http://schemas.microsoft.com/office/drawing/2014/main" id="{1E85EB69-0014-3DF7-4F84-CD7144CDD759}"/>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5" name="Slide Number Placeholder 4">
            <a:extLst>
              <a:ext uri="{FF2B5EF4-FFF2-40B4-BE49-F238E27FC236}">
                <a16:creationId xmlns:a16="http://schemas.microsoft.com/office/drawing/2014/main" id="{B68783BB-9013-31AB-3BC7-AA2C6A998687}"/>
              </a:ext>
            </a:extLst>
          </p:cNvPr>
          <p:cNvSpPr>
            <a:spLocks noGrp="1"/>
          </p:cNvSpPr>
          <p:nvPr>
            <p:ph type="sldNum" sz="quarter" idx="11"/>
          </p:nvPr>
        </p:nvSpPr>
        <p:spPr/>
        <p:txBody>
          <a:bodyPr/>
          <a:lstStyle>
            <a:lvl1pPr>
              <a:defRPr/>
            </a:lvl1pPr>
          </a:lstStyle>
          <a:p>
            <a:fld id="{6698D87C-2890-354F-B774-CB8D83D0C3BA}" type="slidenum">
              <a:rPr lang="en-US" altLang="en-US"/>
              <a:pPr/>
              <a:t>‹#›</a:t>
            </a:fld>
            <a:endParaRPr lang="en-US" altLang="en-US"/>
          </a:p>
        </p:txBody>
      </p:sp>
    </p:spTree>
    <p:extLst>
      <p:ext uri="{BB962C8B-B14F-4D97-AF65-F5344CB8AC3E}">
        <p14:creationId xmlns:p14="http://schemas.microsoft.com/office/powerpoint/2010/main" val="12886316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BF45-EE29-91BE-98F6-B644EBBBC6F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33172F6-2FB5-5B94-A61E-967E5A3B031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AC898F43-8A8A-3473-5133-4FD28A9342C9}"/>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5" name="Slide Number Placeholder 4">
            <a:extLst>
              <a:ext uri="{FF2B5EF4-FFF2-40B4-BE49-F238E27FC236}">
                <a16:creationId xmlns:a16="http://schemas.microsoft.com/office/drawing/2014/main" id="{692AC3B9-DC2C-2325-742C-16D9751D49DE}"/>
              </a:ext>
            </a:extLst>
          </p:cNvPr>
          <p:cNvSpPr>
            <a:spLocks noGrp="1"/>
          </p:cNvSpPr>
          <p:nvPr>
            <p:ph type="sldNum" sz="quarter" idx="11"/>
          </p:nvPr>
        </p:nvSpPr>
        <p:spPr/>
        <p:txBody>
          <a:bodyPr/>
          <a:lstStyle>
            <a:lvl1pPr>
              <a:defRPr/>
            </a:lvl1pPr>
          </a:lstStyle>
          <a:p>
            <a:fld id="{9668F883-72EA-8B42-8218-E8EC0D1DA859}" type="slidenum">
              <a:rPr lang="en-US" altLang="en-US"/>
              <a:pPr/>
              <a:t>‹#›</a:t>
            </a:fld>
            <a:endParaRPr lang="en-US" altLang="en-US"/>
          </a:p>
        </p:txBody>
      </p:sp>
    </p:spTree>
    <p:extLst>
      <p:ext uri="{BB962C8B-B14F-4D97-AF65-F5344CB8AC3E}">
        <p14:creationId xmlns:p14="http://schemas.microsoft.com/office/powerpoint/2010/main" val="812430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F258-B425-0288-189F-5A291E3F3F99}"/>
              </a:ext>
            </a:extLst>
          </p:cNvPr>
          <p:cNvSpPr>
            <a:spLocks noGrp="1"/>
          </p:cNvSpPr>
          <p:nvPr>
            <p:ph type="title"/>
          </p:nvPr>
        </p:nvSpPr>
        <p:spPr>
          <a:xfrm>
            <a:off x="831851"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210D6E-C1B3-7843-D471-44B7B6DD694E}"/>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Footer Placeholder 3">
            <a:extLst>
              <a:ext uri="{FF2B5EF4-FFF2-40B4-BE49-F238E27FC236}">
                <a16:creationId xmlns:a16="http://schemas.microsoft.com/office/drawing/2014/main" id="{8BD74E22-275E-A4B6-8C16-21BA15BFAC30}"/>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5" name="Slide Number Placeholder 4">
            <a:extLst>
              <a:ext uri="{FF2B5EF4-FFF2-40B4-BE49-F238E27FC236}">
                <a16:creationId xmlns:a16="http://schemas.microsoft.com/office/drawing/2014/main" id="{6F068FC7-3895-38DE-907E-87F7396DFD7F}"/>
              </a:ext>
            </a:extLst>
          </p:cNvPr>
          <p:cNvSpPr>
            <a:spLocks noGrp="1"/>
          </p:cNvSpPr>
          <p:nvPr>
            <p:ph type="sldNum" sz="quarter" idx="11"/>
          </p:nvPr>
        </p:nvSpPr>
        <p:spPr/>
        <p:txBody>
          <a:bodyPr/>
          <a:lstStyle>
            <a:lvl1pPr>
              <a:defRPr/>
            </a:lvl1pPr>
          </a:lstStyle>
          <a:p>
            <a:fld id="{037AF0B4-877B-3C44-B052-79A88E44664B}" type="slidenum">
              <a:rPr lang="en-US" altLang="en-US"/>
              <a:pPr/>
              <a:t>‹#›</a:t>
            </a:fld>
            <a:endParaRPr lang="en-US" altLang="en-US"/>
          </a:p>
        </p:txBody>
      </p:sp>
    </p:spTree>
    <p:extLst>
      <p:ext uri="{BB962C8B-B14F-4D97-AF65-F5344CB8AC3E}">
        <p14:creationId xmlns:p14="http://schemas.microsoft.com/office/powerpoint/2010/main" val="12463055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3D0CB-9FC7-A229-E051-6888306FC90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0361C91-810A-B3BB-060B-229F37BFE077}"/>
              </a:ext>
            </a:extLst>
          </p:cNvPr>
          <p:cNvSpPr>
            <a:spLocks noGrp="1"/>
          </p:cNvSpPr>
          <p:nvPr>
            <p:ph sz="half" idx="1"/>
          </p:nvPr>
        </p:nvSpPr>
        <p:spPr>
          <a:xfrm>
            <a:off x="9144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8B73BBA-D2E9-7165-B422-DDEA416AF357}"/>
              </a:ext>
            </a:extLst>
          </p:cNvPr>
          <p:cNvSpPr>
            <a:spLocks noGrp="1"/>
          </p:cNvSpPr>
          <p:nvPr>
            <p:ph sz="half" idx="2"/>
          </p:nvPr>
        </p:nvSpPr>
        <p:spPr>
          <a:xfrm>
            <a:off x="6197600" y="1447800"/>
            <a:ext cx="5080000" cy="4876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FBF5865B-5320-C97A-1BF9-AB9494F01DFE}"/>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6" name="Slide Number Placeholder 5">
            <a:extLst>
              <a:ext uri="{FF2B5EF4-FFF2-40B4-BE49-F238E27FC236}">
                <a16:creationId xmlns:a16="http://schemas.microsoft.com/office/drawing/2014/main" id="{68F25BFD-F1EF-B978-79B2-F03F4E4912A6}"/>
              </a:ext>
            </a:extLst>
          </p:cNvPr>
          <p:cNvSpPr>
            <a:spLocks noGrp="1"/>
          </p:cNvSpPr>
          <p:nvPr>
            <p:ph type="sldNum" sz="quarter" idx="11"/>
          </p:nvPr>
        </p:nvSpPr>
        <p:spPr/>
        <p:txBody>
          <a:bodyPr/>
          <a:lstStyle>
            <a:lvl1pPr>
              <a:defRPr/>
            </a:lvl1pPr>
          </a:lstStyle>
          <a:p>
            <a:fld id="{45D54170-4E53-B546-88E2-5A106C770E07}" type="slidenum">
              <a:rPr lang="en-US" altLang="en-US"/>
              <a:pPr/>
              <a:t>‹#›</a:t>
            </a:fld>
            <a:endParaRPr lang="en-US" altLang="en-US"/>
          </a:p>
        </p:txBody>
      </p:sp>
    </p:spTree>
    <p:extLst>
      <p:ext uri="{BB962C8B-B14F-4D97-AF65-F5344CB8AC3E}">
        <p14:creationId xmlns:p14="http://schemas.microsoft.com/office/powerpoint/2010/main" val="14993465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FF02-E566-F103-B41C-4A9084124140}"/>
              </a:ext>
            </a:extLst>
          </p:cNvPr>
          <p:cNvSpPr>
            <a:spLocks noGrp="1"/>
          </p:cNvSpPr>
          <p:nvPr>
            <p:ph type="title"/>
          </p:nvPr>
        </p:nvSpPr>
        <p:spPr>
          <a:xfrm>
            <a:off x="840317"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0BD7BC6-A9DA-C05F-FC21-7446D37DF2F3}"/>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EE4B0E-0E98-7C4E-F619-56B2E4EDC0BC}"/>
              </a:ext>
            </a:extLst>
          </p:cNvPr>
          <p:cNvSpPr>
            <a:spLocks noGrp="1"/>
          </p:cNvSpPr>
          <p:nvPr>
            <p:ph sz="half" idx="2"/>
          </p:nvPr>
        </p:nvSpPr>
        <p:spPr>
          <a:xfrm>
            <a:off x="840318" y="2505075"/>
            <a:ext cx="51583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75F258C-5A8D-6557-A2A6-CFAD05315ACE}"/>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9D5127E-4821-BAD3-1F8E-046E72BF7C9C}"/>
              </a:ext>
            </a:extLst>
          </p:cNvPr>
          <p:cNvSpPr>
            <a:spLocks noGrp="1"/>
          </p:cNvSpPr>
          <p:nvPr>
            <p:ph sz="quarter" idx="4"/>
          </p:nvPr>
        </p:nvSpPr>
        <p:spPr>
          <a:xfrm>
            <a:off x="6172200" y="2505075"/>
            <a:ext cx="518371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Footer Placeholder 6">
            <a:extLst>
              <a:ext uri="{FF2B5EF4-FFF2-40B4-BE49-F238E27FC236}">
                <a16:creationId xmlns:a16="http://schemas.microsoft.com/office/drawing/2014/main" id="{B3344AD1-8A85-E666-58E7-2DC3020359FB}"/>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8" name="Slide Number Placeholder 7">
            <a:extLst>
              <a:ext uri="{FF2B5EF4-FFF2-40B4-BE49-F238E27FC236}">
                <a16:creationId xmlns:a16="http://schemas.microsoft.com/office/drawing/2014/main" id="{04489FB6-2D79-883C-47B8-F7F863ABD921}"/>
              </a:ext>
            </a:extLst>
          </p:cNvPr>
          <p:cNvSpPr>
            <a:spLocks noGrp="1"/>
          </p:cNvSpPr>
          <p:nvPr>
            <p:ph type="sldNum" sz="quarter" idx="11"/>
          </p:nvPr>
        </p:nvSpPr>
        <p:spPr/>
        <p:txBody>
          <a:bodyPr/>
          <a:lstStyle>
            <a:lvl1pPr>
              <a:defRPr/>
            </a:lvl1pPr>
          </a:lstStyle>
          <a:p>
            <a:fld id="{7EA8F5CA-C5E6-3D46-B513-6279F0ECEBD5}" type="slidenum">
              <a:rPr lang="en-US" altLang="en-US"/>
              <a:pPr/>
              <a:t>‹#›</a:t>
            </a:fld>
            <a:endParaRPr lang="en-US" altLang="en-US"/>
          </a:p>
        </p:txBody>
      </p:sp>
    </p:spTree>
    <p:extLst>
      <p:ext uri="{BB962C8B-B14F-4D97-AF65-F5344CB8AC3E}">
        <p14:creationId xmlns:p14="http://schemas.microsoft.com/office/powerpoint/2010/main" val="11424559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DA0E-249F-2369-3FE5-00A292B24279}"/>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E2E1394B-5EDC-DB3A-5A5C-5933056FF862}"/>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4" name="Slide Number Placeholder 3">
            <a:extLst>
              <a:ext uri="{FF2B5EF4-FFF2-40B4-BE49-F238E27FC236}">
                <a16:creationId xmlns:a16="http://schemas.microsoft.com/office/drawing/2014/main" id="{90714F5E-9BC5-87E4-3580-F91310661911}"/>
              </a:ext>
            </a:extLst>
          </p:cNvPr>
          <p:cNvSpPr>
            <a:spLocks noGrp="1"/>
          </p:cNvSpPr>
          <p:nvPr>
            <p:ph type="sldNum" sz="quarter" idx="11"/>
          </p:nvPr>
        </p:nvSpPr>
        <p:spPr/>
        <p:txBody>
          <a:bodyPr/>
          <a:lstStyle>
            <a:lvl1pPr>
              <a:defRPr/>
            </a:lvl1pPr>
          </a:lstStyle>
          <a:p>
            <a:fld id="{034AEE9D-E321-9142-836D-0EE2804D04F6}" type="slidenum">
              <a:rPr lang="en-US" altLang="en-US"/>
              <a:pPr/>
              <a:t>‹#›</a:t>
            </a:fld>
            <a:endParaRPr lang="en-US" altLang="en-US"/>
          </a:p>
        </p:txBody>
      </p:sp>
    </p:spTree>
    <p:extLst>
      <p:ext uri="{BB962C8B-B14F-4D97-AF65-F5344CB8AC3E}">
        <p14:creationId xmlns:p14="http://schemas.microsoft.com/office/powerpoint/2010/main" val="17218835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039648-B306-B4A8-8DA0-3A7EA6758377}"/>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3" name="Slide Number Placeholder 2">
            <a:extLst>
              <a:ext uri="{FF2B5EF4-FFF2-40B4-BE49-F238E27FC236}">
                <a16:creationId xmlns:a16="http://schemas.microsoft.com/office/drawing/2014/main" id="{49FF8BA2-A116-D231-BF5B-67D396621D14}"/>
              </a:ext>
            </a:extLst>
          </p:cNvPr>
          <p:cNvSpPr>
            <a:spLocks noGrp="1"/>
          </p:cNvSpPr>
          <p:nvPr>
            <p:ph type="sldNum" sz="quarter" idx="11"/>
          </p:nvPr>
        </p:nvSpPr>
        <p:spPr/>
        <p:txBody>
          <a:bodyPr/>
          <a:lstStyle>
            <a:lvl1pPr>
              <a:defRPr/>
            </a:lvl1pPr>
          </a:lstStyle>
          <a:p>
            <a:fld id="{BA6D28DC-752B-A24A-B87E-CA5BB549C874}" type="slidenum">
              <a:rPr lang="en-US" altLang="en-US"/>
              <a:pPr/>
              <a:t>‹#›</a:t>
            </a:fld>
            <a:endParaRPr lang="en-US" altLang="en-US"/>
          </a:p>
        </p:txBody>
      </p:sp>
    </p:spTree>
    <p:extLst>
      <p:ext uri="{BB962C8B-B14F-4D97-AF65-F5344CB8AC3E}">
        <p14:creationId xmlns:p14="http://schemas.microsoft.com/office/powerpoint/2010/main" val="29858767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2CE2-6B99-5BD6-EFA2-24C9234F7587}"/>
              </a:ext>
            </a:extLst>
          </p:cNvPr>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7D38FF2-ABCF-A451-AA79-D1DFF77A8821}"/>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AF779CC-3ECC-E9FF-369A-D4F62E2C1D40}"/>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Footer Placeholder 4">
            <a:extLst>
              <a:ext uri="{FF2B5EF4-FFF2-40B4-BE49-F238E27FC236}">
                <a16:creationId xmlns:a16="http://schemas.microsoft.com/office/drawing/2014/main" id="{970F9519-F68B-88EB-2657-C3F9152412F4}"/>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6" name="Slide Number Placeholder 5">
            <a:extLst>
              <a:ext uri="{FF2B5EF4-FFF2-40B4-BE49-F238E27FC236}">
                <a16:creationId xmlns:a16="http://schemas.microsoft.com/office/drawing/2014/main" id="{37FB5087-F3F0-BC50-FC1B-649F004A437F}"/>
              </a:ext>
            </a:extLst>
          </p:cNvPr>
          <p:cNvSpPr>
            <a:spLocks noGrp="1"/>
          </p:cNvSpPr>
          <p:nvPr>
            <p:ph type="sldNum" sz="quarter" idx="11"/>
          </p:nvPr>
        </p:nvSpPr>
        <p:spPr/>
        <p:txBody>
          <a:bodyPr/>
          <a:lstStyle>
            <a:lvl1pPr>
              <a:defRPr/>
            </a:lvl1pPr>
          </a:lstStyle>
          <a:p>
            <a:fld id="{4ED39C62-AD64-AB4E-9FFF-FDA161310AF7}" type="slidenum">
              <a:rPr lang="en-US" altLang="en-US"/>
              <a:pPr/>
              <a:t>‹#›</a:t>
            </a:fld>
            <a:endParaRPr lang="en-US" altLang="en-US"/>
          </a:p>
        </p:txBody>
      </p:sp>
    </p:spTree>
    <p:extLst>
      <p:ext uri="{BB962C8B-B14F-4D97-AF65-F5344CB8AC3E}">
        <p14:creationId xmlns:p14="http://schemas.microsoft.com/office/powerpoint/2010/main" val="18734963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8F0E-C5DE-7EEE-F11D-FF64F1843394}"/>
              </a:ext>
            </a:extLst>
          </p:cNvPr>
          <p:cNvSpPr>
            <a:spLocks noGrp="1"/>
          </p:cNvSpPr>
          <p:nvPr>
            <p:ph type="title"/>
          </p:nvPr>
        </p:nvSpPr>
        <p:spPr>
          <a:xfrm>
            <a:off x="840318" y="457200"/>
            <a:ext cx="393276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CF1C6A-D943-0647-E738-C50BCF338B3F}"/>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C545E4-396B-1192-DD33-3D734B37B48F}"/>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Footer Placeholder 4">
            <a:extLst>
              <a:ext uri="{FF2B5EF4-FFF2-40B4-BE49-F238E27FC236}">
                <a16:creationId xmlns:a16="http://schemas.microsoft.com/office/drawing/2014/main" id="{B330FA6C-10E3-20DE-191E-ADCF9B22C587}"/>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6" name="Slide Number Placeholder 5">
            <a:extLst>
              <a:ext uri="{FF2B5EF4-FFF2-40B4-BE49-F238E27FC236}">
                <a16:creationId xmlns:a16="http://schemas.microsoft.com/office/drawing/2014/main" id="{720CA553-9BA8-F892-E700-39E40695EDBD}"/>
              </a:ext>
            </a:extLst>
          </p:cNvPr>
          <p:cNvSpPr>
            <a:spLocks noGrp="1"/>
          </p:cNvSpPr>
          <p:nvPr>
            <p:ph type="sldNum" sz="quarter" idx="11"/>
          </p:nvPr>
        </p:nvSpPr>
        <p:spPr/>
        <p:txBody>
          <a:bodyPr/>
          <a:lstStyle>
            <a:lvl1pPr>
              <a:defRPr/>
            </a:lvl1pPr>
          </a:lstStyle>
          <a:p>
            <a:fld id="{2AB17EEC-50B5-D742-85E9-AEF0F45579F6}" type="slidenum">
              <a:rPr lang="en-US" altLang="en-US"/>
              <a:pPr/>
              <a:t>‹#›</a:t>
            </a:fld>
            <a:endParaRPr lang="en-US" altLang="en-US"/>
          </a:p>
        </p:txBody>
      </p:sp>
    </p:spTree>
    <p:extLst>
      <p:ext uri="{BB962C8B-B14F-4D97-AF65-F5344CB8AC3E}">
        <p14:creationId xmlns:p14="http://schemas.microsoft.com/office/powerpoint/2010/main" val="740422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D45998-7A5C-0782-53AF-C97ACD73C53A}"/>
              </a:ext>
            </a:extLst>
          </p:cNvPr>
          <p:cNvSpPr>
            <a:spLocks noGrp="1"/>
          </p:cNvSpPr>
          <p:nvPr>
            <p:ph type="dt" sz="half" idx="10"/>
          </p:nvPr>
        </p:nvSpPr>
        <p:spPr/>
        <p:txBody>
          <a:bodyPr/>
          <a:lstStyle/>
          <a:p>
            <a:fld id="{BC6A6C8D-768A-C540-AB84-06675439C12C}" type="datetimeFigureOut">
              <a:rPr lang="en-US" smtClean="0"/>
              <a:t>10/16/23</a:t>
            </a:fld>
            <a:endParaRPr lang="en-US"/>
          </a:p>
        </p:txBody>
      </p:sp>
      <p:sp>
        <p:nvSpPr>
          <p:cNvPr id="3" name="Footer Placeholder 2">
            <a:extLst>
              <a:ext uri="{FF2B5EF4-FFF2-40B4-BE49-F238E27FC236}">
                <a16:creationId xmlns:a16="http://schemas.microsoft.com/office/drawing/2014/main" id="{4B435195-9593-078F-15DC-C2B9E31D31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C2052B-02A6-2BD8-E923-90BC53DC73A0}"/>
              </a:ext>
            </a:extLst>
          </p:cNvPr>
          <p:cNvSpPr>
            <a:spLocks noGrp="1"/>
          </p:cNvSpPr>
          <p:nvPr>
            <p:ph type="sldNum" sz="quarter" idx="12"/>
          </p:nvPr>
        </p:nvSpPr>
        <p:spPr/>
        <p:txBody>
          <a:bodyPr/>
          <a:lstStyle/>
          <a:p>
            <a:fld id="{73D80257-C1EA-C541-AE8B-8913EE9DF6DA}" type="slidenum">
              <a:rPr lang="en-US" smtClean="0"/>
              <a:t>‹#›</a:t>
            </a:fld>
            <a:endParaRPr lang="en-US"/>
          </a:p>
        </p:txBody>
      </p:sp>
    </p:spTree>
    <p:extLst>
      <p:ext uri="{BB962C8B-B14F-4D97-AF65-F5344CB8AC3E}">
        <p14:creationId xmlns:p14="http://schemas.microsoft.com/office/powerpoint/2010/main" val="8497292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51A1-9F50-6C00-7B64-D2A14FF4FD1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5F3CEEF-9FE6-F84D-F231-3F94714B34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1AF6C9E7-C555-28EE-0C59-B51788B4E3BC}"/>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5" name="Slide Number Placeholder 4">
            <a:extLst>
              <a:ext uri="{FF2B5EF4-FFF2-40B4-BE49-F238E27FC236}">
                <a16:creationId xmlns:a16="http://schemas.microsoft.com/office/drawing/2014/main" id="{D9A4312B-4882-EAB4-B34B-6EEF53DF59F1}"/>
              </a:ext>
            </a:extLst>
          </p:cNvPr>
          <p:cNvSpPr>
            <a:spLocks noGrp="1"/>
          </p:cNvSpPr>
          <p:nvPr>
            <p:ph type="sldNum" sz="quarter" idx="11"/>
          </p:nvPr>
        </p:nvSpPr>
        <p:spPr/>
        <p:txBody>
          <a:bodyPr/>
          <a:lstStyle>
            <a:lvl1pPr>
              <a:defRPr/>
            </a:lvl1pPr>
          </a:lstStyle>
          <a:p>
            <a:fld id="{867C2DBE-C9BE-5342-88F1-9A3369758089}" type="slidenum">
              <a:rPr lang="en-US" altLang="en-US"/>
              <a:pPr/>
              <a:t>‹#›</a:t>
            </a:fld>
            <a:endParaRPr lang="en-US" altLang="en-US"/>
          </a:p>
        </p:txBody>
      </p:sp>
    </p:spTree>
    <p:extLst>
      <p:ext uri="{BB962C8B-B14F-4D97-AF65-F5344CB8AC3E}">
        <p14:creationId xmlns:p14="http://schemas.microsoft.com/office/powerpoint/2010/main" val="20384561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EE33E-9D22-FC56-3FC6-DE700351BF54}"/>
              </a:ext>
            </a:extLst>
          </p:cNvPr>
          <p:cNvSpPr>
            <a:spLocks noGrp="1"/>
          </p:cNvSpPr>
          <p:nvPr>
            <p:ph type="title" orient="vert"/>
          </p:nvPr>
        </p:nvSpPr>
        <p:spPr>
          <a:xfrm>
            <a:off x="8686800" y="381000"/>
            <a:ext cx="2590800" cy="594360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83A4FFB-FE9B-F3B5-502A-84C14946F0E6}"/>
              </a:ext>
            </a:extLst>
          </p:cNvPr>
          <p:cNvSpPr>
            <a:spLocks noGrp="1"/>
          </p:cNvSpPr>
          <p:nvPr>
            <p:ph type="body" orient="vert" idx="1"/>
          </p:nvPr>
        </p:nvSpPr>
        <p:spPr>
          <a:xfrm>
            <a:off x="914400" y="381000"/>
            <a:ext cx="75692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Footer Placeholder 3">
            <a:extLst>
              <a:ext uri="{FF2B5EF4-FFF2-40B4-BE49-F238E27FC236}">
                <a16:creationId xmlns:a16="http://schemas.microsoft.com/office/drawing/2014/main" id="{BCF425A1-1937-CA92-D00B-3F9FBAE514B9}"/>
              </a:ext>
            </a:extLst>
          </p:cNvPr>
          <p:cNvSpPr>
            <a:spLocks noGrp="1"/>
          </p:cNvSpPr>
          <p:nvPr>
            <p:ph type="ftr" sz="quarter" idx="10"/>
          </p:nvPr>
        </p:nvSpPr>
        <p:spPr/>
        <p:txBody>
          <a:bodyPr/>
          <a:lstStyle>
            <a:lvl1pPr>
              <a:defRPr/>
            </a:lvl1pPr>
          </a:lstStyle>
          <a:p>
            <a:r>
              <a:rPr lang="en-US" altLang="en-US"/>
              <a:t>R. S. Sutton and A. G. Barto: Reinforcement Learning: An Introduction</a:t>
            </a:r>
            <a:endParaRPr lang="en-US" altLang="en-US" sz="1400"/>
          </a:p>
        </p:txBody>
      </p:sp>
      <p:sp>
        <p:nvSpPr>
          <p:cNvPr id="5" name="Slide Number Placeholder 4">
            <a:extLst>
              <a:ext uri="{FF2B5EF4-FFF2-40B4-BE49-F238E27FC236}">
                <a16:creationId xmlns:a16="http://schemas.microsoft.com/office/drawing/2014/main" id="{17E9DDC7-05FC-54F4-1C68-D72FCC076160}"/>
              </a:ext>
            </a:extLst>
          </p:cNvPr>
          <p:cNvSpPr>
            <a:spLocks noGrp="1"/>
          </p:cNvSpPr>
          <p:nvPr>
            <p:ph type="sldNum" sz="quarter" idx="11"/>
          </p:nvPr>
        </p:nvSpPr>
        <p:spPr/>
        <p:txBody>
          <a:bodyPr/>
          <a:lstStyle>
            <a:lvl1pPr>
              <a:defRPr/>
            </a:lvl1pPr>
          </a:lstStyle>
          <a:p>
            <a:fld id="{DD3D8E2B-52E5-8D41-ABDD-61C7A2E90EA7}" type="slidenum">
              <a:rPr lang="en-US" altLang="en-US"/>
              <a:pPr/>
              <a:t>‹#›</a:t>
            </a:fld>
            <a:endParaRPr lang="en-US" altLang="en-US"/>
          </a:p>
        </p:txBody>
      </p:sp>
    </p:spTree>
    <p:extLst>
      <p:ext uri="{BB962C8B-B14F-4D97-AF65-F5344CB8AC3E}">
        <p14:creationId xmlns:p14="http://schemas.microsoft.com/office/powerpoint/2010/main" val="28001409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5357" y="2125980"/>
            <a:ext cx="10374039"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30713" y="3840481"/>
            <a:ext cx="854332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8137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472060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10238" y="1577340"/>
            <a:ext cx="530906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5448" y="1577340"/>
            <a:ext cx="5309067"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644257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67209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6113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C809-E8AA-F989-CC4D-6AACE824AA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8CF9AC1-ACF3-045A-4DD6-3774CE960F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65215D6-AAE5-04B1-735D-A1B29DC5A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B387E0-26E3-97D5-D8C8-4208919C058B}"/>
              </a:ext>
            </a:extLst>
          </p:cNvPr>
          <p:cNvSpPr>
            <a:spLocks noGrp="1"/>
          </p:cNvSpPr>
          <p:nvPr>
            <p:ph type="dt" sz="half" idx="10"/>
          </p:nvPr>
        </p:nvSpPr>
        <p:spPr/>
        <p:txBody>
          <a:bodyPr/>
          <a:lstStyle/>
          <a:p>
            <a:fld id="{BC6A6C8D-768A-C540-AB84-06675439C12C}" type="datetimeFigureOut">
              <a:rPr lang="en-US" smtClean="0"/>
              <a:t>10/16/23</a:t>
            </a:fld>
            <a:endParaRPr lang="en-US"/>
          </a:p>
        </p:txBody>
      </p:sp>
      <p:sp>
        <p:nvSpPr>
          <p:cNvPr id="6" name="Footer Placeholder 5">
            <a:extLst>
              <a:ext uri="{FF2B5EF4-FFF2-40B4-BE49-F238E27FC236}">
                <a16:creationId xmlns:a16="http://schemas.microsoft.com/office/drawing/2014/main" id="{B0D8D91D-1259-CD3D-5060-1AE6ECB29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5EA55-22EE-37E1-2905-570FA371B23A}"/>
              </a:ext>
            </a:extLst>
          </p:cNvPr>
          <p:cNvSpPr>
            <a:spLocks noGrp="1"/>
          </p:cNvSpPr>
          <p:nvPr>
            <p:ph type="sldNum" sz="quarter" idx="12"/>
          </p:nvPr>
        </p:nvSpPr>
        <p:spPr/>
        <p:txBody>
          <a:bodyPr/>
          <a:lstStyle/>
          <a:p>
            <a:fld id="{73D80257-C1EA-C541-AE8B-8913EE9DF6DA}" type="slidenum">
              <a:rPr lang="en-US" smtClean="0"/>
              <a:t>‹#›</a:t>
            </a:fld>
            <a:endParaRPr lang="en-US"/>
          </a:p>
        </p:txBody>
      </p:sp>
    </p:spTree>
    <p:extLst>
      <p:ext uri="{BB962C8B-B14F-4D97-AF65-F5344CB8AC3E}">
        <p14:creationId xmlns:p14="http://schemas.microsoft.com/office/powerpoint/2010/main" val="4058476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2D36-78E0-3054-F087-76FBF4DD51D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F72E2B-B0D6-6CCF-37C3-199D2FCBE6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C04E77-2C8D-DD84-675A-1A9ABF515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B897529-56A9-A880-9B95-59DDD3B4CDF9}"/>
              </a:ext>
            </a:extLst>
          </p:cNvPr>
          <p:cNvSpPr>
            <a:spLocks noGrp="1"/>
          </p:cNvSpPr>
          <p:nvPr>
            <p:ph type="dt" sz="half" idx="10"/>
          </p:nvPr>
        </p:nvSpPr>
        <p:spPr/>
        <p:txBody>
          <a:bodyPr/>
          <a:lstStyle/>
          <a:p>
            <a:fld id="{BC6A6C8D-768A-C540-AB84-06675439C12C}" type="datetimeFigureOut">
              <a:rPr lang="en-US" smtClean="0"/>
              <a:t>10/16/23</a:t>
            </a:fld>
            <a:endParaRPr lang="en-US"/>
          </a:p>
        </p:txBody>
      </p:sp>
      <p:sp>
        <p:nvSpPr>
          <p:cNvPr id="6" name="Footer Placeholder 5">
            <a:extLst>
              <a:ext uri="{FF2B5EF4-FFF2-40B4-BE49-F238E27FC236}">
                <a16:creationId xmlns:a16="http://schemas.microsoft.com/office/drawing/2014/main" id="{807DB2A3-9526-4EBE-F2CF-C5EEBC73C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01CB3D-FB45-DABB-8780-A5BF8299874E}"/>
              </a:ext>
            </a:extLst>
          </p:cNvPr>
          <p:cNvSpPr>
            <a:spLocks noGrp="1"/>
          </p:cNvSpPr>
          <p:nvPr>
            <p:ph type="sldNum" sz="quarter" idx="12"/>
          </p:nvPr>
        </p:nvSpPr>
        <p:spPr/>
        <p:txBody>
          <a:bodyPr/>
          <a:lstStyle/>
          <a:p>
            <a:fld id="{73D80257-C1EA-C541-AE8B-8913EE9DF6DA}" type="slidenum">
              <a:rPr lang="en-US" smtClean="0"/>
              <a:t>‹#›</a:t>
            </a:fld>
            <a:endParaRPr lang="en-US"/>
          </a:p>
        </p:txBody>
      </p:sp>
    </p:spTree>
    <p:extLst>
      <p:ext uri="{BB962C8B-B14F-4D97-AF65-F5344CB8AC3E}">
        <p14:creationId xmlns:p14="http://schemas.microsoft.com/office/powerpoint/2010/main" val="163199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image" Target="../media/image1.jp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4.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1.xml"/><Relationship Id="rId7" Type="http://schemas.openxmlformats.org/officeDocument/2006/relationships/image" Target="../media/image5.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5.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7.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8.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1753AA-BA92-2D05-A5CE-78D2AC0F42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5111E7-B6BF-7F01-5AF2-5F409D449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E1D660-0C8E-0A47-8AD6-B5ABFED719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6A6C8D-768A-C540-AB84-06675439C12C}" type="datetimeFigureOut">
              <a:rPr lang="en-US" smtClean="0"/>
              <a:t>10/16/23</a:t>
            </a:fld>
            <a:endParaRPr lang="en-US"/>
          </a:p>
        </p:txBody>
      </p:sp>
      <p:sp>
        <p:nvSpPr>
          <p:cNvPr id="5" name="Footer Placeholder 4">
            <a:extLst>
              <a:ext uri="{FF2B5EF4-FFF2-40B4-BE49-F238E27FC236}">
                <a16:creationId xmlns:a16="http://schemas.microsoft.com/office/drawing/2014/main" id="{DC94F968-4BAF-0734-5E71-EC2AEE698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BC205A-B462-CFAD-592E-75A8608229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80257-C1EA-C541-AE8B-8913EE9DF6DA}" type="slidenum">
              <a:rPr lang="en-US" smtClean="0"/>
              <a:t>‹#›</a:t>
            </a:fld>
            <a:endParaRPr lang="en-US"/>
          </a:p>
        </p:txBody>
      </p:sp>
    </p:spTree>
    <p:extLst>
      <p:ext uri="{BB962C8B-B14F-4D97-AF65-F5344CB8AC3E}">
        <p14:creationId xmlns:p14="http://schemas.microsoft.com/office/powerpoint/2010/main" val="2019641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EA8BAFA-EC0E-EE8B-C057-ECDD5EF240D2}"/>
              </a:ext>
            </a:extLst>
          </p:cNvPr>
          <p:cNvSpPr>
            <a:spLocks noGrp="1" noChangeArrowheads="1"/>
          </p:cNvSpPr>
          <p:nvPr>
            <p:ph type="title"/>
          </p:nvPr>
        </p:nvSpPr>
        <p:spPr bwMode="auto">
          <a:xfrm>
            <a:off x="609600" y="762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9C5EF8E-CAEC-18EC-BBE2-8A14F2792C8A}"/>
              </a:ext>
            </a:extLst>
          </p:cNvPr>
          <p:cNvSpPr>
            <a:spLocks noGrp="1" noChangeArrowheads="1"/>
          </p:cNvSpPr>
          <p:nvPr>
            <p:ph type="body" idx="1"/>
          </p:nvPr>
        </p:nvSpPr>
        <p:spPr bwMode="auto">
          <a:xfrm>
            <a:off x="609600" y="1219200"/>
            <a:ext cx="109728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7931366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rebuchet MS" panose="020B0703020202090204" pitchFamily="34" charset="0"/>
          <a:cs typeface="Arial" panose="020B0604020202020204" pitchFamily="34" charset="0"/>
        </a:defRPr>
      </a:lvl2pPr>
      <a:lvl3pPr algn="ctr" rtl="0" fontAlgn="base">
        <a:spcBef>
          <a:spcPct val="0"/>
        </a:spcBef>
        <a:spcAft>
          <a:spcPct val="0"/>
        </a:spcAft>
        <a:defRPr sz="4400">
          <a:solidFill>
            <a:schemeClr val="tx2"/>
          </a:solidFill>
          <a:latin typeface="Trebuchet MS" panose="020B0703020202090204" pitchFamily="34" charset="0"/>
          <a:cs typeface="Arial" panose="020B0604020202020204" pitchFamily="34" charset="0"/>
        </a:defRPr>
      </a:lvl3pPr>
      <a:lvl4pPr algn="ctr" rtl="0" fontAlgn="base">
        <a:spcBef>
          <a:spcPct val="0"/>
        </a:spcBef>
        <a:spcAft>
          <a:spcPct val="0"/>
        </a:spcAft>
        <a:defRPr sz="4400">
          <a:solidFill>
            <a:schemeClr val="tx2"/>
          </a:solidFill>
          <a:latin typeface="Trebuchet MS" panose="020B0703020202090204" pitchFamily="34" charset="0"/>
          <a:cs typeface="Arial" panose="020B0604020202020204" pitchFamily="34" charset="0"/>
        </a:defRPr>
      </a:lvl4pPr>
      <a:lvl5pPr algn="ctr" rtl="0" fontAlgn="base">
        <a:spcBef>
          <a:spcPct val="0"/>
        </a:spcBef>
        <a:spcAft>
          <a:spcPct val="0"/>
        </a:spcAft>
        <a:defRPr sz="4400">
          <a:solidFill>
            <a:schemeClr val="tx2"/>
          </a:solidFill>
          <a:latin typeface="Trebuchet MS" panose="020B070302020209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Trebuchet MS" panose="020B070302020209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Trebuchet MS" panose="020B070302020209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Trebuchet MS" panose="020B070302020209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Trebuchet MS" panose="020B0703020202090204" pitchFamily="34" charset="0"/>
          <a:cs typeface="Arial" panose="020B0604020202020204" pitchFamily="34" charset="0"/>
        </a:defRPr>
      </a:lvl9pPr>
    </p:titleStyle>
    <p:bodyStyle>
      <a:lvl1pPr marL="342900" indent="-342900" algn="l" rtl="0" fontAlgn="base">
        <a:spcBef>
          <a:spcPct val="20000"/>
        </a:spcBef>
        <a:spcAft>
          <a:spcPct val="0"/>
        </a:spcAft>
        <a:buChar char="•"/>
        <a:defRPr sz="2400" kern="1200">
          <a:solidFill>
            <a:srgbClr val="0066FF"/>
          </a:solidFill>
          <a:latin typeface="+mn-lt"/>
          <a:ea typeface="+mn-ea"/>
          <a:cs typeface="+mn-cs"/>
        </a:defRPr>
      </a:lvl1pPr>
      <a:lvl2pPr marL="742950" indent="-285750" algn="l" rtl="0" fontAlgn="base">
        <a:spcBef>
          <a:spcPct val="20000"/>
        </a:spcBef>
        <a:spcAft>
          <a:spcPct val="0"/>
        </a:spcAft>
        <a:buChar char="–"/>
        <a:defRPr sz="2000" kern="1200">
          <a:solidFill>
            <a:schemeClr val="tx1"/>
          </a:solidFill>
          <a:latin typeface="+mn-lt"/>
          <a:ea typeface="+mn-ea"/>
          <a:cs typeface="+mn-cs"/>
        </a:defRPr>
      </a:lvl2pPr>
      <a:lvl3pPr marL="1143000" indent="-228600" algn="l" rtl="0" fontAlgn="base">
        <a:spcBef>
          <a:spcPct val="20000"/>
        </a:spcBef>
        <a:spcAft>
          <a:spcPct val="0"/>
        </a:spcAft>
        <a:buChar char="•"/>
        <a:defRPr kern="1200">
          <a:solidFill>
            <a:schemeClr val="tx1"/>
          </a:solidFill>
          <a:latin typeface="+mn-lt"/>
          <a:ea typeface="+mn-ea"/>
          <a:cs typeface="+mn-cs"/>
        </a:defRPr>
      </a:lvl3pPr>
      <a:lvl4pPr marL="1600200" indent="-228600" algn="l" rtl="0" fontAlgn="base">
        <a:spcBef>
          <a:spcPct val="20000"/>
        </a:spcBef>
        <a:spcAft>
          <a:spcPct val="0"/>
        </a:spcAft>
        <a:buChar char="–"/>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BF08B-1F7F-114E-94C6-E0496A0B9A72}" type="datetimeFigureOut">
              <a:rPr lang="en-US" smtClean="0"/>
              <a:t>10/16/23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6DA83-88EC-4B4D-8400-458AD0B23664}" type="slidenum">
              <a:rPr lang="en-US" smtClean="0"/>
              <a:t>‹#›</a:t>
            </a:fld>
            <a:endParaRPr lang="en-US"/>
          </a:p>
        </p:txBody>
      </p:sp>
    </p:spTree>
    <p:extLst>
      <p:ext uri="{BB962C8B-B14F-4D97-AF65-F5344CB8AC3E}">
        <p14:creationId xmlns:p14="http://schemas.microsoft.com/office/powerpoint/2010/main" val="24865396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631152" y="448236"/>
            <a:ext cx="10929697" cy="5961529"/>
          </a:xfrm>
          <a:prstGeom prst="rect">
            <a:avLst/>
          </a:prstGeom>
        </p:spPr>
      </p:pic>
      <p:pic>
        <p:nvPicPr>
          <p:cNvPr id="17" name="bg object 17"/>
          <p:cNvPicPr/>
          <p:nvPr/>
        </p:nvPicPr>
        <p:blipFill>
          <a:blip r:embed="rId8" cstate="print"/>
          <a:stretch>
            <a:fillRect/>
          </a:stretch>
        </p:blipFill>
        <p:spPr>
          <a:xfrm>
            <a:off x="640845" y="451404"/>
            <a:ext cx="909425" cy="1077897"/>
          </a:xfrm>
          <a:prstGeom prst="rect">
            <a:avLst/>
          </a:prstGeom>
        </p:spPr>
      </p:pic>
      <p:pic>
        <p:nvPicPr>
          <p:cNvPr id="18" name="bg object 18"/>
          <p:cNvPicPr/>
          <p:nvPr/>
        </p:nvPicPr>
        <p:blipFill>
          <a:blip r:embed="rId9" cstate="print"/>
          <a:stretch>
            <a:fillRect/>
          </a:stretch>
        </p:blipFill>
        <p:spPr>
          <a:xfrm>
            <a:off x="631152" y="6084794"/>
            <a:ext cx="10929697" cy="324971"/>
          </a:xfrm>
          <a:prstGeom prst="rect">
            <a:avLst/>
          </a:prstGeom>
        </p:spPr>
      </p:pic>
      <p:sp>
        <p:nvSpPr>
          <p:cNvPr id="19" name="bg object 19"/>
          <p:cNvSpPr/>
          <p:nvPr/>
        </p:nvSpPr>
        <p:spPr>
          <a:xfrm>
            <a:off x="631152" y="6146847"/>
            <a:ext cx="10929697" cy="263338"/>
          </a:xfrm>
          <a:custGeom>
            <a:avLst/>
            <a:gdLst/>
            <a:ahLst/>
            <a:cxnLst/>
            <a:rect l="l" t="t" r="r" b="b"/>
            <a:pathLst>
              <a:path w="9017000" h="298450">
                <a:moveTo>
                  <a:pt x="0" y="0"/>
                </a:moveTo>
                <a:lnTo>
                  <a:pt x="9017000" y="0"/>
                </a:lnTo>
                <a:lnTo>
                  <a:pt x="9017000" y="297973"/>
                </a:lnTo>
                <a:lnTo>
                  <a:pt x="0" y="297973"/>
                </a:lnTo>
                <a:lnTo>
                  <a:pt x="0" y="0"/>
                </a:lnTo>
                <a:close/>
              </a:path>
            </a:pathLst>
          </a:custGeom>
          <a:solidFill>
            <a:srgbClr val="7AA9F0">
              <a:alpha val="50000"/>
            </a:srgbClr>
          </a:solidFill>
        </p:spPr>
        <p:txBody>
          <a:bodyPr wrap="square" lIns="0" tIns="0" rIns="0" bIns="0" rtlCol="0"/>
          <a:lstStyle/>
          <a:p>
            <a:endParaRPr sz="1588"/>
          </a:p>
        </p:txBody>
      </p:sp>
      <p:sp>
        <p:nvSpPr>
          <p:cNvPr id="2" name="Holder 2"/>
          <p:cNvSpPr>
            <a:spLocks noGrp="1"/>
          </p:cNvSpPr>
          <p:nvPr>
            <p:ph type="title"/>
          </p:nvPr>
        </p:nvSpPr>
        <p:spPr>
          <a:xfrm>
            <a:off x="3896437" y="606098"/>
            <a:ext cx="4399126" cy="654025"/>
          </a:xfrm>
          <a:prstGeom prst="rect">
            <a:avLst/>
          </a:prstGeom>
        </p:spPr>
        <p:txBody>
          <a:bodyPr wrap="square" lIns="0" tIns="0" rIns="0" bIns="0">
            <a:spAutoFit/>
          </a:bodyPr>
          <a:lstStyle>
            <a:lvl1pPr>
              <a:defRPr sz="4250" b="0" i="0">
                <a:solidFill>
                  <a:srgbClr val="515151"/>
                </a:solidFill>
                <a:latin typeface="Lucida Sans Unicode"/>
                <a:cs typeface="Lucida Sans Unicode"/>
              </a:defRPr>
            </a:lvl1pPr>
          </a:lstStyle>
          <a:p>
            <a:endParaRPr/>
          </a:p>
        </p:txBody>
      </p:sp>
      <p:sp>
        <p:nvSpPr>
          <p:cNvPr id="3" name="Holder 3"/>
          <p:cNvSpPr>
            <a:spLocks noGrp="1"/>
          </p:cNvSpPr>
          <p:nvPr>
            <p:ph type="body" idx="1"/>
          </p:nvPr>
        </p:nvSpPr>
        <p:spPr>
          <a:xfrm>
            <a:off x="1736713" y="3338356"/>
            <a:ext cx="8306570" cy="300082"/>
          </a:xfrm>
          <a:prstGeom prst="rect">
            <a:avLst/>
          </a:prstGeom>
        </p:spPr>
        <p:txBody>
          <a:bodyPr wrap="square" lIns="0" tIns="0" rIns="0" bIns="0">
            <a:spAutoFit/>
          </a:bodyPr>
          <a:lstStyle>
            <a:lvl1pPr>
              <a:defRPr sz="195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10320620" y="6193583"/>
            <a:ext cx="973667" cy="166712"/>
          </a:xfrm>
          <a:prstGeom prst="rect">
            <a:avLst/>
          </a:prstGeom>
        </p:spPr>
        <p:txBody>
          <a:bodyPr wrap="square" lIns="0" tIns="0" rIns="0" bIns="0">
            <a:spAutoFit/>
          </a:bodyPr>
          <a:lstStyle>
            <a:lvl1pPr>
              <a:defRPr sz="1103" b="1" i="0">
                <a:solidFill>
                  <a:srgbClr val="6886B3"/>
                </a:solidFill>
                <a:latin typeface="Arial"/>
                <a:cs typeface="Arial"/>
              </a:defRPr>
            </a:lvl1pPr>
          </a:lstStyle>
          <a:p>
            <a:pPr marL="11206">
              <a:lnSpc>
                <a:spcPts val="1302"/>
              </a:lnSpc>
            </a:pPr>
            <a:r>
              <a:rPr lang="en-IN" spc="-4"/>
              <a:t>ICML</a:t>
            </a:r>
            <a:r>
              <a:rPr lang="en-IN" spc="-22"/>
              <a:t> </a:t>
            </a:r>
            <a:r>
              <a:rPr lang="en-IN" spc="-9"/>
              <a:t>2007</a:t>
            </a:r>
            <a:endParaRPr lang="en-IN" spc="-9" dirty="0"/>
          </a:p>
        </p:txBody>
      </p:sp>
      <p:sp>
        <p:nvSpPr>
          <p:cNvPr id="5" name="Holder 5"/>
          <p:cNvSpPr>
            <a:spLocks noGrp="1"/>
          </p:cNvSpPr>
          <p:nvPr>
            <p:ph type="dt" sz="half" idx="6"/>
          </p:nvPr>
        </p:nvSpPr>
        <p:spPr>
          <a:xfrm>
            <a:off x="911634" y="6193583"/>
            <a:ext cx="4186382" cy="166712"/>
          </a:xfrm>
          <a:prstGeom prst="rect">
            <a:avLst/>
          </a:prstGeom>
        </p:spPr>
        <p:txBody>
          <a:bodyPr wrap="square" lIns="0" tIns="0" rIns="0" bIns="0">
            <a:spAutoFit/>
          </a:bodyPr>
          <a:lstStyle>
            <a:lvl1pPr>
              <a:defRPr sz="1103" b="1" i="0">
                <a:solidFill>
                  <a:srgbClr val="6886B3"/>
                </a:solidFill>
                <a:latin typeface="Arial"/>
                <a:cs typeface="Arial"/>
              </a:defRPr>
            </a:lvl1pPr>
          </a:lstStyle>
          <a:p>
            <a:pPr marL="11206">
              <a:lnSpc>
                <a:spcPts val="1302"/>
              </a:lnSpc>
            </a:pPr>
            <a:r>
              <a:rPr lang="en-IN" spc="-9"/>
              <a:t>Bayesian</a:t>
            </a:r>
            <a:r>
              <a:rPr lang="en-IN" spc="-18"/>
              <a:t> </a:t>
            </a:r>
            <a:r>
              <a:rPr lang="en-IN" spc="-4"/>
              <a:t>Methods</a:t>
            </a:r>
            <a:r>
              <a:rPr lang="en-IN" spc="-13"/>
              <a:t> </a:t>
            </a:r>
            <a:r>
              <a:rPr lang="en-IN" spc="-4"/>
              <a:t>in</a:t>
            </a:r>
            <a:r>
              <a:rPr lang="en-IN" spc="-18"/>
              <a:t> </a:t>
            </a:r>
            <a:r>
              <a:rPr lang="en-IN" spc="-9"/>
              <a:t>Reinforcement</a:t>
            </a:r>
            <a:r>
              <a:rPr lang="en-IN" spc="-13"/>
              <a:t> </a:t>
            </a:r>
            <a:r>
              <a:rPr lang="en-IN" spc="-4"/>
              <a:t>Learning</a:t>
            </a:r>
            <a:endParaRPr lang="en-IN" spc="-4" dirty="0"/>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64390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defRPr>
          <a:latin typeface="+mj-lt"/>
          <a:ea typeface="+mj-ea"/>
          <a:cs typeface="+mj-cs"/>
        </a:defRPr>
      </a:lvl1pPr>
    </p:titleStyle>
    <p:body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bodyStyle>
    <p:other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sp>
        <p:nvSpPr>
          <p:cNvPr id="17" name="bg object 17"/>
          <p:cNvSpPr/>
          <p:nvPr/>
        </p:nvSpPr>
        <p:spPr>
          <a:xfrm>
            <a:off x="0" y="0"/>
            <a:ext cx="12192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sz="1800"/>
          </a:p>
        </p:txBody>
      </p:sp>
      <p:pic>
        <p:nvPicPr>
          <p:cNvPr id="18" name="bg object 18"/>
          <p:cNvPicPr/>
          <p:nvPr/>
        </p:nvPicPr>
        <p:blipFill>
          <a:blip r:embed="rId8" cstate="print"/>
          <a:stretch>
            <a:fillRect/>
          </a:stretch>
        </p:blipFill>
        <p:spPr>
          <a:xfrm>
            <a:off x="0" y="1"/>
            <a:ext cx="759968" cy="624839"/>
          </a:xfrm>
          <a:prstGeom prst="rect">
            <a:avLst/>
          </a:prstGeom>
        </p:spPr>
      </p:pic>
      <p:sp>
        <p:nvSpPr>
          <p:cNvPr id="19" name="bg object 19"/>
          <p:cNvSpPr/>
          <p:nvPr/>
        </p:nvSpPr>
        <p:spPr>
          <a:xfrm>
            <a:off x="0" y="606551"/>
            <a:ext cx="12192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sz="1800"/>
          </a:p>
        </p:txBody>
      </p:sp>
      <p:sp>
        <p:nvSpPr>
          <p:cNvPr id="2" name="Holder 2"/>
          <p:cNvSpPr>
            <a:spLocks noGrp="1"/>
          </p:cNvSpPr>
          <p:nvPr>
            <p:ph type="title"/>
          </p:nvPr>
        </p:nvSpPr>
        <p:spPr>
          <a:xfrm>
            <a:off x="4244509" y="885826"/>
            <a:ext cx="3696547" cy="369332"/>
          </a:xfrm>
          <a:prstGeom prst="rect">
            <a:avLst/>
          </a:prstGeom>
        </p:spPr>
        <p:txBody>
          <a:bodyPr wrap="square" lIns="0" tIns="0" rIns="0" bIns="0">
            <a:spAutoFit/>
          </a:bodyPr>
          <a:lstStyle>
            <a:lvl1pPr>
              <a:defRPr sz="24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084005" y="2314702"/>
            <a:ext cx="10023991" cy="338554"/>
          </a:xfrm>
          <a:prstGeom prst="rect">
            <a:avLst/>
          </a:prstGeom>
        </p:spPr>
        <p:txBody>
          <a:bodyPr wrap="square" lIns="0" tIns="0" rIns="0" bIns="0">
            <a:spAutoFit/>
          </a:bodyPr>
          <a:lstStyle>
            <a:lvl1pPr>
              <a:defRPr sz="2200" b="0" i="0">
                <a:solidFill>
                  <a:schemeClr val="tx1"/>
                </a:solidFill>
                <a:latin typeface="Lucida Sans Unicode"/>
                <a:cs typeface="Lucida Sans Unicode"/>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10/16/23</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6847176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53CC806-DC7E-5A85-8971-80A7E5BB8275}"/>
              </a:ext>
            </a:extLst>
          </p:cNvPr>
          <p:cNvSpPr>
            <a:spLocks noGrp="1" noChangeArrowheads="1"/>
          </p:cNvSpPr>
          <p:nvPr>
            <p:ph type="title"/>
          </p:nvPr>
        </p:nvSpPr>
        <p:spPr bwMode="auto">
          <a:xfrm>
            <a:off x="914400" y="381000"/>
            <a:ext cx="10363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D614930-AF76-41FE-3075-7568D50BB940}"/>
              </a:ext>
            </a:extLst>
          </p:cNvPr>
          <p:cNvSpPr>
            <a:spLocks noGrp="1" noChangeArrowheads="1"/>
          </p:cNvSpPr>
          <p:nvPr>
            <p:ph type="body" idx="1"/>
          </p:nvPr>
        </p:nvSpPr>
        <p:spPr bwMode="auto">
          <a:xfrm>
            <a:off x="914400" y="1447800"/>
            <a:ext cx="10363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9" name="Rectangle 5">
            <a:extLst>
              <a:ext uri="{FF2B5EF4-FFF2-40B4-BE49-F238E27FC236}">
                <a16:creationId xmlns:a16="http://schemas.microsoft.com/office/drawing/2014/main" id="{48CB0BA7-4464-A9F6-59CB-5FA5AA206685}"/>
              </a:ext>
            </a:extLst>
          </p:cNvPr>
          <p:cNvSpPr>
            <a:spLocks noGrp="1" noChangeArrowheads="1"/>
          </p:cNvSpPr>
          <p:nvPr>
            <p:ph type="ftr" sz="quarter" idx="3"/>
          </p:nvPr>
        </p:nvSpPr>
        <p:spPr bwMode="auto">
          <a:xfrm>
            <a:off x="0" y="6629400"/>
            <a:ext cx="7518400" cy="228600"/>
          </a:xfrm>
          <a:prstGeom prst="rect">
            <a:avLst/>
          </a:prstGeom>
          <a:noFill/>
          <a:ln>
            <a:noFill/>
          </a:ln>
          <a:effectLst/>
        </p:spPr>
        <p:txBody>
          <a:bodyPr vert="horz" wrap="square" lIns="91440" tIns="45720" rIns="91440" bIns="45720" numCol="1" anchor="t" anchorCtr="0" compatLnSpc="1">
            <a:prstTxWarp prst="textNoShape">
              <a:avLst/>
            </a:prstTxWarp>
          </a:bodyPr>
          <a:lstStyle>
            <a:lvl1pPr>
              <a:spcBef>
                <a:spcPct val="0"/>
              </a:spcBef>
              <a:buClrTx/>
              <a:buFontTx/>
              <a:buNone/>
              <a:defRPr sz="1000"/>
            </a:lvl1pPr>
          </a:lstStyle>
          <a:p>
            <a:pPr>
              <a:defRPr/>
            </a:pPr>
            <a:r>
              <a:rPr lang="en-US" altLang="en-US"/>
              <a:t>Reinforcement Learning</a:t>
            </a:r>
            <a:endParaRPr lang="en-US" altLang="en-US" sz="1400"/>
          </a:p>
        </p:txBody>
      </p:sp>
      <p:sp>
        <p:nvSpPr>
          <p:cNvPr id="1030" name="Rectangle 6">
            <a:extLst>
              <a:ext uri="{FF2B5EF4-FFF2-40B4-BE49-F238E27FC236}">
                <a16:creationId xmlns:a16="http://schemas.microsoft.com/office/drawing/2014/main" id="{2AE5BE20-196D-C568-1432-DD120EBA687D}"/>
              </a:ext>
            </a:extLst>
          </p:cNvPr>
          <p:cNvSpPr>
            <a:spLocks noGrp="1" noChangeArrowheads="1"/>
          </p:cNvSpPr>
          <p:nvPr>
            <p:ph type="sldNum" sz="quarter" idx="4"/>
          </p:nvPr>
        </p:nvSpPr>
        <p:spPr bwMode="auto">
          <a:xfrm>
            <a:off x="9652000" y="6629400"/>
            <a:ext cx="2540000" cy="2286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000"/>
            </a:lvl1pPr>
          </a:lstStyle>
          <a:p>
            <a:pPr>
              <a:defRPr/>
            </a:pPr>
            <a:fld id="{EFE8829F-2C99-7946-8728-9ED8F01D6949}" type="slidenum">
              <a:rPr lang="en-US" altLang="en-US"/>
              <a:pPr>
                <a:defRPr/>
              </a:pPr>
              <a:t>‹#›</a:t>
            </a:fld>
            <a:endParaRPr lang="en-US" altLang="en-US"/>
          </a:p>
        </p:txBody>
      </p:sp>
      <p:sp>
        <p:nvSpPr>
          <p:cNvPr id="2" name="Line 7">
            <a:extLst>
              <a:ext uri="{FF2B5EF4-FFF2-40B4-BE49-F238E27FC236}">
                <a16:creationId xmlns:a16="http://schemas.microsoft.com/office/drawing/2014/main" id="{2455F945-5D4D-6E98-8882-3F2757E8F3D1}"/>
              </a:ext>
            </a:extLst>
          </p:cNvPr>
          <p:cNvSpPr>
            <a:spLocks noChangeShapeType="1"/>
          </p:cNvSpPr>
          <p:nvPr/>
        </p:nvSpPr>
        <p:spPr bwMode="auto">
          <a:xfrm>
            <a:off x="914400" y="1066800"/>
            <a:ext cx="1036320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Tree>
    <p:extLst>
      <p:ext uri="{BB962C8B-B14F-4D97-AF65-F5344CB8AC3E}">
        <p14:creationId xmlns:p14="http://schemas.microsoft.com/office/powerpoint/2010/main" val="422405498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dt="0"/>
  <p:txStyles>
    <p:titleStyle>
      <a:lvl1pPr algn="ctr" rtl="0" eaLnBrk="0" fontAlgn="base" hangingPunct="0">
        <a:spcBef>
          <a:spcPct val="0"/>
        </a:spcBef>
        <a:spcAft>
          <a:spcPct val="0"/>
        </a:spcAft>
        <a:defRPr sz="3200" b="1" kern="1200">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Arial" panose="020B0604020202020204" pitchFamily="34" charset="0"/>
        </a:defRPr>
      </a:lvl2pPr>
      <a:lvl3pPr algn="ctr" rtl="0" eaLnBrk="0" fontAlgn="base" hangingPunct="0">
        <a:spcBef>
          <a:spcPct val="0"/>
        </a:spcBef>
        <a:spcAft>
          <a:spcPct val="0"/>
        </a:spcAft>
        <a:defRPr sz="3200" b="1">
          <a:solidFill>
            <a:schemeClr val="tx2"/>
          </a:solidFill>
          <a:latin typeface="Arial" panose="020B0604020202020204" pitchFamily="34" charset="0"/>
        </a:defRPr>
      </a:lvl3pPr>
      <a:lvl4pPr algn="ctr" rtl="0" eaLnBrk="0" fontAlgn="base" hangingPunct="0">
        <a:spcBef>
          <a:spcPct val="0"/>
        </a:spcBef>
        <a:spcAft>
          <a:spcPct val="0"/>
        </a:spcAft>
        <a:defRPr sz="3200" b="1">
          <a:solidFill>
            <a:schemeClr val="tx2"/>
          </a:solidFill>
          <a:latin typeface="Arial" panose="020B0604020202020204" pitchFamily="34" charset="0"/>
        </a:defRPr>
      </a:lvl4pPr>
      <a:lvl5pPr algn="ctr" rtl="0" eaLnBrk="0" fontAlgn="base" hangingPunct="0">
        <a:spcBef>
          <a:spcPct val="0"/>
        </a:spcBef>
        <a:spcAft>
          <a:spcPct val="0"/>
        </a:spcAft>
        <a:defRPr sz="3200" b="1">
          <a:solidFill>
            <a:schemeClr val="tx2"/>
          </a:solidFill>
          <a:latin typeface="Arial" panose="020B0604020202020204" pitchFamily="34" charset="0"/>
        </a:defRPr>
      </a:lvl5pPr>
      <a:lvl6pPr marL="457200" algn="ctr" rtl="0" eaLnBrk="0" fontAlgn="base" hangingPunct="0">
        <a:spcBef>
          <a:spcPct val="0"/>
        </a:spcBef>
        <a:spcAft>
          <a:spcPct val="0"/>
        </a:spcAft>
        <a:defRPr sz="3200" b="1">
          <a:solidFill>
            <a:schemeClr val="tx2"/>
          </a:solidFill>
          <a:latin typeface="Arial" panose="020B0604020202020204" pitchFamily="34" charset="0"/>
        </a:defRPr>
      </a:lvl6pPr>
      <a:lvl7pPr marL="914400" algn="ctr" rtl="0" eaLnBrk="0" fontAlgn="base" hangingPunct="0">
        <a:spcBef>
          <a:spcPct val="0"/>
        </a:spcBef>
        <a:spcAft>
          <a:spcPct val="0"/>
        </a:spcAft>
        <a:defRPr sz="3200" b="1">
          <a:solidFill>
            <a:schemeClr val="tx2"/>
          </a:solidFill>
          <a:latin typeface="Arial" panose="020B0604020202020204" pitchFamily="34" charset="0"/>
        </a:defRPr>
      </a:lvl7pPr>
      <a:lvl8pPr marL="1371600" algn="ctr" rtl="0" eaLnBrk="0" fontAlgn="base" hangingPunct="0">
        <a:spcBef>
          <a:spcPct val="0"/>
        </a:spcBef>
        <a:spcAft>
          <a:spcPct val="0"/>
        </a:spcAft>
        <a:defRPr sz="3200" b="1">
          <a:solidFill>
            <a:schemeClr val="tx2"/>
          </a:solidFill>
          <a:latin typeface="Arial" panose="020B0604020202020204" pitchFamily="34" charset="0"/>
        </a:defRPr>
      </a:lvl8pPr>
      <a:lvl9pPr marL="1828800" algn="ctr"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444500" indent="-444500" algn="l" rtl="0" eaLnBrk="0" fontAlgn="base" hangingPunct="0">
        <a:spcBef>
          <a:spcPct val="20000"/>
        </a:spcBef>
        <a:spcAft>
          <a:spcPct val="0"/>
        </a:spcAft>
        <a:buClr>
          <a:srgbClr val="000066"/>
        </a:buClr>
        <a:buFont typeface="Wingdings" pitchFamily="2" charset="2"/>
        <a:buBlip>
          <a:blip r:embed="rId19"/>
        </a:buBlip>
        <a:defRPr sz="2400" kern="1200">
          <a:solidFill>
            <a:schemeClr val="tx1"/>
          </a:solidFill>
          <a:latin typeface="+mn-lt"/>
          <a:ea typeface="+mn-ea"/>
          <a:cs typeface="+mn-cs"/>
        </a:defRPr>
      </a:lvl1pPr>
      <a:lvl2pPr marL="1079500" indent="-455613" algn="l" rtl="0" eaLnBrk="0" fontAlgn="base" hangingPunct="0">
        <a:spcBef>
          <a:spcPct val="20000"/>
        </a:spcBef>
        <a:spcAft>
          <a:spcPct val="0"/>
        </a:spcAft>
        <a:buClr>
          <a:srgbClr val="000066"/>
        </a:buClr>
        <a:buSzPct val="70000"/>
        <a:buFont typeface="Wingdings" pitchFamily="2" charset="2"/>
        <a:buBlip>
          <a:blip r:embed="rId19"/>
        </a:buBlip>
        <a:defRPr sz="2400" kern="1200">
          <a:solidFill>
            <a:schemeClr val="tx1"/>
          </a:solidFill>
          <a:latin typeface="+mn-lt"/>
          <a:ea typeface="+mn-ea"/>
          <a:cs typeface="+mn-cs"/>
        </a:defRPr>
      </a:lvl2pPr>
      <a:lvl3pPr marL="1612900" indent="-354013" algn="l" rtl="0" eaLnBrk="0" fontAlgn="base" hangingPunct="0">
        <a:spcBef>
          <a:spcPct val="20000"/>
        </a:spcBef>
        <a:spcAft>
          <a:spcPct val="0"/>
        </a:spcAft>
        <a:buClr>
          <a:srgbClr val="000066"/>
        </a:buClr>
        <a:buSzPct val="55000"/>
        <a:buFont typeface="Wingdings" pitchFamily="2" charset="2"/>
        <a:buBlip>
          <a:blip r:embed="rId19"/>
        </a:buBlip>
        <a:defRPr sz="2400" kern="1200">
          <a:solidFill>
            <a:schemeClr val="tx1"/>
          </a:solidFill>
          <a:latin typeface="+mn-lt"/>
          <a:ea typeface="+mn-ea"/>
          <a:cs typeface="+mn-cs"/>
        </a:defRPr>
      </a:lvl3pPr>
      <a:lvl4pPr marL="2020888"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428875"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F17D825-745A-2738-502F-9CE2B0D0982D}"/>
              </a:ext>
            </a:extLst>
          </p:cNvPr>
          <p:cNvSpPr>
            <a:spLocks noGrp="1" noChangeArrowheads="1"/>
          </p:cNvSpPr>
          <p:nvPr>
            <p:ph type="title"/>
          </p:nvPr>
        </p:nvSpPr>
        <p:spPr bwMode="auto">
          <a:xfrm>
            <a:off x="914400" y="381000"/>
            <a:ext cx="10363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AB9C2A0E-8CCC-E4BE-1CB7-EAABCF5DA8BA}"/>
              </a:ext>
            </a:extLst>
          </p:cNvPr>
          <p:cNvSpPr>
            <a:spLocks noGrp="1" noChangeArrowheads="1"/>
          </p:cNvSpPr>
          <p:nvPr>
            <p:ph type="body" idx="1"/>
          </p:nvPr>
        </p:nvSpPr>
        <p:spPr bwMode="auto">
          <a:xfrm>
            <a:off x="914400" y="1447800"/>
            <a:ext cx="10363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2DF10F6-99EA-857F-5E41-E5AD0E164005}"/>
              </a:ext>
            </a:extLst>
          </p:cNvPr>
          <p:cNvSpPr>
            <a:spLocks noGrp="1" noChangeArrowheads="1"/>
          </p:cNvSpPr>
          <p:nvPr>
            <p:ph type="ftr" sz="quarter" idx="3"/>
          </p:nvPr>
        </p:nvSpPr>
        <p:spPr bwMode="auto">
          <a:xfrm>
            <a:off x="0" y="6629400"/>
            <a:ext cx="7518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aseline="0"/>
            </a:lvl1pPr>
          </a:lstStyle>
          <a:p>
            <a:r>
              <a:rPr lang="en-US" altLang="en-US"/>
              <a:t>R. S. Sutton and A. G. Barto: Reinforcement Learning: An Introduction</a:t>
            </a:r>
            <a:endParaRPr lang="en-US" altLang="en-US" sz="1400"/>
          </a:p>
        </p:txBody>
      </p:sp>
      <p:sp>
        <p:nvSpPr>
          <p:cNvPr id="1030" name="Rectangle 6">
            <a:extLst>
              <a:ext uri="{FF2B5EF4-FFF2-40B4-BE49-F238E27FC236}">
                <a16:creationId xmlns:a16="http://schemas.microsoft.com/office/drawing/2014/main" id="{4589DBE1-067F-ED38-F7D5-92FF50EA0432}"/>
              </a:ext>
            </a:extLst>
          </p:cNvPr>
          <p:cNvSpPr>
            <a:spLocks noGrp="1" noChangeArrowheads="1"/>
          </p:cNvSpPr>
          <p:nvPr>
            <p:ph type="sldNum" sz="quarter" idx="4"/>
          </p:nvPr>
        </p:nvSpPr>
        <p:spPr bwMode="auto">
          <a:xfrm>
            <a:off x="9652000" y="6629400"/>
            <a:ext cx="2540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aseline="0"/>
            </a:lvl1pPr>
          </a:lstStyle>
          <a:p>
            <a:fld id="{D82BA276-AAC1-C74C-8293-54AC55E690DE}" type="slidenum">
              <a:rPr lang="en-US" altLang="en-US"/>
              <a:pPr/>
              <a:t>‹#›</a:t>
            </a:fld>
            <a:endParaRPr lang="en-US" altLang="en-US"/>
          </a:p>
        </p:txBody>
      </p:sp>
      <p:sp>
        <p:nvSpPr>
          <p:cNvPr id="1031" name="Line 7">
            <a:extLst>
              <a:ext uri="{FF2B5EF4-FFF2-40B4-BE49-F238E27FC236}">
                <a16:creationId xmlns:a16="http://schemas.microsoft.com/office/drawing/2014/main" id="{1CC20A0C-238D-7C25-2D5F-ADC7B017F622}"/>
              </a:ext>
            </a:extLst>
          </p:cNvPr>
          <p:cNvSpPr>
            <a:spLocks noChangeShapeType="1"/>
          </p:cNvSpPr>
          <p:nvPr/>
        </p:nvSpPr>
        <p:spPr bwMode="auto">
          <a:xfrm>
            <a:off x="914400" y="1066800"/>
            <a:ext cx="1036320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Tree>
    <p:extLst>
      <p:ext uri="{BB962C8B-B14F-4D97-AF65-F5344CB8AC3E}">
        <p14:creationId xmlns:p14="http://schemas.microsoft.com/office/powerpoint/2010/main" val="220518685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ctr" rtl="0" eaLnBrk="0" fontAlgn="base" hangingPunct="0">
        <a:spcBef>
          <a:spcPct val="0"/>
        </a:spcBef>
        <a:spcAft>
          <a:spcPct val="0"/>
        </a:spcAft>
        <a:defRPr sz="3200" b="1" kern="1200">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Times"/>
        </a:defRPr>
      </a:lvl2pPr>
      <a:lvl3pPr algn="ctr" rtl="0" eaLnBrk="0" fontAlgn="base" hangingPunct="0">
        <a:spcBef>
          <a:spcPct val="0"/>
        </a:spcBef>
        <a:spcAft>
          <a:spcPct val="0"/>
        </a:spcAft>
        <a:defRPr sz="3200" b="1">
          <a:solidFill>
            <a:schemeClr val="tx2"/>
          </a:solidFill>
          <a:latin typeface="Times"/>
        </a:defRPr>
      </a:lvl3pPr>
      <a:lvl4pPr algn="ctr" rtl="0" eaLnBrk="0" fontAlgn="base" hangingPunct="0">
        <a:spcBef>
          <a:spcPct val="0"/>
        </a:spcBef>
        <a:spcAft>
          <a:spcPct val="0"/>
        </a:spcAft>
        <a:defRPr sz="3200" b="1">
          <a:solidFill>
            <a:schemeClr val="tx2"/>
          </a:solidFill>
          <a:latin typeface="Times"/>
        </a:defRPr>
      </a:lvl4pPr>
      <a:lvl5pPr algn="ctr" rtl="0" eaLnBrk="0" fontAlgn="base" hangingPunct="0">
        <a:spcBef>
          <a:spcPct val="0"/>
        </a:spcBef>
        <a:spcAft>
          <a:spcPct val="0"/>
        </a:spcAft>
        <a:defRPr sz="3200" b="1">
          <a:solidFill>
            <a:schemeClr val="tx2"/>
          </a:solidFill>
          <a:latin typeface="Times"/>
        </a:defRPr>
      </a:lvl5pPr>
      <a:lvl6pPr marL="457200" algn="ctr" rtl="0" eaLnBrk="0" fontAlgn="base" hangingPunct="0">
        <a:spcBef>
          <a:spcPct val="0"/>
        </a:spcBef>
        <a:spcAft>
          <a:spcPct val="0"/>
        </a:spcAft>
        <a:defRPr sz="3200" b="1">
          <a:solidFill>
            <a:schemeClr val="tx2"/>
          </a:solidFill>
          <a:latin typeface="Times"/>
        </a:defRPr>
      </a:lvl6pPr>
      <a:lvl7pPr marL="914400" algn="ctr" rtl="0" eaLnBrk="0" fontAlgn="base" hangingPunct="0">
        <a:spcBef>
          <a:spcPct val="0"/>
        </a:spcBef>
        <a:spcAft>
          <a:spcPct val="0"/>
        </a:spcAft>
        <a:defRPr sz="3200" b="1">
          <a:solidFill>
            <a:schemeClr val="tx2"/>
          </a:solidFill>
          <a:latin typeface="Times"/>
        </a:defRPr>
      </a:lvl7pPr>
      <a:lvl8pPr marL="1371600" algn="ctr" rtl="0" eaLnBrk="0" fontAlgn="base" hangingPunct="0">
        <a:spcBef>
          <a:spcPct val="0"/>
        </a:spcBef>
        <a:spcAft>
          <a:spcPct val="0"/>
        </a:spcAft>
        <a:defRPr sz="3200" b="1">
          <a:solidFill>
            <a:schemeClr val="tx2"/>
          </a:solidFill>
          <a:latin typeface="Times"/>
        </a:defRPr>
      </a:lvl8pPr>
      <a:lvl9pPr marL="1828800" algn="ctr" rtl="0" eaLnBrk="0" fontAlgn="base" hangingPunct="0">
        <a:spcBef>
          <a:spcPct val="0"/>
        </a:spcBef>
        <a:spcAft>
          <a:spcPct val="0"/>
        </a:spcAft>
        <a:defRPr sz="3200" b="1">
          <a:solidFill>
            <a:schemeClr val="tx2"/>
          </a:solidFill>
          <a:latin typeface="Times"/>
        </a:defRPr>
      </a:lvl9pPr>
    </p:titleStyle>
    <p:bodyStyle>
      <a:lvl1pPr marL="342900" indent="-342900" algn="l" rtl="0" eaLnBrk="0" fontAlgn="base" hangingPunct="0">
        <a:spcBef>
          <a:spcPct val="20000"/>
        </a:spcBef>
        <a:spcAft>
          <a:spcPct val="0"/>
        </a:spcAft>
        <a:buClr>
          <a:srgbClr val="000066"/>
        </a:buClr>
        <a:buFont typeface="Zapf Dingbats" charset="2"/>
        <a:buChar char="p"/>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000066"/>
        </a:buClr>
        <a:buSzPct val="50000"/>
        <a:buFont typeface="Wingdings" pitchFamily="2" charset="2"/>
        <a:buChar char="n"/>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000066"/>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10238" y="274320"/>
            <a:ext cx="10984278"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10238" y="1577340"/>
            <a:ext cx="1098427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9616" y="6377940"/>
            <a:ext cx="3905521"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10237" y="6377940"/>
            <a:ext cx="280709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10/16/23</a:t>
            </a:fld>
            <a:endParaRPr lang="en-US"/>
          </a:p>
        </p:txBody>
      </p:sp>
      <p:sp>
        <p:nvSpPr>
          <p:cNvPr id="6" name="Holder 6"/>
          <p:cNvSpPr>
            <a:spLocks noGrp="1"/>
          </p:cNvSpPr>
          <p:nvPr>
            <p:ph type="sldNum" sz="quarter" idx="7"/>
          </p:nvPr>
        </p:nvSpPr>
        <p:spPr>
          <a:xfrm>
            <a:off x="8787422" y="6377940"/>
            <a:ext cx="280709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6757427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Lst>
  <p:txStyles>
    <p:titleStyle>
      <a:lvl1pPr>
        <a:defRPr>
          <a:latin typeface="+mj-lt"/>
          <a:ea typeface="+mj-ea"/>
          <a:cs typeface="+mj-cs"/>
        </a:defRPr>
      </a:lvl1pPr>
    </p:titleStyle>
    <p:bodyStyle>
      <a:lvl1pPr marL="0">
        <a:defRPr>
          <a:latin typeface="+mn-lt"/>
          <a:ea typeface="+mn-ea"/>
          <a:cs typeface="+mn-cs"/>
        </a:defRPr>
      </a:lvl1pPr>
      <a:lvl2pPr marL="688680">
        <a:defRPr>
          <a:latin typeface="+mn-lt"/>
          <a:ea typeface="+mn-ea"/>
          <a:cs typeface="+mn-cs"/>
        </a:defRPr>
      </a:lvl2pPr>
      <a:lvl3pPr marL="1377361">
        <a:defRPr>
          <a:latin typeface="+mn-lt"/>
          <a:ea typeface="+mn-ea"/>
          <a:cs typeface="+mn-cs"/>
        </a:defRPr>
      </a:lvl3pPr>
      <a:lvl4pPr marL="2066041">
        <a:defRPr>
          <a:latin typeface="+mn-lt"/>
          <a:ea typeface="+mn-ea"/>
          <a:cs typeface="+mn-cs"/>
        </a:defRPr>
      </a:lvl4pPr>
      <a:lvl5pPr marL="2754721">
        <a:defRPr>
          <a:latin typeface="+mn-lt"/>
          <a:ea typeface="+mn-ea"/>
          <a:cs typeface="+mn-cs"/>
        </a:defRPr>
      </a:lvl5pPr>
      <a:lvl6pPr marL="3443402">
        <a:defRPr>
          <a:latin typeface="+mn-lt"/>
          <a:ea typeface="+mn-ea"/>
          <a:cs typeface="+mn-cs"/>
        </a:defRPr>
      </a:lvl6pPr>
      <a:lvl7pPr marL="4132082">
        <a:defRPr>
          <a:latin typeface="+mn-lt"/>
          <a:ea typeface="+mn-ea"/>
          <a:cs typeface="+mn-cs"/>
        </a:defRPr>
      </a:lvl7pPr>
      <a:lvl8pPr marL="4820763">
        <a:defRPr>
          <a:latin typeface="+mn-lt"/>
          <a:ea typeface="+mn-ea"/>
          <a:cs typeface="+mn-cs"/>
        </a:defRPr>
      </a:lvl8pPr>
      <a:lvl9pPr marL="5509443">
        <a:defRPr>
          <a:latin typeface="+mn-lt"/>
          <a:ea typeface="+mn-ea"/>
          <a:cs typeface="+mn-cs"/>
        </a:defRPr>
      </a:lvl9pPr>
    </p:bodyStyle>
    <p:otherStyle>
      <a:lvl1pPr marL="0">
        <a:defRPr>
          <a:latin typeface="+mn-lt"/>
          <a:ea typeface="+mn-ea"/>
          <a:cs typeface="+mn-cs"/>
        </a:defRPr>
      </a:lvl1pPr>
      <a:lvl2pPr marL="688680">
        <a:defRPr>
          <a:latin typeface="+mn-lt"/>
          <a:ea typeface="+mn-ea"/>
          <a:cs typeface="+mn-cs"/>
        </a:defRPr>
      </a:lvl2pPr>
      <a:lvl3pPr marL="1377361">
        <a:defRPr>
          <a:latin typeface="+mn-lt"/>
          <a:ea typeface="+mn-ea"/>
          <a:cs typeface="+mn-cs"/>
        </a:defRPr>
      </a:lvl3pPr>
      <a:lvl4pPr marL="2066041">
        <a:defRPr>
          <a:latin typeface="+mn-lt"/>
          <a:ea typeface="+mn-ea"/>
          <a:cs typeface="+mn-cs"/>
        </a:defRPr>
      </a:lvl4pPr>
      <a:lvl5pPr marL="2754721">
        <a:defRPr>
          <a:latin typeface="+mn-lt"/>
          <a:ea typeface="+mn-ea"/>
          <a:cs typeface="+mn-cs"/>
        </a:defRPr>
      </a:lvl5pPr>
      <a:lvl6pPr marL="3443402">
        <a:defRPr>
          <a:latin typeface="+mn-lt"/>
          <a:ea typeface="+mn-ea"/>
          <a:cs typeface="+mn-cs"/>
        </a:defRPr>
      </a:lvl6pPr>
      <a:lvl7pPr marL="4132082">
        <a:defRPr>
          <a:latin typeface="+mn-lt"/>
          <a:ea typeface="+mn-ea"/>
          <a:cs typeface="+mn-cs"/>
        </a:defRPr>
      </a:lvl7pPr>
      <a:lvl8pPr marL="4820763">
        <a:defRPr>
          <a:latin typeface="+mn-lt"/>
          <a:ea typeface="+mn-ea"/>
          <a:cs typeface="+mn-cs"/>
        </a:defRPr>
      </a:lvl8pPr>
      <a:lvl9pPr marL="550944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1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4.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6.png"/><Relationship Id="rId3" Type="http://schemas.openxmlformats.org/officeDocument/2006/relationships/tags" Target="../tags/tag4.xml"/><Relationship Id="rId7" Type="http://schemas.openxmlformats.org/officeDocument/2006/relationships/slideLayout" Target="../slideLayouts/slideLayout24.xml"/><Relationship Id="rId12" Type="http://schemas.openxmlformats.org/officeDocument/2006/relationships/image" Target="../media/image4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40.png"/><Relationship Id="rId5" Type="http://schemas.openxmlformats.org/officeDocument/2006/relationships/tags" Target="../tags/tag6.xml"/><Relationship Id="rId10" Type="http://schemas.openxmlformats.org/officeDocument/2006/relationships/image" Target="../media/image39.png"/><Relationship Id="rId4" Type="http://schemas.openxmlformats.org/officeDocument/2006/relationships/tags" Target="../tags/tag5.xml"/><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4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3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67.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15.xml"/><Relationship Id="rId7" Type="http://schemas.openxmlformats.org/officeDocument/2006/relationships/image" Target="../media/image5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1.png"/><Relationship Id="rId5" Type="http://schemas.openxmlformats.org/officeDocument/2006/relationships/slideLayout" Target="../slideLayouts/slideLayout24.xml"/><Relationship Id="rId4" Type="http://schemas.openxmlformats.org/officeDocument/2006/relationships/tags" Target="../tags/tag16.xml"/><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35.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59.emf"/><Relationship Id="rId3" Type="http://schemas.openxmlformats.org/officeDocument/2006/relationships/image" Target="../media/image7.png"/><Relationship Id="rId7" Type="http://schemas.openxmlformats.org/officeDocument/2006/relationships/image" Target="../media/image56.emf"/><Relationship Id="rId12" Type="http://schemas.openxmlformats.org/officeDocument/2006/relationships/oleObject" Target="../embeddings/oleObject5.bin"/><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oleObject" Target="../embeddings/oleObject2.bin"/><Relationship Id="rId11" Type="http://schemas.openxmlformats.org/officeDocument/2006/relationships/image" Target="../media/image58.emf"/><Relationship Id="rId5" Type="http://schemas.openxmlformats.org/officeDocument/2006/relationships/image" Target="../media/image55.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7.emf"/><Relationship Id="rId14" Type="http://schemas.openxmlformats.org/officeDocument/2006/relationships/image" Target="../media/image60.jpe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2.emf"/><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oleObject" Target="../embeddings/oleObject7.bin"/><Relationship Id="rId5" Type="http://schemas.openxmlformats.org/officeDocument/2006/relationships/image" Target="../media/image61.emf"/><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67.emf"/><Relationship Id="rId3" Type="http://schemas.openxmlformats.org/officeDocument/2006/relationships/image" Target="../media/image7.png"/><Relationship Id="rId7" Type="http://schemas.openxmlformats.org/officeDocument/2006/relationships/image" Target="../media/image64.emf"/><Relationship Id="rId12" Type="http://schemas.openxmlformats.org/officeDocument/2006/relationships/oleObject" Target="../embeddings/oleObject12.bin"/><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oleObject" Target="../embeddings/oleObject9.bin"/><Relationship Id="rId11" Type="http://schemas.openxmlformats.org/officeDocument/2006/relationships/image" Target="../media/image66.emf"/><Relationship Id="rId5" Type="http://schemas.openxmlformats.org/officeDocument/2006/relationships/image" Target="../media/image63.e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65.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7.png"/><Relationship Id="rId7" Type="http://schemas.openxmlformats.org/officeDocument/2006/relationships/image" Target="../media/image69.emf"/><Relationship Id="rId2" Type="http://schemas.openxmlformats.org/officeDocument/2006/relationships/notesSlide" Target="../notesSlides/notesSlide6.xml"/><Relationship Id="rId1" Type="http://schemas.openxmlformats.org/officeDocument/2006/relationships/slideLayout" Target="../slideLayouts/slideLayout45.xml"/><Relationship Id="rId6" Type="http://schemas.openxmlformats.org/officeDocument/2006/relationships/oleObject" Target="../embeddings/oleObject14.bin"/><Relationship Id="rId5" Type="http://schemas.openxmlformats.org/officeDocument/2006/relationships/image" Target="../media/image68.emf"/><Relationship Id="rId4" Type="http://schemas.openxmlformats.org/officeDocument/2006/relationships/oleObject" Target="../embeddings/oleObject13.bin"/><Relationship Id="rId9" Type="http://schemas.openxmlformats.org/officeDocument/2006/relationships/image" Target="../media/image70.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oleObject" Target="../embeddings/oleObject16.bin"/><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hyperlink" Target="http://www.youtube.com/watch?v=V1eYniJ0Rnk" TargetMode="External"/><Relationship Id="rId2" Type="http://schemas.openxmlformats.org/officeDocument/2006/relationships/image" Target="../media/image6.png"/><Relationship Id="rId1" Type="http://schemas.openxmlformats.org/officeDocument/2006/relationships/slideLayout" Target="../slideLayouts/slideLayout40.xml"/><Relationship Id="rId4" Type="http://schemas.openxmlformats.org/officeDocument/2006/relationships/image" Target="../media/image85.jpg"/></Relationships>
</file>

<file path=ppt/slides/_rels/slide5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7.png"/><Relationship Id="rId1" Type="http://schemas.openxmlformats.org/officeDocument/2006/relationships/slideLayout" Target="../slideLayouts/slideLayout40.xml"/><Relationship Id="rId5" Type="http://schemas.openxmlformats.org/officeDocument/2006/relationships/image" Target="../media/image89.pn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8" Type="http://schemas.openxmlformats.org/officeDocument/2006/relationships/hyperlink" Target="http://www.nervanasys.com/demystifying-deep-reinforcement-learning/" TargetMode="External"/><Relationship Id="rId3" Type="http://schemas.openxmlformats.org/officeDocument/2006/relationships/image" Target="../media/image97.jpg"/><Relationship Id="rId7" Type="http://schemas.openxmlformats.org/officeDocument/2006/relationships/image" Target="../media/image101.png"/><Relationship Id="rId2" Type="http://schemas.openxmlformats.org/officeDocument/2006/relationships/image" Target="../media/image6.png"/><Relationship Id="rId1" Type="http://schemas.openxmlformats.org/officeDocument/2006/relationships/slideLayout" Target="../slideLayouts/slideLayout40.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88.png"/></Relationships>
</file>

<file path=ppt/slides/_rels/slide6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7.jpg"/><Relationship Id="rId7" Type="http://schemas.openxmlformats.org/officeDocument/2006/relationships/hyperlink" Target="http://www.nervanasys.com/demystifying-deep-reinforcement-learning/" TargetMode="External"/><Relationship Id="rId2" Type="http://schemas.openxmlformats.org/officeDocument/2006/relationships/image" Target="../media/image6.png"/><Relationship Id="rId1" Type="http://schemas.openxmlformats.org/officeDocument/2006/relationships/slideLayout" Target="../slideLayouts/slideLayout40.xml"/><Relationship Id="rId6" Type="http://schemas.openxmlformats.org/officeDocument/2006/relationships/image" Target="../media/image102.png"/><Relationship Id="rId5" Type="http://schemas.openxmlformats.org/officeDocument/2006/relationships/image" Target="../media/image99.png"/><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g"/><Relationship Id="rId1" Type="http://schemas.openxmlformats.org/officeDocument/2006/relationships/slideLayout" Target="../slideLayouts/slideLayout42.xml"/><Relationship Id="rId5" Type="http://schemas.openxmlformats.org/officeDocument/2006/relationships/image" Target="../media/image102.png"/><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6.png"/><Relationship Id="rId1" Type="http://schemas.openxmlformats.org/officeDocument/2006/relationships/slideLayout" Target="../slideLayouts/slideLayout40.xml"/><Relationship Id="rId5" Type="http://schemas.openxmlformats.org/officeDocument/2006/relationships/image" Target="../media/image104.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7.png"/><Relationship Id="rId1" Type="http://schemas.openxmlformats.org/officeDocument/2006/relationships/slideLayout" Target="../slideLayouts/slideLayout40.xml"/><Relationship Id="rId5" Type="http://schemas.openxmlformats.org/officeDocument/2006/relationships/image" Target="../media/image105.png"/><Relationship Id="rId4" Type="http://schemas.openxmlformats.org/officeDocument/2006/relationships/hyperlink" Target="http://cs231n.github.io/convolutional-networks/"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6.png"/><Relationship Id="rId1" Type="http://schemas.openxmlformats.org/officeDocument/2006/relationships/slideLayout" Target="../slideLayouts/slideLayout40.xml"/><Relationship Id="rId5" Type="http://schemas.openxmlformats.org/officeDocument/2006/relationships/hyperlink" Target="http://www.slideshare.net/onghaoyi/distributed-deep-qlearning" TargetMode="External"/><Relationship Id="rId4" Type="http://schemas.openxmlformats.org/officeDocument/2006/relationships/image" Target="../media/image108.jpg"/></Relationships>
</file>

<file path=ppt/slides/_rels/slide7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6.png"/><Relationship Id="rId1" Type="http://schemas.openxmlformats.org/officeDocument/2006/relationships/slideLayout" Target="../slideLayouts/slideLayout40.xml"/><Relationship Id="rId6" Type="http://schemas.openxmlformats.org/officeDocument/2006/relationships/image" Target="../media/image109.jpg"/><Relationship Id="rId5" Type="http://schemas.openxmlformats.org/officeDocument/2006/relationships/hyperlink" Target="http://www.slideshare.net/onghaoyi/distributed-deep-qlearning" TargetMode="External"/><Relationship Id="rId4" Type="http://schemas.openxmlformats.org/officeDocument/2006/relationships/image" Target="../media/image108.jpg"/></Relationships>
</file>

<file path=ppt/slides/_rels/slide74.xml.rels><?xml version="1.0" encoding="UTF-8" standalone="yes"?>
<Relationships xmlns="http://schemas.openxmlformats.org/package/2006/relationships"><Relationship Id="rId8" Type="http://schemas.openxmlformats.org/officeDocument/2006/relationships/image" Target="../media/image111.jpg"/><Relationship Id="rId13" Type="http://schemas.openxmlformats.org/officeDocument/2006/relationships/image" Target="../media/image116.png"/><Relationship Id="rId3" Type="http://schemas.openxmlformats.org/officeDocument/2006/relationships/image" Target="../media/image107.jpg"/><Relationship Id="rId7" Type="http://schemas.openxmlformats.org/officeDocument/2006/relationships/image" Target="../media/image110.jpg"/><Relationship Id="rId12" Type="http://schemas.openxmlformats.org/officeDocument/2006/relationships/image" Target="../media/image115.png"/><Relationship Id="rId2" Type="http://schemas.openxmlformats.org/officeDocument/2006/relationships/image" Target="../media/image6.png"/><Relationship Id="rId16" Type="http://schemas.openxmlformats.org/officeDocument/2006/relationships/image" Target="../media/image119.png"/><Relationship Id="rId1" Type="http://schemas.openxmlformats.org/officeDocument/2006/relationships/slideLayout" Target="../slideLayouts/slideLayout40.xml"/><Relationship Id="rId6" Type="http://schemas.openxmlformats.org/officeDocument/2006/relationships/image" Target="../media/image109.jpg"/><Relationship Id="rId11" Type="http://schemas.openxmlformats.org/officeDocument/2006/relationships/image" Target="../media/image114.png"/><Relationship Id="rId5" Type="http://schemas.openxmlformats.org/officeDocument/2006/relationships/hyperlink" Target="http://www.slideshare.net/onghaoyi/distributed-deep-qlearning" TargetMode="External"/><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8.jpg"/><Relationship Id="rId9" Type="http://schemas.openxmlformats.org/officeDocument/2006/relationships/image" Target="../media/image112.png"/><Relationship Id="rId14" Type="http://schemas.openxmlformats.org/officeDocument/2006/relationships/image" Target="../media/image117.png"/></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6.png"/><Relationship Id="rId1" Type="http://schemas.openxmlformats.org/officeDocument/2006/relationships/slideLayout" Target="../slideLayouts/slideLayout40.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8" Type="http://schemas.openxmlformats.org/officeDocument/2006/relationships/image" Target="../media/image125.jpg"/><Relationship Id="rId3" Type="http://schemas.openxmlformats.org/officeDocument/2006/relationships/image" Target="../media/image6.png"/><Relationship Id="rId7" Type="http://schemas.openxmlformats.org/officeDocument/2006/relationships/image" Target="../media/image124.jpg"/><Relationship Id="rId2" Type="http://schemas.openxmlformats.org/officeDocument/2006/relationships/image" Target="../media/image87.png"/><Relationship Id="rId1" Type="http://schemas.openxmlformats.org/officeDocument/2006/relationships/slideLayout" Target="../slideLayouts/slideLayout40.xml"/><Relationship Id="rId6" Type="http://schemas.openxmlformats.org/officeDocument/2006/relationships/image" Target="../media/image123.jpg"/><Relationship Id="rId5" Type="http://schemas.openxmlformats.org/officeDocument/2006/relationships/image" Target="../media/image122.png"/><Relationship Id="rId4" Type="http://schemas.openxmlformats.org/officeDocument/2006/relationships/hyperlink" Target="http://www.cs.toronto.edu/~tijmen/csc321/slides/lecture_slides_lec6.pdf" TargetMode="External"/></Relationships>
</file>

<file path=ppt/slides/_rels/slide7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20.png"/><Relationship Id="rId3" Type="http://schemas.openxmlformats.org/officeDocument/2006/relationships/image" Target="../media/image108.jpg"/><Relationship Id="rId21" Type="http://schemas.openxmlformats.org/officeDocument/2006/relationships/image" Target="../media/image142.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image" Target="../media/image6.png"/><Relationship Id="rId16" Type="http://schemas.openxmlformats.org/officeDocument/2006/relationships/image" Target="../media/image138.png"/><Relationship Id="rId20" Type="http://schemas.openxmlformats.org/officeDocument/2006/relationships/image" Target="../media/image141.png"/><Relationship Id="rId1" Type="http://schemas.openxmlformats.org/officeDocument/2006/relationships/slideLayout" Target="../slideLayouts/slideLayout40.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23" Type="http://schemas.openxmlformats.org/officeDocument/2006/relationships/image" Target="../media/image143.jpg"/><Relationship Id="rId10" Type="http://schemas.openxmlformats.org/officeDocument/2006/relationships/image" Target="../media/image132.png"/><Relationship Id="rId19" Type="http://schemas.openxmlformats.org/officeDocument/2006/relationships/image" Target="../media/image140.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23.jpg"/></Relationships>
</file>

<file path=ppt/slides/_rels/slide7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jpg"/><Relationship Id="rId1" Type="http://schemas.openxmlformats.org/officeDocument/2006/relationships/slideLayout" Target="../slideLayouts/slideLayout42.xml"/><Relationship Id="rId6" Type="http://schemas.openxmlformats.org/officeDocument/2006/relationships/image" Target="../media/image148.jpg"/><Relationship Id="rId5" Type="http://schemas.openxmlformats.org/officeDocument/2006/relationships/image" Target="../media/image147.jpg"/><Relationship Id="rId4" Type="http://schemas.openxmlformats.org/officeDocument/2006/relationships/image" Target="../media/image146.png"/><Relationship Id="rId9" Type="http://schemas.openxmlformats.org/officeDocument/2006/relationships/hyperlink" Target="http://www.nervanasys.com/demystifying-deep-reinforcement-learn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6.png"/><Relationship Id="rId1" Type="http://schemas.openxmlformats.org/officeDocument/2006/relationships/slideLayout" Target="../slideLayouts/slideLayout40.xml"/><Relationship Id="rId5" Type="http://schemas.openxmlformats.org/officeDocument/2006/relationships/hyperlink" Target="http://karpathy.github.io/" TargetMode="External"/><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76.xml"/></Relationships>
</file>

<file path=ppt/slides/_rels/slide84.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76.xml"/></Relationships>
</file>

<file path=ppt/slides/_rels/slide85.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76.xml"/></Relationships>
</file>

<file path=ppt/slides/_rels/slide86.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76.xml"/></Relationships>
</file>

<file path=ppt/slides/_rels/slide87.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76.xml"/></Relationships>
</file>

<file path=ppt/slides/_rels/slide88.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76.xml"/></Relationships>
</file>

<file path=ppt/slides/_rels/slide89.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76.xml"/></Relationships>
</file>

<file path=ppt/slides/_rels/slide91.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76.xml"/></Relationships>
</file>

<file path=ppt/slides/_rels/slide92.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76.xml"/></Relationships>
</file>

<file path=ppt/slides/_rels/slide93.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76.xml"/></Relationships>
</file>

<file path=ppt/slides/_rels/slide94.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76.xml"/></Relationships>
</file>

<file path=ppt/slides/_rels/slide95.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76.xml"/></Relationships>
</file>

<file path=ppt/slides/_rels/slide96.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76.xml"/></Relationships>
</file>

<file path=ppt/slides/_rels/slide97.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76.xml"/></Relationships>
</file>

<file path=ppt/slides/_rels/slide98.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76.xml"/></Relationships>
</file>

<file path=ppt/slides/_rels/slide99.xml.rels><?xml version="1.0" encoding="UTF-8" standalone="yes"?>
<Relationships xmlns="http://schemas.openxmlformats.org/package/2006/relationships"><Relationship Id="rId2" Type="http://schemas.openxmlformats.org/officeDocument/2006/relationships/image" Target="../media/image171.gif"/><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7618-7863-ED65-DB8E-F40E0A8B607F}"/>
              </a:ext>
            </a:extLst>
          </p:cNvPr>
          <p:cNvSpPr>
            <a:spLocks noGrp="1"/>
          </p:cNvSpPr>
          <p:nvPr>
            <p:ph type="ctrTitle"/>
          </p:nvPr>
        </p:nvSpPr>
        <p:spPr/>
        <p:txBody>
          <a:bodyPr>
            <a:normAutofit/>
          </a:bodyPr>
          <a:lstStyle/>
          <a:p>
            <a:br>
              <a:rPr lang="en-IN" dirty="0"/>
            </a:br>
            <a:r>
              <a:rPr lang="en-IN" dirty="0"/>
              <a:t>Reinforcement Learning-II </a:t>
            </a:r>
            <a:endParaRPr lang="en-US" dirty="0"/>
          </a:p>
        </p:txBody>
      </p:sp>
    </p:spTree>
    <p:extLst>
      <p:ext uri="{BB962C8B-B14F-4D97-AF65-F5344CB8AC3E}">
        <p14:creationId xmlns:p14="http://schemas.microsoft.com/office/powerpoint/2010/main" val="2420160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91000" y="806824"/>
            <a:ext cx="4213412" cy="347382"/>
          </a:xfrm>
          <a:prstGeom prst="rect">
            <a:avLst/>
          </a:prstGeom>
        </p:spPr>
      </p:pic>
      <p:grpSp>
        <p:nvGrpSpPr>
          <p:cNvPr id="4" name="object 4"/>
          <p:cNvGrpSpPr/>
          <p:nvPr/>
        </p:nvGrpSpPr>
        <p:grpSpPr>
          <a:xfrm>
            <a:off x="2668018" y="2009635"/>
            <a:ext cx="293594" cy="3658721"/>
            <a:chOff x="1144154" y="2277586"/>
            <a:chExt cx="332740" cy="4146550"/>
          </a:xfrm>
        </p:grpSpPr>
        <p:pic>
          <p:nvPicPr>
            <p:cNvPr id="5" name="object 5"/>
            <p:cNvPicPr/>
            <p:nvPr/>
          </p:nvPicPr>
          <p:blipFill>
            <a:blip r:embed="rId3" cstate="print"/>
            <a:stretch>
              <a:fillRect/>
            </a:stretch>
          </p:blipFill>
          <p:spPr>
            <a:xfrm>
              <a:off x="1144154" y="2277586"/>
              <a:ext cx="104654" cy="102751"/>
            </a:xfrm>
            <a:prstGeom prst="rect">
              <a:avLst/>
            </a:prstGeom>
          </p:spPr>
        </p:pic>
        <p:pic>
          <p:nvPicPr>
            <p:cNvPr id="6" name="object 6"/>
            <p:cNvPicPr/>
            <p:nvPr/>
          </p:nvPicPr>
          <p:blipFill>
            <a:blip r:embed="rId3" cstate="print"/>
            <a:stretch>
              <a:fillRect/>
            </a:stretch>
          </p:blipFill>
          <p:spPr>
            <a:xfrm>
              <a:off x="1144154" y="2908775"/>
              <a:ext cx="104654" cy="102751"/>
            </a:xfrm>
            <a:prstGeom prst="rect">
              <a:avLst/>
            </a:prstGeom>
          </p:spPr>
        </p:pic>
        <p:pic>
          <p:nvPicPr>
            <p:cNvPr id="7" name="object 7"/>
            <p:cNvPicPr/>
            <p:nvPr/>
          </p:nvPicPr>
          <p:blipFill>
            <a:blip r:embed="rId3" cstate="print"/>
            <a:stretch>
              <a:fillRect/>
            </a:stretch>
          </p:blipFill>
          <p:spPr>
            <a:xfrm>
              <a:off x="1380850" y="3472338"/>
              <a:ext cx="95933" cy="94188"/>
            </a:xfrm>
            <a:prstGeom prst="rect">
              <a:avLst/>
            </a:prstGeom>
          </p:spPr>
        </p:pic>
        <p:pic>
          <p:nvPicPr>
            <p:cNvPr id="8" name="object 8"/>
            <p:cNvPicPr/>
            <p:nvPr/>
          </p:nvPicPr>
          <p:blipFill>
            <a:blip r:embed="rId3" cstate="print"/>
            <a:stretch>
              <a:fillRect/>
            </a:stretch>
          </p:blipFill>
          <p:spPr>
            <a:xfrm>
              <a:off x="1144154" y="4092257"/>
              <a:ext cx="104654" cy="102751"/>
            </a:xfrm>
            <a:prstGeom prst="rect">
              <a:avLst/>
            </a:prstGeom>
          </p:spPr>
        </p:pic>
        <p:pic>
          <p:nvPicPr>
            <p:cNvPr id="9" name="object 9"/>
            <p:cNvPicPr/>
            <p:nvPr/>
          </p:nvPicPr>
          <p:blipFill>
            <a:blip r:embed="rId3" cstate="print"/>
            <a:stretch>
              <a:fillRect/>
            </a:stretch>
          </p:blipFill>
          <p:spPr>
            <a:xfrm>
              <a:off x="1144154" y="4723447"/>
              <a:ext cx="104654" cy="102751"/>
            </a:xfrm>
            <a:prstGeom prst="rect">
              <a:avLst/>
            </a:prstGeom>
          </p:spPr>
        </p:pic>
        <p:pic>
          <p:nvPicPr>
            <p:cNvPr id="10" name="object 10"/>
            <p:cNvPicPr/>
            <p:nvPr/>
          </p:nvPicPr>
          <p:blipFill>
            <a:blip r:embed="rId3" cstate="print"/>
            <a:stretch>
              <a:fillRect/>
            </a:stretch>
          </p:blipFill>
          <p:spPr>
            <a:xfrm>
              <a:off x="1147767" y="5709682"/>
              <a:ext cx="104654" cy="102751"/>
            </a:xfrm>
            <a:prstGeom prst="rect">
              <a:avLst/>
            </a:prstGeom>
          </p:spPr>
        </p:pic>
        <p:pic>
          <p:nvPicPr>
            <p:cNvPr id="11" name="object 11"/>
            <p:cNvPicPr/>
            <p:nvPr/>
          </p:nvPicPr>
          <p:blipFill>
            <a:blip r:embed="rId3" cstate="print"/>
            <a:stretch>
              <a:fillRect/>
            </a:stretch>
          </p:blipFill>
          <p:spPr>
            <a:xfrm>
              <a:off x="1283022" y="6329600"/>
              <a:ext cx="95933" cy="94188"/>
            </a:xfrm>
            <a:prstGeom prst="rect">
              <a:avLst/>
            </a:prstGeom>
          </p:spPr>
        </p:pic>
      </p:grpSp>
      <p:sp>
        <p:nvSpPr>
          <p:cNvPr id="12" name="object 12"/>
          <p:cNvSpPr txBox="1"/>
          <p:nvPr/>
        </p:nvSpPr>
        <p:spPr>
          <a:xfrm>
            <a:off x="2898501" y="1879086"/>
            <a:ext cx="5142379" cy="3929436"/>
          </a:xfrm>
          <a:prstGeom prst="rect">
            <a:avLst/>
          </a:prstGeom>
        </p:spPr>
        <p:txBody>
          <a:bodyPr vert="horz" wrap="square" lIns="0" tIns="14568" rIns="0" bIns="0" rtlCol="0">
            <a:spAutoFit/>
          </a:bodyPr>
          <a:lstStyle/>
          <a:p>
            <a:pPr marL="11206" defTabSz="806867">
              <a:spcBef>
                <a:spcPts val="115"/>
              </a:spcBef>
            </a:pPr>
            <a:r>
              <a:rPr sz="1853" spc="13" dirty="0">
                <a:solidFill>
                  <a:prstClr val="black"/>
                </a:solidFill>
                <a:latin typeface="Arial MT"/>
                <a:cs typeface="Arial MT"/>
              </a:rPr>
              <a:t>Agent</a:t>
            </a:r>
            <a:r>
              <a:rPr sz="1853" dirty="0">
                <a:solidFill>
                  <a:prstClr val="black"/>
                </a:solidFill>
                <a:latin typeface="Arial MT"/>
                <a:cs typeface="Arial MT"/>
              </a:rPr>
              <a:t> </a:t>
            </a:r>
            <a:r>
              <a:rPr sz="1853" spc="4" dirty="0">
                <a:solidFill>
                  <a:prstClr val="black"/>
                </a:solidFill>
                <a:latin typeface="Arial MT"/>
                <a:cs typeface="Arial MT"/>
              </a:rPr>
              <a:t>interacts</a:t>
            </a:r>
            <a:r>
              <a:rPr sz="1853" dirty="0">
                <a:solidFill>
                  <a:prstClr val="black"/>
                </a:solidFill>
                <a:latin typeface="Arial MT"/>
                <a:cs typeface="Arial MT"/>
              </a:rPr>
              <a:t> </a:t>
            </a:r>
            <a:r>
              <a:rPr sz="1853" spc="4" dirty="0">
                <a:solidFill>
                  <a:prstClr val="black"/>
                </a:solidFill>
                <a:latin typeface="Arial MT"/>
                <a:cs typeface="Arial MT"/>
              </a:rPr>
              <a:t>with </a:t>
            </a:r>
            <a:r>
              <a:rPr sz="1853" spc="13" dirty="0">
                <a:solidFill>
                  <a:prstClr val="black"/>
                </a:solidFill>
                <a:latin typeface="Arial MT"/>
                <a:cs typeface="Arial MT"/>
              </a:rPr>
              <a:t>a</a:t>
            </a:r>
            <a:r>
              <a:rPr sz="1853" dirty="0">
                <a:solidFill>
                  <a:prstClr val="black"/>
                </a:solidFill>
                <a:latin typeface="Arial MT"/>
                <a:cs typeface="Arial MT"/>
              </a:rPr>
              <a:t> </a:t>
            </a:r>
            <a:r>
              <a:rPr sz="1853" spc="9" dirty="0">
                <a:solidFill>
                  <a:prstClr val="black"/>
                </a:solidFill>
                <a:latin typeface="Arial MT"/>
                <a:cs typeface="Arial MT"/>
              </a:rPr>
              <a:t>simulator</a:t>
            </a:r>
            <a:endParaRPr sz="1853">
              <a:solidFill>
                <a:prstClr val="black"/>
              </a:solidFill>
              <a:latin typeface="Arial MT"/>
              <a:cs typeface="Arial MT"/>
            </a:endParaRPr>
          </a:p>
          <a:p>
            <a:pPr defTabSz="806867">
              <a:spcBef>
                <a:spcPts val="31"/>
              </a:spcBef>
            </a:pPr>
            <a:endParaRPr sz="1853">
              <a:solidFill>
                <a:prstClr val="black"/>
              </a:solidFill>
              <a:latin typeface="Arial MT"/>
              <a:cs typeface="Arial MT"/>
            </a:endParaRPr>
          </a:p>
          <a:p>
            <a:pPr marL="11206" defTabSz="806867"/>
            <a:r>
              <a:rPr sz="1853" spc="9" dirty="0">
                <a:solidFill>
                  <a:prstClr val="black"/>
                </a:solidFill>
                <a:latin typeface="Arial MT"/>
                <a:cs typeface="Arial MT"/>
              </a:rPr>
              <a:t>Rewards/costs</a:t>
            </a:r>
            <a:r>
              <a:rPr sz="1853" spc="-9" dirty="0">
                <a:solidFill>
                  <a:prstClr val="black"/>
                </a:solidFill>
                <a:latin typeface="Arial MT"/>
                <a:cs typeface="Arial MT"/>
              </a:rPr>
              <a:t> </a:t>
            </a:r>
            <a:r>
              <a:rPr sz="1853" spc="9" dirty="0">
                <a:solidFill>
                  <a:prstClr val="black"/>
                </a:solidFill>
                <a:latin typeface="Arial MT"/>
                <a:cs typeface="Arial MT"/>
              </a:rPr>
              <a:t>do</a:t>
            </a:r>
            <a:r>
              <a:rPr sz="1853" spc="-9" dirty="0">
                <a:solidFill>
                  <a:prstClr val="black"/>
                </a:solidFill>
                <a:latin typeface="Arial MT"/>
                <a:cs typeface="Arial MT"/>
              </a:rPr>
              <a:t> </a:t>
            </a:r>
            <a:r>
              <a:rPr sz="1853" spc="9" dirty="0">
                <a:solidFill>
                  <a:prstClr val="black"/>
                </a:solidFill>
                <a:latin typeface="Arial MT"/>
                <a:cs typeface="Arial MT"/>
              </a:rPr>
              <a:t>not</a:t>
            </a:r>
            <a:r>
              <a:rPr sz="1853" spc="-9" dirty="0">
                <a:solidFill>
                  <a:prstClr val="black"/>
                </a:solidFill>
                <a:latin typeface="Arial MT"/>
                <a:cs typeface="Arial MT"/>
              </a:rPr>
              <a:t> </a:t>
            </a:r>
            <a:r>
              <a:rPr sz="1853" spc="9" dirty="0">
                <a:solidFill>
                  <a:prstClr val="black"/>
                </a:solidFill>
                <a:latin typeface="Arial MT"/>
                <a:cs typeface="Arial MT"/>
              </a:rPr>
              <a:t>matter</a:t>
            </a:r>
            <a:endParaRPr sz="1853">
              <a:solidFill>
                <a:prstClr val="black"/>
              </a:solidFill>
              <a:latin typeface="Arial MT"/>
              <a:cs typeface="Arial MT"/>
            </a:endParaRPr>
          </a:p>
          <a:p>
            <a:pPr marL="219647" defTabSz="806867">
              <a:spcBef>
                <a:spcPts val="1743"/>
              </a:spcBef>
            </a:pPr>
            <a:r>
              <a:rPr sz="1721" spc="-4" dirty="0">
                <a:solidFill>
                  <a:prstClr val="black"/>
                </a:solidFill>
                <a:latin typeface="Arial MT"/>
                <a:cs typeface="Arial MT"/>
              </a:rPr>
              <a:t>no</a:t>
            </a:r>
            <a:r>
              <a:rPr sz="1721" spc="-13" dirty="0">
                <a:solidFill>
                  <a:prstClr val="black"/>
                </a:solidFill>
                <a:latin typeface="Arial MT"/>
                <a:cs typeface="Arial MT"/>
              </a:rPr>
              <a:t> </a:t>
            </a:r>
            <a:r>
              <a:rPr sz="1721" spc="-4" dirty="0">
                <a:solidFill>
                  <a:prstClr val="black"/>
                </a:solidFill>
                <a:latin typeface="Arial MT"/>
                <a:cs typeface="Arial MT"/>
              </a:rPr>
              <a:t>exploration/exploitation</a:t>
            </a:r>
            <a:r>
              <a:rPr sz="1721" spc="-9" dirty="0">
                <a:solidFill>
                  <a:prstClr val="black"/>
                </a:solidFill>
                <a:latin typeface="Arial MT"/>
                <a:cs typeface="Arial MT"/>
              </a:rPr>
              <a:t> </a:t>
            </a:r>
            <a:r>
              <a:rPr sz="1721" spc="-4" dirty="0">
                <a:solidFill>
                  <a:prstClr val="black"/>
                </a:solidFill>
                <a:latin typeface="Arial MT"/>
                <a:cs typeface="Arial MT"/>
              </a:rPr>
              <a:t>tradeoff</a:t>
            </a:r>
            <a:endParaRPr sz="1721">
              <a:solidFill>
                <a:prstClr val="black"/>
              </a:solidFill>
              <a:latin typeface="Arial MT"/>
              <a:cs typeface="Arial MT"/>
            </a:endParaRPr>
          </a:p>
          <a:p>
            <a:pPr marL="11206" marR="4483" defTabSz="806867">
              <a:lnSpc>
                <a:spcPct val="197200"/>
              </a:lnSpc>
              <a:spcBef>
                <a:spcPts val="31"/>
              </a:spcBef>
            </a:pPr>
            <a:r>
              <a:rPr sz="1853" spc="9" dirty="0">
                <a:solidFill>
                  <a:prstClr val="black"/>
                </a:solidFill>
                <a:latin typeface="Arial MT"/>
                <a:cs typeface="Arial MT"/>
              </a:rPr>
              <a:t>Computation time between </a:t>
            </a:r>
            <a:r>
              <a:rPr sz="1853" spc="4" dirty="0">
                <a:solidFill>
                  <a:prstClr val="black"/>
                </a:solidFill>
                <a:latin typeface="Arial MT"/>
                <a:cs typeface="Arial MT"/>
              </a:rPr>
              <a:t>actions is </a:t>
            </a:r>
            <a:r>
              <a:rPr sz="1853" spc="9" dirty="0">
                <a:solidFill>
                  <a:prstClr val="black"/>
                </a:solidFill>
                <a:latin typeface="Arial MT"/>
                <a:cs typeface="Arial MT"/>
              </a:rPr>
              <a:t>not critical </a:t>
            </a:r>
            <a:r>
              <a:rPr sz="1853" spc="13" dirty="0">
                <a:solidFill>
                  <a:prstClr val="black"/>
                </a:solidFill>
                <a:latin typeface="Arial MT"/>
                <a:cs typeface="Arial MT"/>
              </a:rPr>
              <a:t> </a:t>
            </a:r>
            <a:r>
              <a:rPr sz="1853" spc="9" dirty="0">
                <a:solidFill>
                  <a:prstClr val="black"/>
                </a:solidFill>
                <a:latin typeface="Arial MT"/>
                <a:cs typeface="Arial MT"/>
              </a:rPr>
              <a:t>Simulator</a:t>
            </a:r>
            <a:r>
              <a:rPr sz="1853" dirty="0">
                <a:solidFill>
                  <a:prstClr val="black"/>
                </a:solidFill>
                <a:latin typeface="Arial MT"/>
                <a:cs typeface="Arial MT"/>
              </a:rPr>
              <a:t> </a:t>
            </a:r>
            <a:r>
              <a:rPr sz="1853" spc="13" dirty="0">
                <a:solidFill>
                  <a:prstClr val="black"/>
                </a:solidFill>
                <a:latin typeface="Arial MT"/>
                <a:cs typeface="Arial MT"/>
              </a:rPr>
              <a:t>can</a:t>
            </a:r>
            <a:r>
              <a:rPr sz="1853" spc="4" dirty="0">
                <a:solidFill>
                  <a:prstClr val="black"/>
                </a:solidFill>
                <a:latin typeface="Arial MT"/>
                <a:cs typeface="Arial MT"/>
              </a:rPr>
              <a:t> </a:t>
            </a:r>
            <a:r>
              <a:rPr sz="1853" spc="9" dirty="0">
                <a:solidFill>
                  <a:prstClr val="black"/>
                </a:solidFill>
                <a:latin typeface="Arial MT"/>
                <a:cs typeface="Arial MT"/>
              </a:rPr>
              <a:t>produce</a:t>
            </a:r>
            <a:r>
              <a:rPr sz="1853" dirty="0">
                <a:solidFill>
                  <a:prstClr val="black"/>
                </a:solidFill>
                <a:latin typeface="Arial MT"/>
                <a:cs typeface="Arial MT"/>
              </a:rPr>
              <a:t> </a:t>
            </a:r>
            <a:r>
              <a:rPr sz="1853" spc="9" dirty="0">
                <a:solidFill>
                  <a:prstClr val="black"/>
                </a:solidFill>
                <a:latin typeface="Arial MT"/>
                <a:cs typeface="Arial MT"/>
              </a:rPr>
              <a:t>as</a:t>
            </a:r>
            <a:r>
              <a:rPr sz="1853" spc="4" dirty="0">
                <a:solidFill>
                  <a:prstClr val="black"/>
                </a:solidFill>
                <a:latin typeface="Arial MT"/>
                <a:cs typeface="Arial MT"/>
              </a:rPr>
              <a:t> </a:t>
            </a:r>
            <a:r>
              <a:rPr sz="1853" spc="13" dirty="0">
                <a:solidFill>
                  <a:prstClr val="black"/>
                </a:solidFill>
                <a:latin typeface="Arial MT"/>
                <a:cs typeface="Arial MT"/>
              </a:rPr>
              <a:t>much</a:t>
            </a:r>
            <a:r>
              <a:rPr sz="1853" dirty="0">
                <a:solidFill>
                  <a:prstClr val="black"/>
                </a:solidFill>
                <a:latin typeface="Arial MT"/>
                <a:cs typeface="Arial MT"/>
              </a:rPr>
              <a:t> </a:t>
            </a:r>
            <a:r>
              <a:rPr sz="1853" spc="9" dirty="0">
                <a:solidFill>
                  <a:prstClr val="black"/>
                </a:solidFill>
                <a:latin typeface="Arial MT"/>
                <a:cs typeface="Arial MT"/>
              </a:rPr>
              <a:t>as</a:t>
            </a:r>
            <a:r>
              <a:rPr sz="1853" spc="4" dirty="0">
                <a:solidFill>
                  <a:prstClr val="black"/>
                </a:solidFill>
                <a:latin typeface="Arial MT"/>
                <a:cs typeface="Arial MT"/>
              </a:rPr>
              <a:t> </a:t>
            </a:r>
            <a:r>
              <a:rPr sz="1853" spc="9" dirty="0">
                <a:solidFill>
                  <a:prstClr val="black"/>
                </a:solidFill>
                <a:latin typeface="Arial MT"/>
                <a:cs typeface="Arial MT"/>
              </a:rPr>
              <a:t>data</a:t>
            </a:r>
            <a:r>
              <a:rPr sz="1853" dirty="0">
                <a:solidFill>
                  <a:prstClr val="black"/>
                </a:solidFill>
                <a:latin typeface="Arial MT"/>
                <a:cs typeface="Arial MT"/>
              </a:rPr>
              <a:t> </a:t>
            </a:r>
            <a:r>
              <a:rPr sz="1853" spc="13" dirty="0">
                <a:solidFill>
                  <a:prstClr val="black"/>
                </a:solidFill>
                <a:latin typeface="Arial MT"/>
                <a:cs typeface="Arial MT"/>
              </a:rPr>
              <a:t>we</a:t>
            </a:r>
            <a:r>
              <a:rPr sz="1853" spc="4" dirty="0">
                <a:solidFill>
                  <a:prstClr val="black"/>
                </a:solidFill>
                <a:latin typeface="Arial MT"/>
                <a:cs typeface="Arial MT"/>
              </a:rPr>
              <a:t> </a:t>
            </a:r>
            <a:r>
              <a:rPr sz="1853" spc="9" dirty="0">
                <a:solidFill>
                  <a:prstClr val="black"/>
                </a:solidFill>
                <a:latin typeface="Arial MT"/>
                <a:cs typeface="Arial MT"/>
              </a:rPr>
              <a:t>wish</a:t>
            </a:r>
            <a:endParaRPr sz="1853">
              <a:solidFill>
                <a:prstClr val="black"/>
              </a:solidFill>
              <a:latin typeface="Arial MT"/>
              <a:cs typeface="Arial MT"/>
            </a:endParaRPr>
          </a:p>
          <a:p>
            <a:pPr defTabSz="806867"/>
            <a:endParaRPr sz="2118">
              <a:solidFill>
                <a:prstClr val="black"/>
              </a:solidFill>
              <a:latin typeface="Arial MT"/>
              <a:cs typeface="Arial MT"/>
            </a:endParaRPr>
          </a:p>
          <a:p>
            <a:pPr defTabSz="806867">
              <a:spcBef>
                <a:spcPts val="9"/>
              </a:spcBef>
            </a:pPr>
            <a:endParaRPr sz="1897">
              <a:solidFill>
                <a:prstClr val="black"/>
              </a:solidFill>
              <a:latin typeface="Arial MT"/>
              <a:cs typeface="Arial MT"/>
            </a:endParaRPr>
          </a:p>
          <a:p>
            <a:pPr marL="14008" defTabSz="806867"/>
            <a:r>
              <a:rPr sz="1853" b="1" spc="13" dirty="0">
                <a:solidFill>
                  <a:srgbClr val="728FBC"/>
                </a:solidFill>
                <a:latin typeface="Arial"/>
                <a:cs typeface="Arial"/>
              </a:rPr>
              <a:t>Main</a:t>
            </a:r>
            <a:r>
              <a:rPr sz="1853" b="1" spc="-31" dirty="0">
                <a:solidFill>
                  <a:srgbClr val="728FBC"/>
                </a:solidFill>
                <a:latin typeface="Arial"/>
                <a:cs typeface="Arial"/>
              </a:rPr>
              <a:t> </a:t>
            </a:r>
            <a:r>
              <a:rPr sz="1853" b="1" spc="9" dirty="0">
                <a:solidFill>
                  <a:srgbClr val="728FBC"/>
                </a:solidFill>
                <a:latin typeface="Arial"/>
                <a:cs typeface="Arial"/>
              </a:rPr>
              <a:t>Challenge</a:t>
            </a:r>
            <a:endParaRPr sz="1853">
              <a:solidFill>
                <a:prstClr val="black"/>
              </a:solidFill>
              <a:latin typeface="Arial"/>
              <a:cs typeface="Arial"/>
            </a:endParaRPr>
          </a:p>
          <a:p>
            <a:pPr defTabSz="806867">
              <a:spcBef>
                <a:spcPts val="9"/>
              </a:spcBef>
            </a:pPr>
            <a:endParaRPr sz="1853">
              <a:solidFill>
                <a:prstClr val="black"/>
              </a:solidFill>
              <a:latin typeface="Arial"/>
              <a:cs typeface="Arial"/>
            </a:endParaRPr>
          </a:p>
          <a:p>
            <a:pPr marL="133357" defTabSz="806867"/>
            <a:r>
              <a:rPr sz="1721" spc="-4" dirty="0">
                <a:solidFill>
                  <a:prstClr val="black"/>
                </a:solidFill>
                <a:latin typeface="Arial MT"/>
                <a:cs typeface="Arial MT"/>
              </a:rPr>
              <a:t>How </a:t>
            </a:r>
            <a:r>
              <a:rPr sz="1721" dirty="0">
                <a:solidFill>
                  <a:prstClr val="black"/>
                </a:solidFill>
                <a:latin typeface="Arial MT"/>
                <a:cs typeface="Arial MT"/>
              </a:rPr>
              <a:t>to</a:t>
            </a:r>
            <a:r>
              <a:rPr sz="1721" spc="-4" dirty="0">
                <a:solidFill>
                  <a:prstClr val="black"/>
                </a:solidFill>
                <a:latin typeface="Arial MT"/>
                <a:cs typeface="Arial MT"/>
              </a:rPr>
              <a:t> </a:t>
            </a:r>
            <a:r>
              <a:rPr sz="1721" dirty="0">
                <a:solidFill>
                  <a:prstClr val="black"/>
                </a:solidFill>
                <a:latin typeface="Arial MT"/>
                <a:cs typeface="Arial MT"/>
              </a:rPr>
              <a:t>minimize</a:t>
            </a:r>
            <a:r>
              <a:rPr sz="1721" spc="-4" dirty="0">
                <a:solidFill>
                  <a:prstClr val="black"/>
                </a:solidFill>
                <a:latin typeface="Arial MT"/>
                <a:cs typeface="Arial MT"/>
              </a:rPr>
              <a:t> </a:t>
            </a:r>
            <a:r>
              <a:rPr sz="1721" dirty="0">
                <a:solidFill>
                  <a:prstClr val="black"/>
                </a:solidFill>
                <a:latin typeface="Arial MT"/>
                <a:cs typeface="Arial MT"/>
              </a:rPr>
              <a:t>time</a:t>
            </a:r>
            <a:r>
              <a:rPr sz="1721" spc="-4" dirty="0">
                <a:solidFill>
                  <a:prstClr val="black"/>
                </a:solidFill>
                <a:latin typeface="Arial MT"/>
                <a:cs typeface="Arial MT"/>
              </a:rPr>
              <a:t> </a:t>
            </a:r>
            <a:r>
              <a:rPr sz="1721" dirty="0">
                <a:solidFill>
                  <a:prstClr val="black"/>
                </a:solidFill>
                <a:latin typeface="Arial MT"/>
                <a:cs typeface="Arial MT"/>
              </a:rPr>
              <a:t>to</a:t>
            </a:r>
            <a:r>
              <a:rPr sz="1721" spc="-4" dirty="0">
                <a:solidFill>
                  <a:prstClr val="black"/>
                </a:solidFill>
                <a:latin typeface="Arial MT"/>
                <a:cs typeface="Arial MT"/>
              </a:rPr>
              <a:t> </a:t>
            </a:r>
            <a:r>
              <a:rPr sz="1721" dirty="0">
                <a:solidFill>
                  <a:prstClr val="black"/>
                </a:solidFill>
                <a:latin typeface="Arial MT"/>
                <a:cs typeface="Arial MT"/>
              </a:rPr>
              <a:t>converge</a:t>
            </a:r>
            <a:r>
              <a:rPr sz="1721" spc="-4" dirty="0">
                <a:solidFill>
                  <a:prstClr val="black"/>
                </a:solidFill>
                <a:latin typeface="Arial MT"/>
                <a:cs typeface="Arial MT"/>
              </a:rPr>
              <a:t> </a:t>
            </a:r>
            <a:r>
              <a:rPr sz="1721" dirty="0">
                <a:solidFill>
                  <a:prstClr val="black"/>
                </a:solidFill>
                <a:latin typeface="Arial MT"/>
                <a:cs typeface="Arial MT"/>
              </a:rPr>
              <a:t>to</a:t>
            </a:r>
            <a:r>
              <a:rPr sz="1721" spc="-4" dirty="0">
                <a:solidFill>
                  <a:prstClr val="black"/>
                </a:solidFill>
                <a:latin typeface="Arial MT"/>
                <a:cs typeface="Arial MT"/>
              </a:rPr>
              <a:t> optimal</a:t>
            </a:r>
            <a:r>
              <a:rPr sz="1721" dirty="0">
                <a:solidFill>
                  <a:prstClr val="black"/>
                </a:solidFill>
                <a:latin typeface="Arial MT"/>
                <a:cs typeface="Arial MT"/>
              </a:rPr>
              <a:t> </a:t>
            </a:r>
            <a:r>
              <a:rPr sz="1721" spc="-4" dirty="0">
                <a:solidFill>
                  <a:prstClr val="black"/>
                </a:solidFill>
                <a:latin typeface="Arial MT"/>
                <a:cs typeface="Arial MT"/>
              </a:rPr>
              <a:t>policy</a:t>
            </a:r>
            <a:endParaRPr sz="1721">
              <a:solidFill>
                <a:prstClr val="black"/>
              </a:solidFill>
              <a:latin typeface="Arial MT"/>
              <a:cs typeface="Arial MT"/>
            </a:endParaRPr>
          </a:p>
        </p:txBody>
      </p:sp>
      <p:sp>
        <p:nvSpPr>
          <p:cNvPr id="14" name="object 14"/>
          <p:cNvSpPr txBox="1">
            <a:spLocks noGrp="1"/>
          </p:cNvSpPr>
          <p:nvPr>
            <p:ph type="dt" sz="half" idx="6"/>
          </p:nvPr>
        </p:nvSpPr>
        <p:spPr>
          <a:prstGeom prst="rect">
            <a:avLst/>
          </a:prstGeom>
        </p:spPr>
        <p:txBody>
          <a:bodyPr vert="horz" wrap="square" lIns="0" tIns="0" rIns="0" bIns="0" rtlCol="0">
            <a:spAutoFit/>
          </a:bodyPr>
          <a:lstStyle/>
          <a:p>
            <a:pPr marL="11206" defTabSz="806867">
              <a:lnSpc>
                <a:spcPts val="1302"/>
              </a:lnSpc>
            </a:pPr>
            <a:r>
              <a:rPr spc="-9" dirty="0"/>
              <a:t>Bayesian</a:t>
            </a:r>
            <a:r>
              <a:rPr spc="-18" dirty="0"/>
              <a:t> </a:t>
            </a:r>
            <a:r>
              <a:rPr spc="-4" dirty="0"/>
              <a:t>Methods</a:t>
            </a:r>
            <a:r>
              <a:rPr spc="-13" dirty="0"/>
              <a:t> </a:t>
            </a:r>
            <a:r>
              <a:rPr spc="-4" dirty="0"/>
              <a:t>in</a:t>
            </a:r>
            <a:r>
              <a:rPr spc="-18" dirty="0"/>
              <a:t> </a:t>
            </a:r>
            <a:r>
              <a:rPr spc="-9" dirty="0"/>
              <a:t>Reinforcement</a:t>
            </a:r>
            <a:r>
              <a:rPr spc="-13" dirty="0"/>
              <a:t> </a:t>
            </a:r>
            <a:r>
              <a:rPr spc="-4" dirty="0"/>
              <a:t>Learning</a:t>
            </a: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1206" defTabSz="806867">
              <a:lnSpc>
                <a:spcPts val="1302"/>
              </a:lnSpc>
            </a:pPr>
            <a:r>
              <a:rPr spc="-4" dirty="0"/>
              <a:t>ICML</a:t>
            </a:r>
            <a:r>
              <a:rPr spc="-22" dirty="0"/>
              <a:t> </a:t>
            </a:r>
            <a:r>
              <a:rPr spc="-9" dirty="0"/>
              <a:t>2007</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45D5E8-BDF6-07D5-9D87-DFA03C1643A9}"/>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8A9FBCD-7C21-F320-4F6E-7A2D0FD80907}"/>
              </a:ext>
            </a:extLst>
          </p:cNvPr>
          <p:cNvPicPr>
            <a:picLocks noChangeAspect="1"/>
          </p:cNvPicPr>
          <p:nvPr/>
        </p:nvPicPr>
        <p:blipFill rotWithShape="1">
          <a:blip r:embed="rId2"/>
          <a:srcRect t="10644" b="16105"/>
          <a:stretch/>
        </p:blipFill>
        <p:spPr>
          <a:xfrm>
            <a:off x="528483" y="963561"/>
            <a:ext cx="11331144" cy="5397910"/>
          </a:xfrm>
          <a:prstGeom prst="rect">
            <a:avLst/>
          </a:prstGeom>
        </p:spPr>
      </p:pic>
    </p:spTree>
    <p:extLst>
      <p:ext uri="{BB962C8B-B14F-4D97-AF65-F5344CB8AC3E}">
        <p14:creationId xmlns:p14="http://schemas.microsoft.com/office/powerpoint/2010/main" val="36549303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622" y="256084"/>
            <a:ext cx="10070756" cy="1143000"/>
          </a:xfrm>
        </p:spPr>
        <p:txBody>
          <a:bodyPr>
            <a:noAutofit/>
          </a:bodyPr>
          <a:lstStyle/>
          <a:p>
            <a:r>
              <a:rPr lang="en-IN" sz="2800" dirty="0"/>
              <a:t>Q learning refinement- mini batches and soft updates</a:t>
            </a:r>
          </a:p>
        </p:txBody>
      </p:sp>
      <p:sp>
        <p:nvSpPr>
          <p:cNvPr id="3" name="Content Placeholder 2"/>
          <p:cNvSpPr>
            <a:spLocks noGrp="1"/>
          </p:cNvSpPr>
          <p:nvPr>
            <p:ph idx="1"/>
          </p:nvPr>
        </p:nvSpPr>
        <p:spPr>
          <a:xfrm>
            <a:off x="415438" y="1278997"/>
            <a:ext cx="11652422" cy="5322919"/>
          </a:xfrm>
        </p:spPr>
        <p:txBody>
          <a:bodyPr>
            <a:normAutofit/>
          </a:bodyPr>
          <a:lstStyle/>
          <a:p>
            <a:r>
              <a:rPr lang="en-IN" sz="2400" dirty="0"/>
              <a:t>Refining Q-learning by incorporating mini-batches and soft updates can significantly enhance learning stability, efficiency, and convergence. </a:t>
            </a:r>
          </a:p>
          <a:p>
            <a:endParaRPr lang="en-IN" sz="2400" dirty="0"/>
          </a:p>
          <a:p>
            <a:r>
              <a:rPr lang="en-IN" sz="2400" b="1" dirty="0"/>
              <a:t>Mini-Batch Training</a:t>
            </a:r>
            <a:r>
              <a:rPr lang="en-IN" sz="2400" dirty="0"/>
              <a:t>:</a:t>
            </a:r>
          </a:p>
          <a:p>
            <a:endParaRPr lang="en-IN" sz="2400" dirty="0"/>
          </a:p>
          <a:p>
            <a:r>
              <a:rPr lang="en-IN" sz="2400" dirty="0"/>
              <a:t>Instead of updating the Q-value estimates using a single sample (as in standard Q-learning), mini-batch training involves updating the Q-network parameters based on a small random subset (mini-batch) of experiences sampled from the replay buffer. </a:t>
            </a:r>
          </a:p>
          <a:p>
            <a:endParaRPr lang="en-IN" sz="2400" dirty="0"/>
          </a:p>
          <a:p>
            <a:endParaRPr lang="en-IN" sz="2400" dirty="0"/>
          </a:p>
          <a:p>
            <a:r>
              <a:rPr lang="en-IN" sz="2400" dirty="0"/>
              <a:t>This approach improves stability and efficiency by reducing the variance in the updates and allowing for more effective weight adjustments.</a:t>
            </a:r>
          </a:p>
          <a:p>
            <a:endParaRPr lang="en-IN" sz="2400" dirty="0"/>
          </a:p>
        </p:txBody>
      </p:sp>
    </p:spTree>
    <p:extLst>
      <p:ext uri="{BB962C8B-B14F-4D97-AF65-F5344CB8AC3E}">
        <p14:creationId xmlns:p14="http://schemas.microsoft.com/office/powerpoint/2010/main" val="14916086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98583C-3A49-19CB-2B0C-B6718A1F9991}"/>
              </a:ext>
            </a:extLst>
          </p:cNvPr>
          <p:cNvSpPr>
            <a:spLocks noGrp="1"/>
          </p:cNvSpPr>
          <p:nvPr>
            <p:ph type="body" idx="1"/>
          </p:nvPr>
        </p:nvSpPr>
        <p:spPr>
          <a:xfrm>
            <a:off x="528420" y="879440"/>
            <a:ext cx="11300907" cy="4031873"/>
          </a:xfrm>
        </p:spPr>
        <p:txBody>
          <a:bodyPr/>
          <a:lstStyle/>
          <a:p>
            <a:r>
              <a:rPr lang="en-IN" sz="2000" b="1" dirty="0"/>
              <a:t>Implementation Steps for Mini-Batch Training</a:t>
            </a:r>
            <a:r>
              <a:rPr lang="en-IN" sz="2000" dirty="0"/>
              <a:t>:</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Sample a mini-batch of experiences (state, action, reward, next state) from the replay buffer.</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Compute the target Q-values for each experience in the mini-batch using the Bellman equation.</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Compute the loss between the predicted Q-values and the target Q-values for the mini-batch.</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Update the Q-network parameters by minimizing this loss using backpropagation.</a:t>
            </a:r>
          </a:p>
          <a:p>
            <a:endParaRPr lang="en-US" dirty="0"/>
          </a:p>
        </p:txBody>
      </p:sp>
    </p:spTree>
    <p:extLst>
      <p:ext uri="{BB962C8B-B14F-4D97-AF65-F5344CB8AC3E}">
        <p14:creationId xmlns:p14="http://schemas.microsoft.com/office/powerpoint/2010/main" val="47678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849" y="222421"/>
            <a:ext cx="11714205" cy="6289589"/>
          </a:xfrm>
        </p:spPr>
        <p:txBody>
          <a:bodyPr>
            <a:normAutofit/>
          </a:bodyPr>
          <a:lstStyle/>
          <a:p>
            <a:r>
              <a:rPr lang="en-IN" sz="2400" b="1" dirty="0"/>
              <a:t>Soft Target Network Updates</a:t>
            </a:r>
            <a:r>
              <a:rPr lang="en-IN" sz="2400" dirty="0"/>
              <a:t>:</a:t>
            </a:r>
          </a:p>
          <a:p>
            <a:endParaRPr lang="en-IN" sz="2400" dirty="0"/>
          </a:p>
          <a:p>
            <a:r>
              <a:rPr lang="en-IN" sz="2400" dirty="0"/>
              <a:t>In addition to mini-batch training, introducing a target network with soft parameter updates enhances Q-learning stability. Rather than copying the parameters directly from the Q-network to the target network periodically (as in standard Q-learning), soft updates involve blending the target network's parameters slowly over time.</a:t>
            </a:r>
          </a:p>
          <a:p>
            <a:endParaRPr lang="en-IN" sz="2400" dirty="0"/>
          </a:p>
          <a:p>
            <a:r>
              <a:rPr lang="en-IN" sz="2400" b="1" dirty="0"/>
              <a:t>Implementation Steps for Soft Target Network Updates</a:t>
            </a:r>
            <a:r>
              <a:rPr lang="en-IN" sz="2400" dirty="0"/>
              <a:t>:</a:t>
            </a:r>
          </a:p>
          <a:p>
            <a:endParaRPr lang="en-IN" sz="2400" dirty="0"/>
          </a:p>
          <a:p>
            <a:r>
              <a:rPr lang="en-IN" sz="2400" dirty="0"/>
              <a:t>Instead of copying the Q-network parameters to the target network, update the target network's parameters gradually using a fraction </a:t>
            </a:r>
            <a:r>
              <a:rPr lang="el-GR" sz="2400" i="1" dirty="0"/>
              <a:t>τ</a:t>
            </a:r>
            <a:r>
              <a:rPr lang="el-GR" sz="2400" dirty="0"/>
              <a:t> </a:t>
            </a:r>
            <a:r>
              <a:rPr lang="en-IN" sz="2400" dirty="0"/>
              <a:t>of the Q-network's parameters at each step.</a:t>
            </a:r>
          </a:p>
          <a:p>
            <a:r>
              <a:rPr lang="en-IN" sz="2400" dirty="0"/>
              <a:t>Mathematically, for each weight </a:t>
            </a:r>
            <a:r>
              <a:rPr lang="en-IN" sz="2400" i="1" dirty="0"/>
              <a:t>w</a:t>
            </a:r>
            <a:r>
              <a:rPr lang="en-IN" sz="2400" dirty="0"/>
              <a:t> in the target network and Q-network, perform: </a:t>
            </a:r>
          </a:p>
          <a:p>
            <a:r>
              <a:rPr lang="en-IN" sz="2400" i="1" dirty="0" err="1"/>
              <a:t>w</a:t>
            </a:r>
            <a:r>
              <a:rPr lang="en-IN" sz="2400" baseline="-25000" dirty="0" err="1"/>
              <a:t>target</a:t>
            </a:r>
            <a:r>
              <a:rPr lang="en-IN" sz="2400" dirty="0"/>
              <a:t>​←</a:t>
            </a:r>
            <a:r>
              <a:rPr lang="el-GR" sz="2400" i="1" dirty="0"/>
              <a:t>τ</a:t>
            </a:r>
            <a:r>
              <a:rPr lang="el-GR" sz="2400" dirty="0"/>
              <a:t>⋅</a:t>
            </a:r>
            <a:r>
              <a:rPr lang="en-IN" sz="2400" i="1" dirty="0" err="1"/>
              <a:t>w</a:t>
            </a:r>
            <a:r>
              <a:rPr lang="en-IN" sz="2400" baseline="-25000" dirty="0" err="1"/>
              <a:t>q</a:t>
            </a:r>
            <a:r>
              <a:rPr lang="en-IN" sz="2400" dirty="0"/>
              <a:t>​+(1−</a:t>
            </a:r>
            <a:r>
              <a:rPr lang="el-GR" sz="2400" i="1" dirty="0"/>
              <a:t>τ</a:t>
            </a:r>
            <a:r>
              <a:rPr lang="el-GR" sz="2400" dirty="0"/>
              <a:t>)⋅</a:t>
            </a:r>
            <a:r>
              <a:rPr lang="en-IN" sz="2400" i="1" dirty="0" err="1"/>
              <a:t>w</a:t>
            </a:r>
            <a:r>
              <a:rPr lang="en-IN" sz="2400" baseline="-25000" dirty="0" err="1"/>
              <a:t>target</a:t>
            </a:r>
            <a:r>
              <a:rPr lang="en-IN" sz="2400" dirty="0"/>
              <a:t>​, where </a:t>
            </a:r>
            <a:r>
              <a:rPr lang="el-GR" sz="2400" i="1" dirty="0"/>
              <a:t>τ</a:t>
            </a:r>
            <a:r>
              <a:rPr lang="el-GR" sz="2400" dirty="0"/>
              <a:t> </a:t>
            </a:r>
            <a:r>
              <a:rPr lang="en-IN" sz="2400" dirty="0"/>
              <a:t>is a small value (e.g., 0.001 to 0.01).</a:t>
            </a:r>
          </a:p>
          <a:p>
            <a:endParaRPr lang="en-IN" sz="2400" dirty="0"/>
          </a:p>
        </p:txBody>
      </p:sp>
    </p:spTree>
    <p:extLst>
      <p:ext uri="{BB962C8B-B14F-4D97-AF65-F5344CB8AC3E}">
        <p14:creationId xmlns:p14="http://schemas.microsoft.com/office/powerpoint/2010/main" val="1305374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729" y="597113"/>
            <a:ext cx="10023991" cy="338554"/>
          </a:xfrm>
        </p:spPr>
        <p:txBody>
          <a:bodyPr>
            <a:noAutofit/>
          </a:bodyPr>
          <a:lstStyle/>
          <a:p>
            <a:r>
              <a:rPr lang="en-IN" sz="2400" b="1" dirty="0"/>
              <a:t>Benefits and Advantages</a:t>
            </a:r>
            <a:r>
              <a:rPr lang="en-IN" sz="2400" dirty="0"/>
              <a:t>:</a:t>
            </a:r>
          </a:p>
          <a:p>
            <a:endParaRPr lang="en-IN" sz="2400" dirty="0"/>
          </a:p>
          <a:p>
            <a:pPr marL="342900" indent="-342900">
              <a:buFont typeface="Arial" panose="020B0604020202020204" pitchFamily="34" charset="0"/>
              <a:buChar char="•"/>
            </a:pPr>
            <a:r>
              <a:rPr lang="en-IN" sz="2400" dirty="0"/>
              <a:t>Mini-batch training reduces the noise in the parameter updates and leads to more stable learning by providing a smoother update trajectory.</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Soft target network updates mitigate issues related to target value oscillations and divergence, leading to a more stable and efficient learning process.</a:t>
            </a:r>
          </a:p>
          <a:p>
            <a:endParaRPr lang="en-IN" sz="2400" dirty="0"/>
          </a:p>
          <a:p>
            <a:r>
              <a:rPr lang="en-IN" sz="2400" b="1" dirty="0"/>
              <a:t>Parameter Tuning</a:t>
            </a:r>
            <a:r>
              <a:rPr lang="en-IN" sz="2400" dirty="0"/>
              <a:t>:</a:t>
            </a:r>
          </a:p>
          <a:p>
            <a:endParaRPr lang="en-IN" sz="2400" dirty="0"/>
          </a:p>
          <a:p>
            <a:pPr marL="342900" indent="-342900">
              <a:buFont typeface="Arial" panose="020B0604020202020204" pitchFamily="34" charset="0"/>
              <a:buChar char="•"/>
            </a:pPr>
            <a:r>
              <a:rPr lang="en-IN" sz="2400" dirty="0"/>
              <a:t>Tune hyperparameters such as mini-batch size, learning rate, and soft update rate (</a:t>
            </a:r>
            <a:r>
              <a:rPr lang="en-IN" sz="2400" i="1" dirty="0" err="1"/>
              <a:t>τ</a:t>
            </a:r>
            <a:r>
              <a:rPr lang="en-IN" sz="2400" dirty="0"/>
              <a:t>) to achieve optimal performance and convergence speed.</a:t>
            </a:r>
          </a:p>
          <a:p>
            <a:endParaRPr lang="en-IN" sz="2400" dirty="0"/>
          </a:p>
        </p:txBody>
      </p:sp>
    </p:spTree>
    <p:extLst>
      <p:ext uri="{BB962C8B-B14F-4D97-AF65-F5344CB8AC3E}">
        <p14:creationId xmlns:p14="http://schemas.microsoft.com/office/powerpoint/2010/main" val="41883131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D666D-82C3-5A9B-7DC8-72A2672B7443}"/>
              </a:ext>
            </a:extLst>
          </p:cNvPr>
          <p:cNvSpPr>
            <a:spLocks noGrp="1"/>
          </p:cNvSpPr>
          <p:nvPr>
            <p:ph type="title"/>
          </p:nvPr>
        </p:nvSpPr>
        <p:spPr>
          <a:xfrm>
            <a:off x="3136491" y="228280"/>
            <a:ext cx="7305368" cy="1107996"/>
          </a:xfrm>
        </p:spPr>
        <p:txBody>
          <a:bodyPr/>
          <a:lstStyle/>
          <a:p>
            <a:r>
              <a:rPr lang="en-US" dirty="0"/>
              <a:t>STATE OF REINFORCEMENT LEARNING</a:t>
            </a:r>
          </a:p>
        </p:txBody>
      </p:sp>
      <p:sp>
        <p:nvSpPr>
          <p:cNvPr id="3" name="Text Placeholder 2">
            <a:extLst>
              <a:ext uri="{FF2B5EF4-FFF2-40B4-BE49-F238E27FC236}">
                <a16:creationId xmlns:a16="http://schemas.microsoft.com/office/drawing/2014/main" id="{E95697D4-A5E5-0999-EE86-AFF16B055B0D}"/>
              </a:ext>
            </a:extLst>
          </p:cNvPr>
          <p:cNvSpPr>
            <a:spLocks noGrp="1"/>
          </p:cNvSpPr>
          <p:nvPr>
            <p:ph type="body" idx="1"/>
          </p:nvPr>
        </p:nvSpPr>
        <p:spPr>
          <a:xfrm>
            <a:off x="546309" y="1212852"/>
            <a:ext cx="11508040" cy="5416868"/>
          </a:xfrm>
        </p:spPr>
        <p:txBody>
          <a:bodyPr/>
          <a:lstStyle/>
          <a:p>
            <a:pPr marL="342900" indent="-342900" algn="l">
              <a:buFont typeface="Arial" panose="020B0604020202020204" pitchFamily="34" charset="0"/>
              <a:buChar char="•"/>
            </a:pPr>
            <a:r>
              <a:rPr lang="en-IN" b="1" i="0" dirty="0">
                <a:effectLst/>
                <a:latin typeface="Söhne"/>
              </a:rPr>
              <a:t>Sample Efficiency:</a:t>
            </a:r>
            <a:r>
              <a:rPr lang="en-IN" b="0" i="0" dirty="0">
                <a:effectLst/>
                <a:latin typeface="Söhne"/>
              </a:rPr>
              <a:t> RL algorithms often require a large number of interactions with the environment to learn a good policy. This can be impractical or costly in real-world scenarios, especially when interacting with physical systems.</a:t>
            </a:r>
          </a:p>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Exploration:</a:t>
            </a:r>
            <a:r>
              <a:rPr lang="en-IN" b="0" i="0" dirty="0">
                <a:effectLst/>
                <a:latin typeface="Söhne"/>
              </a:rPr>
              <a:t> Learning through trial and error, RL agents need to explore different actions to discover optimal strategies. Balancing exploration and exploitation is a challenging problem, and inefficient exploration can lead to slow learning or getting stuck in suboptimal policies.</a:t>
            </a:r>
          </a:p>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High-Dimensional State and Action Spaces:</a:t>
            </a:r>
            <a:r>
              <a:rPr lang="en-IN" b="0" i="0" dirty="0">
                <a:effectLst/>
                <a:latin typeface="Söhne"/>
              </a:rPr>
              <a:t> RL struggles with problems having high-dimensional state and action spaces. The curse of dimensionality makes it difficult to explore and learn in such spaces effectively.</a:t>
            </a:r>
          </a:p>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Reward Design:</a:t>
            </a:r>
            <a:r>
              <a:rPr lang="en-IN" b="0" i="0" dirty="0">
                <a:effectLst/>
                <a:latin typeface="Söhne"/>
              </a:rPr>
              <a:t> Designing appropriate reward functions that capture the desired </a:t>
            </a:r>
            <a:r>
              <a:rPr lang="en-IN" b="0" i="0" dirty="0" err="1">
                <a:effectLst/>
                <a:latin typeface="Söhne"/>
              </a:rPr>
              <a:t>behavior</a:t>
            </a:r>
            <a:r>
              <a:rPr lang="en-IN" b="0" i="0" dirty="0">
                <a:effectLst/>
                <a:latin typeface="Söhne"/>
              </a:rPr>
              <a:t> is a critical aspect of RL. Poorly designed rewards can lead to unintended </a:t>
            </a:r>
            <a:r>
              <a:rPr lang="en-IN" b="0" i="0" dirty="0" err="1">
                <a:effectLst/>
                <a:latin typeface="Söhne"/>
              </a:rPr>
              <a:t>behaviors</a:t>
            </a:r>
            <a:r>
              <a:rPr lang="en-IN" b="0" i="0" dirty="0">
                <a:effectLst/>
                <a:latin typeface="Söhne"/>
              </a:rPr>
              <a:t> or learning stagnation..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4718477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9D1D8A-D5F0-2093-A452-2CB4145EDC86}"/>
              </a:ext>
            </a:extLst>
          </p:cNvPr>
          <p:cNvSpPr>
            <a:spLocks noGrp="1"/>
          </p:cNvSpPr>
          <p:nvPr>
            <p:ph type="body" idx="1"/>
          </p:nvPr>
        </p:nvSpPr>
        <p:spPr>
          <a:xfrm>
            <a:off x="540774" y="917637"/>
            <a:ext cx="11444749" cy="4739759"/>
          </a:xfrm>
        </p:spPr>
        <p:txBody>
          <a:bodyPr/>
          <a:lstStyle/>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Sparse Rewards:</a:t>
            </a:r>
            <a:r>
              <a:rPr lang="en-IN" b="0" i="0" dirty="0">
                <a:effectLst/>
                <a:latin typeface="Söhne"/>
              </a:rPr>
              <a:t> In many real-world tasks, the reward signal is sparse, meaning the agent receives feedback only infrequently. This can make it challenging for the agent to learn and generalize from limited feedback.</a:t>
            </a:r>
          </a:p>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Non-Stationarity:</a:t>
            </a:r>
            <a:r>
              <a:rPr lang="en-IN" b="0" i="0" dirty="0">
                <a:effectLst/>
                <a:latin typeface="Söhne"/>
              </a:rPr>
              <a:t> Environments can change over time, and RL algorithms often assume a stationary environment. Adapting to non-stationary environments is a complex problem.</a:t>
            </a:r>
          </a:p>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Safety and Ethics:</a:t>
            </a:r>
            <a:r>
              <a:rPr lang="en-IN" b="0" i="0" dirty="0">
                <a:effectLst/>
                <a:latin typeface="Söhne"/>
              </a:rPr>
              <a:t> RL agents may learn policies that are optimal with respect to the provided reward function but have unintended negative consequences or ethical concerns. Ensuring safety and ethical </a:t>
            </a:r>
            <a:r>
              <a:rPr lang="en-IN" b="0" i="0" dirty="0" err="1">
                <a:effectLst/>
                <a:latin typeface="Söhne"/>
              </a:rPr>
              <a:t>behavior</a:t>
            </a:r>
            <a:r>
              <a:rPr lang="en-IN" b="0" i="0" dirty="0">
                <a:effectLst/>
                <a:latin typeface="Söhne"/>
              </a:rPr>
              <a:t> is a significant challenge.</a:t>
            </a:r>
          </a:p>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Credit Assignment:</a:t>
            </a:r>
            <a:r>
              <a:rPr lang="en-IN" b="0" i="0" dirty="0">
                <a:effectLst/>
                <a:latin typeface="Söhne"/>
              </a:rPr>
              <a:t> Determining which actions contributed to a specific outcome can be difficult, especially in long-horizon tasks. This issue is known as the credit assignment problem.</a:t>
            </a:r>
            <a:endParaRPr lang="en-US" dirty="0"/>
          </a:p>
        </p:txBody>
      </p:sp>
    </p:spTree>
    <p:extLst>
      <p:ext uri="{BB962C8B-B14F-4D97-AF65-F5344CB8AC3E}">
        <p14:creationId xmlns:p14="http://schemas.microsoft.com/office/powerpoint/2010/main" val="17954595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400F76-80EA-27E6-8A97-BE9221B6CC2E}"/>
              </a:ext>
            </a:extLst>
          </p:cNvPr>
          <p:cNvSpPr>
            <a:spLocks noGrp="1"/>
          </p:cNvSpPr>
          <p:nvPr>
            <p:ph type="body" idx="1"/>
          </p:nvPr>
        </p:nvSpPr>
        <p:spPr>
          <a:xfrm>
            <a:off x="451520" y="641782"/>
            <a:ext cx="11534003" cy="4062651"/>
          </a:xfrm>
        </p:spPr>
        <p:txBody>
          <a:bodyPr/>
          <a:lstStyle/>
          <a:p>
            <a:pPr algn="l">
              <a:buFont typeface="+mj-lt"/>
              <a:buAutoNum type="arabicPeriod"/>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Generalization:</a:t>
            </a:r>
            <a:r>
              <a:rPr lang="en-IN" b="0" i="0" dirty="0">
                <a:effectLst/>
                <a:latin typeface="Söhne"/>
              </a:rPr>
              <a:t> RL algorithms may struggle with generalizing from training data to unseen situations or extrapolating beyond the training distribution.</a:t>
            </a:r>
          </a:p>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Computation and Training Time:</a:t>
            </a:r>
            <a:r>
              <a:rPr lang="en-IN" b="0" i="0" dirty="0">
                <a:effectLst/>
                <a:latin typeface="Söhne"/>
              </a:rPr>
              <a:t> Training RL agents, especially deep RL models, can be computationally expensive and time-consuming, limiting their practicality for certain applications.</a:t>
            </a:r>
          </a:p>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Lack of Guarantees:</a:t>
            </a:r>
            <a:r>
              <a:rPr lang="en-IN" b="0" i="0" dirty="0">
                <a:effectLst/>
                <a:latin typeface="Söhne"/>
              </a:rPr>
              <a:t> RL algorithms often lack theoretical guarantees of convergence or optimality, making it challenging to assess their performance or reliability in complex tasks.</a:t>
            </a:r>
          </a:p>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Sample Bias:</a:t>
            </a:r>
            <a:r>
              <a:rPr lang="en-IN" b="0" i="0" dirty="0">
                <a:effectLst/>
                <a:latin typeface="Söhne"/>
              </a:rPr>
              <a:t> The data collected during RL training can be biased, leading to suboptimal or unsafe policies, especially when the agent's actions affect the environment distribution.</a:t>
            </a:r>
            <a:endParaRPr lang="en-US" dirty="0"/>
          </a:p>
        </p:txBody>
      </p:sp>
    </p:spTree>
    <p:extLst>
      <p:ext uri="{BB962C8B-B14F-4D97-AF65-F5344CB8AC3E}">
        <p14:creationId xmlns:p14="http://schemas.microsoft.com/office/powerpoint/2010/main" val="39933355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C9A3F4-50D3-201E-D927-9A314ADADE78}"/>
              </a:ext>
            </a:extLst>
          </p:cNvPr>
          <p:cNvSpPr>
            <a:spLocks noGrp="1"/>
          </p:cNvSpPr>
          <p:nvPr>
            <p:ph type="body" idx="1"/>
          </p:nvPr>
        </p:nvSpPr>
        <p:spPr>
          <a:xfrm>
            <a:off x="441690" y="788074"/>
            <a:ext cx="11573329" cy="4739759"/>
          </a:xfrm>
        </p:spPr>
        <p:txBody>
          <a:bodyPr/>
          <a:lstStyle/>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Continuous Action Spaces:</a:t>
            </a:r>
            <a:r>
              <a:rPr lang="en-IN" b="0" i="0" dirty="0">
                <a:effectLst/>
                <a:latin typeface="Söhne"/>
              </a:rPr>
              <a:t> While some RL algorithms can handle continuous action spaces, they can be more challenging to train and may require specialized techniques.</a:t>
            </a:r>
          </a:p>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Hyperparameter Sensitivity:</a:t>
            </a:r>
            <a:r>
              <a:rPr lang="en-IN" b="0" i="0" dirty="0">
                <a:effectLst/>
                <a:latin typeface="Söhne"/>
              </a:rPr>
              <a:t> RL algorithms often have many hyperparameters that need to be tuned carefully for good performance, making them sensitive to configuration choices.</a:t>
            </a:r>
          </a:p>
          <a:p>
            <a:pPr marL="342900" indent="-342900" algn="l">
              <a:buFont typeface="Arial" panose="020B0604020202020204" pitchFamily="34" charset="0"/>
              <a:buChar char="•"/>
            </a:pPr>
            <a:endParaRPr lang="en-IN" b="0" i="0" dirty="0">
              <a:effectLst/>
              <a:latin typeface="Söhne"/>
            </a:endParaRPr>
          </a:p>
          <a:p>
            <a:pPr marL="342900" indent="-342900" algn="l">
              <a:buFont typeface="Arial" panose="020B0604020202020204" pitchFamily="34" charset="0"/>
              <a:buChar char="•"/>
            </a:pPr>
            <a:r>
              <a:rPr lang="en-IN" b="1" i="0" dirty="0">
                <a:effectLst/>
                <a:latin typeface="Söhne"/>
              </a:rPr>
              <a:t>Transfer Learning:</a:t>
            </a:r>
            <a:r>
              <a:rPr lang="en-IN" b="0" i="0" dirty="0">
                <a:effectLst/>
                <a:latin typeface="Söhne"/>
              </a:rPr>
              <a:t> Transferring knowledge learned in one RL task to another can be challenging, and it often requires retraining or fine-tuning.</a:t>
            </a:r>
          </a:p>
          <a:p>
            <a:pPr marL="342900" indent="-342900" algn="l">
              <a:buFont typeface="Arial" panose="020B0604020202020204" pitchFamily="34" charset="0"/>
              <a:buChar char="•"/>
            </a:pPr>
            <a:endParaRPr lang="en-IN" b="0" i="0" dirty="0">
              <a:effectLst/>
              <a:latin typeface="Söhne"/>
            </a:endParaRPr>
          </a:p>
          <a:p>
            <a:pPr algn="l"/>
            <a:r>
              <a:rPr lang="en-IN" b="0" i="0" dirty="0">
                <a:effectLst/>
                <a:latin typeface="Söhne"/>
              </a:rPr>
              <a:t>Despite these limitations, RL has shown remarkable success in various domains, including games, robotics, and autonomous systems. Researchers continue to work on addressing these challenges and improving the capabilities of RL algorithms</a:t>
            </a:r>
            <a:endParaRPr lang="en-US" dirty="0"/>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425039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69441" y="806824"/>
            <a:ext cx="4056529" cy="347382"/>
          </a:xfrm>
          <a:prstGeom prst="rect">
            <a:avLst/>
          </a:prstGeom>
        </p:spPr>
      </p:pic>
      <p:grpSp>
        <p:nvGrpSpPr>
          <p:cNvPr id="4" name="object 4"/>
          <p:cNvGrpSpPr/>
          <p:nvPr/>
        </p:nvGrpSpPr>
        <p:grpSpPr>
          <a:xfrm>
            <a:off x="2668018" y="1954936"/>
            <a:ext cx="416299" cy="3892363"/>
            <a:chOff x="1144154" y="2215594"/>
            <a:chExt cx="471805" cy="4411345"/>
          </a:xfrm>
        </p:grpSpPr>
        <p:pic>
          <p:nvPicPr>
            <p:cNvPr id="5" name="object 5"/>
            <p:cNvPicPr/>
            <p:nvPr/>
          </p:nvPicPr>
          <p:blipFill>
            <a:blip r:embed="rId3" cstate="print"/>
            <a:stretch>
              <a:fillRect/>
            </a:stretch>
          </p:blipFill>
          <p:spPr>
            <a:xfrm>
              <a:off x="1144154" y="2215594"/>
              <a:ext cx="104654" cy="102751"/>
            </a:xfrm>
            <a:prstGeom prst="rect">
              <a:avLst/>
            </a:prstGeom>
          </p:spPr>
        </p:pic>
        <p:pic>
          <p:nvPicPr>
            <p:cNvPr id="6" name="object 6"/>
            <p:cNvPicPr/>
            <p:nvPr/>
          </p:nvPicPr>
          <p:blipFill>
            <a:blip r:embed="rId3" cstate="print"/>
            <a:stretch>
              <a:fillRect/>
            </a:stretch>
          </p:blipFill>
          <p:spPr>
            <a:xfrm>
              <a:off x="1144154" y="2846784"/>
              <a:ext cx="104654" cy="102751"/>
            </a:xfrm>
            <a:prstGeom prst="rect">
              <a:avLst/>
            </a:prstGeom>
          </p:spPr>
        </p:pic>
        <p:pic>
          <p:nvPicPr>
            <p:cNvPr id="7" name="object 7"/>
            <p:cNvPicPr/>
            <p:nvPr/>
          </p:nvPicPr>
          <p:blipFill>
            <a:blip r:embed="rId3" cstate="print"/>
            <a:stretch>
              <a:fillRect/>
            </a:stretch>
          </p:blipFill>
          <p:spPr>
            <a:xfrm>
              <a:off x="1147767" y="3906281"/>
              <a:ext cx="104654" cy="102751"/>
            </a:xfrm>
            <a:prstGeom prst="rect">
              <a:avLst/>
            </a:prstGeom>
          </p:spPr>
        </p:pic>
        <p:pic>
          <p:nvPicPr>
            <p:cNvPr id="8" name="object 8"/>
            <p:cNvPicPr/>
            <p:nvPr/>
          </p:nvPicPr>
          <p:blipFill>
            <a:blip r:embed="rId3" cstate="print"/>
            <a:stretch>
              <a:fillRect/>
            </a:stretch>
          </p:blipFill>
          <p:spPr>
            <a:xfrm>
              <a:off x="1283022" y="4526200"/>
              <a:ext cx="95933" cy="94188"/>
            </a:xfrm>
            <a:prstGeom prst="rect">
              <a:avLst/>
            </a:prstGeom>
          </p:spPr>
        </p:pic>
        <p:pic>
          <p:nvPicPr>
            <p:cNvPr id="9" name="object 9"/>
            <p:cNvPicPr/>
            <p:nvPr/>
          </p:nvPicPr>
          <p:blipFill>
            <a:blip r:embed="rId3" cstate="print"/>
            <a:stretch>
              <a:fillRect/>
            </a:stretch>
          </p:blipFill>
          <p:spPr>
            <a:xfrm>
              <a:off x="1519719" y="5078491"/>
              <a:ext cx="95933" cy="94188"/>
            </a:xfrm>
            <a:prstGeom prst="rect">
              <a:avLst/>
            </a:prstGeom>
          </p:spPr>
        </p:pic>
        <p:pic>
          <p:nvPicPr>
            <p:cNvPr id="10" name="object 10"/>
            <p:cNvPicPr/>
            <p:nvPr/>
          </p:nvPicPr>
          <p:blipFill>
            <a:blip r:embed="rId3" cstate="print"/>
            <a:stretch>
              <a:fillRect/>
            </a:stretch>
          </p:blipFill>
          <p:spPr>
            <a:xfrm>
              <a:off x="1283022" y="5980191"/>
              <a:ext cx="95933" cy="94188"/>
            </a:xfrm>
            <a:prstGeom prst="rect">
              <a:avLst/>
            </a:prstGeom>
          </p:spPr>
        </p:pic>
        <p:pic>
          <p:nvPicPr>
            <p:cNvPr id="11" name="object 11"/>
            <p:cNvPicPr/>
            <p:nvPr/>
          </p:nvPicPr>
          <p:blipFill>
            <a:blip r:embed="rId3" cstate="print"/>
            <a:stretch>
              <a:fillRect/>
            </a:stretch>
          </p:blipFill>
          <p:spPr>
            <a:xfrm>
              <a:off x="1283022" y="6532483"/>
              <a:ext cx="95933" cy="94188"/>
            </a:xfrm>
            <a:prstGeom prst="rect">
              <a:avLst/>
            </a:prstGeom>
          </p:spPr>
        </p:pic>
      </p:grpSp>
      <p:sp>
        <p:nvSpPr>
          <p:cNvPr id="12" name="object 12"/>
          <p:cNvSpPr txBox="1"/>
          <p:nvPr/>
        </p:nvSpPr>
        <p:spPr>
          <a:xfrm>
            <a:off x="2898501" y="1824388"/>
            <a:ext cx="6807013" cy="4187135"/>
          </a:xfrm>
          <a:prstGeom prst="rect">
            <a:avLst/>
          </a:prstGeom>
        </p:spPr>
        <p:txBody>
          <a:bodyPr vert="horz" wrap="square" lIns="0" tIns="14568" rIns="0" bIns="0" rtlCol="0">
            <a:spAutoFit/>
          </a:bodyPr>
          <a:lstStyle/>
          <a:p>
            <a:pPr marL="11206" defTabSz="806867">
              <a:spcBef>
                <a:spcPts val="115"/>
              </a:spcBef>
            </a:pPr>
            <a:r>
              <a:rPr sz="1853" spc="13" dirty="0">
                <a:solidFill>
                  <a:prstClr val="black"/>
                </a:solidFill>
                <a:latin typeface="Arial MT"/>
                <a:cs typeface="Arial MT"/>
              </a:rPr>
              <a:t>No</a:t>
            </a:r>
            <a:r>
              <a:rPr sz="1853" spc="4" dirty="0">
                <a:solidFill>
                  <a:prstClr val="black"/>
                </a:solidFill>
                <a:latin typeface="Arial MT"/>
                <a:cs typeface="Arial MT"/>
              </a:rPr>
              <a:t> </a:t>
            </a:r>
            <a:r>
              <a:rPr sz="1853" spc="9" dirty="0">
                <a:solidFill>
                  <a:prstClr val="black"/>
                </a:solidFill>
                <a:latin typeface="Arial MT"/>
                <a:cs typeface="Arial MT"/>
              </a:rPr>
              <a:t>simulator</a:t>
            </a:r>
            <a:r>
              <a:rPr sz="1853" spc="4" dirty="0">
                <a:solidFill>
                  <a:prstClr val="black"/>
                </a:solidFill>
                <a:latin typeface="Arial MT"/>
                <a:cs typeface="Arial MT"/>
              </a:rPr>
              <a:t> </a:t>
            </a:r>
            <a:r>
              <a:rPr sz="1853" spc="9" dirty="0">
                <a:solidFill>
                  <a:prstClr val="black"/>
                </a:solidFill>
                <a:latin typeface="Arial MT"/>
                <a:cs typeface="Arial MT"/>
              </a:rPr>
              <a:t>-</a:t>
            </a:r>
            <a:r>
              <a:rPr sz="1853" spc="4" dirty="0">
                <a:solidFill>
                  <a:prstClr val="black"/>
                </a:solidFill>
                <a:latin typeface="Arial MT"/>
                <a:cs typeface="Arial MT"/>
              </a:rPr>
              <a:t> Direct</a:t>
            </a:r>
            <a:r>
              <a:rPr sz="1853" spc="9" dirty="0">
                <a:solidFill>
                  <a:prstClr val="black"/>
                </a:solidFill>
                <a:latin typeface="Arial MT"/>
                <a:cs typeface="Arial MT"/>
              </a:rPr>
              <a:t> </a:t>
            </a:r>
            <a:r>
              <a:rPr sz="1853" spc="4" dirty="0">
                <a:solidFill>
                  <a:prstClr val="black"/>
                </a:solidFill>
                <a:latin typeface="Arial MT"/>
                <a:cs typeface="Arial MT"/>
              </a:rPr>
              <a:t>interaction with </a:t>
            </a:r>
            <a:r>
              <a:rPr sz="1853" spc="9" dirty="0">
                <a:solidFill>
                  <a:prstClr val="black"/>
                </a:solidFill>
                <a:latin typeface="Arial MT"/>
                <a:cs typeface="Arial MT"/>
              </a:rPr>
              <a:t>environment</a:t>
            </a:r>
            <a:endParaRPr sz="1853">
              <a:solidFill>
                <a:prstClr val="black"/>
              </a:solidFill>
              <a:latin typeface="Arial MT"/>
              <a:cs typeface="Arial MT"/>
            </a:endParaRPr>
          </a:p>
          <a:p>
            <a:pPr defTabSz="806867">
              <a:spcBef>
                <a:spcPts val="31"/>
              </a:spcBef>
            </a:pPr>
            <a:endParaRPr sz="1853">
              <a:solidFill>
                <a:prstClr val="black"/>
              </a:solidFill>
              <a:latin typeface="Arial MT"/>
              <a:cs typeface="Arial MT"/>
            </a:endParaRPr>
          </a:p>
          <a:p>
            <a:pPr marL="11206" defTabSz="806867"/>
            <a:r>
              <a:rPr sz="1853" spc="13" dirty="0">
                <a:solidFill>
                  <a:prstClr val="black"/>
                </a:solidFill>
                <a:latin typeface="Arial MT"/>
                <a:cs typeface="Arial MT"/>
              </a:rPr>
              <a:t>Agent</a:t>
            </a:r>
            <a:r>
              <a:rPr sz="1853" spc="4" dirty="0">
                <a:solidFill>
                  <a:prstClr val="black"/>
                </a:solidFill>
                <a:latin typeface="Arial MT"/>
                <a:cs typeface="Arial MT"/>
              </a:rPr>
              <a:t> </a:t>
            </a:r>
            <a:r>
              <a:rPr sz="1853" spc="9" dirty="0">
                <a:solidFill>
                  <a:prstClr val="black"/>
                </a:solidFill>
                <a:latin typeface="Arial MT"/>
                <a:cs typeface="Arial MT"/>
              </a:rPr>
              <a:t>receives reward/cost</a:t>
            </a:r>
            <a:r>
              <a:rPr sz="1853" spc="4" dirty="0">
                <a:solidFill>
                  <a:prstClr val="black"/>
                </a:solidFill>
                <a:latin typeface="Arial MT"/>
                <a:cs typeface="Arial MT"/>
              </a:rPr>
              <a:t> </a:t>
            </a:r>
            <a:r>
              <a:rPr sz="1853" spc="9" dirty="0">
                <a:solidFill>
                  <a:prstClr val="black"/>
                </a:solidFill>
                <a:latin typeface="Arial MT"/>
                <a:cs typeface="Arial MT"/>
              </a:rPr>
              <a:t>for each</a:t>
            </a:r>
            <a:r>
              <a:rPr sz="1853" spc="4" dirty="0">
                <a:solidFill>
                  <a:prstClr val="black"/>
                </a:solidFill>
                <a:latin typeface="Arial MT"/>
                <a:cs typeface="Arial MT"/>
              </a:rPr>
              <a:t> action</a:t>
            </a:r>
            <a:endParaRPr sz="1853">
              <a:solidFill>
                <a:prstClr val="black"/>
              </a:solidFill>
              <a:latin typeface="Arial MT"/>
              <a:cs typeface="Arial MT"/>
            </a:endParaRPr>
          </a:p>
          <a:p>
            <a:pPr defTabSz="806867"/>
            <a:endParaRPr sz="2118">
              <a:solidFill>
                <a:prstClr val="black"/>
              </a:solidFill>
              <a:latin typeface="Arial MT"/>
              <a:cs typeface="Arial MT"/>
            </a:endParaRPr>
          </a:p>
          <a:p>
            <a:pPr defTabSz="806867">
              <a:spcBef>
                <a:spcPts val="13"/>
              </a:spcBef>
            </a:pPr>
            <a:endParaRPr sz="2338">
              <a:solidFill>
                <a:prstClr val="black"/>
              </a:solidFill>
              <a:latin typeface="Arial MT"/>
              <a:cs typeface="Arial MT"/>
            </a:endParaRPr>
          </a:p>
          <a:p>
            <a:pPr marL="14008" defTabSz="806867"/>
            <a:r>
              <a:rPr sz="1853" b="1" spc="13" dirty="0">
                <a:solidFill>
                  <a:srgbClr val="728FBC"/>
                </a:solidFill>
                <a:latin typeface="Arial"/>
                <a:cs typeface="Arial"/>
              </a:rPr>
              <a:t>Main</a:t>
            </a:r>
            <a:r>
              <a:rPr sz="1853" b="1" spc="-31" dirty="0">
                <a:solidFill>
                  <a:srgbClr val="728FBC"/>
                </a:solidFill>
                <a:latin typeface="Arial"/>
                <a:cs typeface="Arial"/>
              </a:rPr>
              <a:t> </a:t>
            </a:r>
            <a:r>
              <a:rPr sz="1853" b="1" spc="9" dirty="0">
                <a:solidFill>
                  <a:srgbClr val="728FBC"/>
                </a:solidFill>
                <a:latin typeface="Arial"/>
                <a:cs typeface="Arial"/>
              </a:rPr>
              <a:t>Challenges</a:t>
            </a:r>
            <a:endParaRPr sz="1853">
              <a:solidFill>
                <a:prstClr val="black"/>
              </a:solidFill>
              <a:latin typeface="Arial"/>
              <a:cs typeface="Arial"/>
            </a:endParaRPr>
          </a:p>
          <a:p>
            <a:pPr defTabSz="806867">
              <a:spcBef>
                <a:spcPts val="4"/>
              </a:spcBef>
            </a:pPr>
            <a:endParaRPr sz="1853">
              <a:solidFill>
                <a:prstClr val="black"/>
              </a:solidFill>
              <a:latin typeface="Arial"/>
              <a:cs typeface="Arial"/>
            </a:endParaRPr>
          </a:p>
          <a:p>
            <a:pPr marL="133357" defTabSz="806867"/>
            <a:r>
              <a:rPr sz="1721" dirty="0">
                <a:solidFill>
                  <a:prstClr val="black"/>
                </a:solidFill>
                <a:latin typeface="Arial MT"/>
                <a:cs typeface="Arial MT"/>
              </a:rPr>
              <a:t>Exploration/exploitation</a:t>
            </a:r>
            <a:r>
              <a:rPr sz="1721" spc="-26" dirty="0">
                <a:solidFill>
                  <a:prstClr val="black"/>
                </a:solidFill>
                <a:latin typeface="Arial MT"/>
                <a:cs typeface="Arial MT"/>
              </a:rPr>
              <a:t> </a:t>
            </a:r>
            <a:r>
              <a:rPr sz="1721" spc="-4" dirty="0">
                <a:solidFill>
                  <a:prstClr val="black"/>
                </a:solidFill>
                <a:latin typeface="Arial MT"/>
                <a:cs typeface="Arial MT"/>
              </a:rPr>
              <a:t>tradeoff</a:t>
            </a:r>
            <a:endParaRPr sz="1721">
              <a:solidFill>
                <a:prstClr val="black"/>
              </a:solidFill>
              <a:latin typeface="Arial MT"/>
              <a:cs typeface="Arial MT"/>
            </a:endParaRPr>
          </a:p>
          <a:p>
            <a:pPr defTabSz="806867">
              <a:spcBef>
                <a:spcPts val="35"/>
              </a:spcBef>
            </a:pPr>
            <a:endParaRPr sz="1588">
              <a:solidFill>
                <a:prstClr val="black"/>
              </a:solidFill>
              <a:latin typeface="Arial MT"/>
              <a:cs typeface="Arial MT"/>
            </a:endParaRPr>
          </a:p>
          <a:p>
            <a:pPr marL="342358" marR="499249" defTabSz="806867">
              <a:lnSpc>
                <a:spcPts val="2038"/>
              </a:lnSpc>
              <a:spcBef>
                <a:spcPts val="4"/>
              </a:spcBef>
            </a:pPr>
            <a:r>
              <a:rPr sz="1721" dirty="0">
                <a:solidFill>
                  <a:prstClr val="black"/>
                </a:solidFill>
                <a:latin typeface="Arial MT"/>
                <a:cs typeface="Arial MT"/>
              </a:rPr>
              <a:t>Should</a:t>
            </a:r>
            <a:r>
              <a:rPr sz="1721" spc="-4" dirty="0">
                <a:solidFill>
                  <a:prstClr val="black"/>
                </a:solidFill>
                <a:latin typeface="Arial MT"/>
                <a:cs typeface="Arial MT"/>
              </a:rPr>
              <a:t> actions</a:t>
            </a:r>
            <a:r>
              <a:rPr sz="1721" dirty="0">
                <a:solidFill>
                  <a:prstClr val="black"/>
                </a:solidFill>
                <a:latin typeface="Arial MT"/>
                <a:cs typeface="Arial MT"/>
              </a:rPr>
              <a:t> </a:t>
            </a:r>
            <a:r>
              <a:rPr sz="1721" spc="-4" dirty="0">
                <a:solidFill>
                  <a:prstClr val="black"/>
                </a:solidFill>
                <a:latin typeface="Arial MT"/>
                <a:cs typeface="Arial MT"/>
              </a:rPr>
              <a:t>be</a:t>
            </a:r>
            <a:r>
              <a:rPr sz="1721" dirty="0">
                <a:solidFill>
                  <a:prstClr val="black"/>
                </a:solidFill>
                <a:latin typeface="Arial MT"/>
                <a:cs typeface="Arial MT"/>
              </a:rPr>
              <a:t> </a:t>
            </a:r>
            <a:r>
              <a:rPr sz="1721" spc="-4" dirty="0">
                <a:solidFill>
                  <a:prstClr val="black"/>
                </a:solidFill>
                <a:latin typeface="Arial MT"/>
                <a:cs typeface="Arial MT"/>
              </a:rPr>
              <a:t>picked </a:t>
            </a:r>
            <a:r>
              <a:rPr sz="1721" dirty="0">
                <a:solidFill>
                  <a:prstClr val="black"/>
                </a:solidFill>
                <a:latin typeface="Arial MT"/>
                <a:cs typeface="Arial MT"/>
              </a:rPr>
              <a:t>to maximize </a:t>
            </a:r>
            <a:r>
              <a:rPr sz="1721" spc="-4" dirty="0">
                <a:solidFill>
                  <a:prstClr val="black"/>
                </a:solidFill>
                <a:latin typeface="Arial MT"/>
                <a:cs typeface="Arial MT"/>
              </a:rPr>
              <a:t>immediate </a:t>
            </a:r>
            <a:r>
              <a:rPr sz="1721" dirty="0">
                <a:solidFill>
                  <a:prstClr val="black"/>
                </a:solidFill>
                <a:latin typeface="Arial MT"/>
                <a:cs typeface="Arial MT"/>
              </a:rPr>
              <a:t>reward </a:t>
            </a:r>
            <a:r>
              <a:rPr sz="1721" spc="-4" dirty="0">
                <a:solidFill>
                  <a:prstClr val="black"/>
                </a:solidFill>
                <a:latin typeface="Arial MT"/>
                <a:cs typeface="Arial MT"/>
              </a:rPr>
              <a:t>or</a:t>
            </a:r>
            <a:r>
              <a:rPr sz="1721" dirty="0">
                <a:solidFill>
                  <a:prstClr val="black"/>
                </a:solidFill>
                <a:latin typeface="Arial MT"/>
                <a:cs typeface="Arial MT"/>
              </a:rPr>
              <a:t> to </a:t>
            </a:r>
            <a:r>
              <a:rPr sz="1721" spc="-463" dirty="0">
                <a:solidFill>
                  <a:prstClr val="black"/>
                </a:solidFill>
                <a:latin typeface="Arial MT"/>
                <a:cs typeface="Arial MT"/>
              </a:rPr>
              <a:t> </a:t>
            </a:r>
            <a:r>
              <a:rPr sz="1721" dirty="0">
                <a:solidFill>
                  <a:prstClr val="black"/>
                </a:solidFill>
                <a:latin typeface="Arial MT"/>
                <a:cs typeface="Arial MT"/>
              </a:rPr>
              <a:t>maximize</a:t>
            </a:r>
            <a:r>
              <a:rPr sz="1721" spc="-4" dirty="0">
                <a:solidFill>
                  <a:prstClr val="black"/>
                </a:solidFill>
                <a:latin typeface="Arial MT"/>
                <a:cs typeface="Arial MT"/>
              </a:rPr>
              <a:t> information</a:t>
            </a:r>
            <a:r>
              <a:rPr sz="1721" dirty="0">
                <a:solidFill>
                  <a:prstClr val="black"/>
                </a:solidFill>
                <a:latin typeface="Arial MT"/>
                <a:cs typeface="Arial MT"/>
              </a:rPr>
              <a:t> </a:t>
            </a:r>
            <a:r>
              <a:rPr sz="1721" spc="-4" dirty="0">
                <a:solidFill>
                  <a:prstClr val="black"/>
                </a:solidFill>
                <a:latin typeface="Arial MT"/>
                <a:cs typeface="Arial MT"/>
              </a:rPr>
              <a:t>gain</a:t>
            </a:r>
            <a:r>
              <a:rPr sz="1721" dirty="0">
                <a:solidFill>
                  <a:prstClr val="black"/>
                </a:solidFill>
                <a:latin typeface="Arial MT"/>
                <a:cs typeface="Arial MT"/>
              </a:rPr>
              <a:t> to </a:t>
            </a:r>
            <a:r>
              <a:rPr sz="1721" spc="-4" dirty="0">
                <a:solidFill>
                  <a:prstClr val="black"/>
                </a:solidFill>
                <a:latin typeface="Arial MT"/>
                <a:cs typeface="Arial MT"/>
              </a:rPr>
              <a:t>improve policy</a:t>
            </a:r>
            <a:endParaRPr sz="1721">
              <a:solidFill>
                <a:prstClr val="black"/>
              </a:solidFill>
              <a:latin typeface="Arial MT"/>
              <a:cs typeface="Arial MT"/>
            </a:endParaRPr>
          </a:p>
          <a:p>
            <a:pPr defTabSz="806867">
              <a:spcBef>
                <a:spcPts val="18"/>
              </a:spcBef>
            </a:pPr>
            <a:endParaRPr sz="1809">
              <a:solidFill>
                <a:prstClr val="black"/>
              </a:solidFill>
              <a:latin typeface="Arial MT"/>
              <a:cs typeface="Arial MT"/>
            </a:endParaRPr>
          </a:p>
          <a:p>
            <a:pPr marL="133357" defTabSz="806867"/>
            <a:r>
              <a:rPr sz="1721" spc="-4" dirty="0">
                <a:solidFill>
                  <a:prstClr val="black"/>
                </a:solidFill>
                <a:latin typeface="Arial MT"/>
                <a:cs typeface="Arial MT"/>
              </a:rPr>
              <a:t>Real-time</a:t>
            </a:r>
            <a:r>
              <a:rPr sz="1721" spc="-13" dirty="0">
                <a:solidFill>
                  <a:prstClr val="black"/>
                </a:solidFill>
                <a:latin typeface="Arial MT"/>
                <a:cs typeface="Arial MT"/>
              </a:rPr>
              <a:t> </a:t>
            </a:r>
            <a:r>
              <a:rPr sz="1721" spc="-4" dirty="0">
                <a:solidFill>
                  <a:prstClr val="black"/>
                </a:solidFill>
                <a:latin typeface="Arial MT"/>
                <a:cs typeface="Arial MT"/>
              </a:rPr>
              <a:t>execution</a:t>
            </a:r>
            <a:r>
              <a:rPr sz="1721" spc="-13" dirty="0">
                <a:solidFill>
                  <a:prstClr val="black"/>
                </a:solidFill>
                <a:latin typeface="Arial MT"/>
                <a:cs typeface="Arial MT"/>
              </a:rPr>
              <a:t> </a:t>
            </a:r>
            <a:r>
              <a:rPr sz="1721" spc="-4" dirty="0">
                <a:solidFill>
                  <a:prstClr val="black"/>
                </a:solidFill>
                <a:latin typeface="Arial MT"/>
                <a:cs typeface="Arial MT"/>
              </a:rPr>
              <a:t>of</a:t>
            </a:r>
            <a:r>
              <a:rPr sz="1721" spc="-9" dirty="0">
                <a:solidFill>
                  <a:prstClr val="black"/>
                </a:solidFill>
                <a:latin typeface="Arial MT"/>
                <a:cs typeface="Arial MT"/>
              </a:rPr>
              <a:t> </a:t>
            </a:r>
            <a:r>
              <a:rPr sz="1721" spc="-4" dirty="0">
                <a:solidFill>
                  <a:prstClr val="black"/>
                </a:solidFill>
                <a:latin typeface="Arial MT"/>
                <a:cs typeface="Arial MT"/>
              </a:rPr>
              <a:t>actions</a:t>
            </a:r>
            <a:endParaRPr sz="1721">
              <a:solidFill>
                <a:prstClr val="black"/>
              </a:solidFill>
              <a:latin typeface="Arial MT"/>
              <a:cs typeface="Arial MT"/>
            </a:endParaRPr>
          </a:p>
          <a:p>
            <a:pPr defTabSz="806867">
              <a:spcBef>
                <a:spcPts val="44"/>
              </a:spcBef>
            </a:pPr>
            <a:endParaRPr sz="1500">
              <a:solidFill>
                <a:prstClr val="black"/>
              </a:solidFill>
              <a:latin typeface="Arial MT"/>
              <a:cs typeface="Arial MT"/>
            </a:endParaRPr>
          </a:p>
          <a:p>
            <a:pPr marL="133357" defTabSz="806867"/>
            <a:r>
              <a:rPr sz="1721" spc="-4" dirty="0">
                <a:solidFill>
                  <a:prstClr val="black"/>
                </a:solidFill>
                <a:latin typeface="Arial MT"/>
                <a:cs typeface="Arial MT"/>
              </a:rPr>
              <a:t>Limited</a:t>
            </a:r>
            <a:r>
              <a:rPr sz="1721" dirty="0">
                <a:solidFill>
                  <a:prstClr val="black"/>
                </a:solidFill>
                <a:latin typeface="Arial MT"/>
                <a:cs typeface="Arial MT"/>
              </a:rPr>
              <a:t> </a:t>
            </a:r>
            <a:r>
              <a:rPr sz="1721" spc="-4" dirty="0">
                <a:solidFill>
                  <a:prstClr val="black"/>
                </a:solidFill>
                <a:latin typeface="Arial MT"/>
                <a:cs typeface="Arial MT"/>
              </a:rPr>
              <a:t>amount</a:t>
            </a:r>
            <a:r>
              <a:rPr sz="1721" dirty="0">
                <a:solidFill>
                  <a:prstClr val="black"/>
                </a:solidFill>
                <a:latin typeface="Arial MT"/>
                <a:cs typeface="Arial MT"/>
              </a:rPr>
              <a:t> </a:t>
            </a:r>
            <a:r>
              <a:rPr sz="1721" spc="-4" dirty="0">
                <a:solidFill>
                  <a:prstClr val="black"/>
                </a:solidFill>
                <a:latin typeface="Arial MT"/>
                <a:cs typeface="Arial MT"/>
              </a:rPr>
              <a:t>of</a:t>
            </a:r>
            <a:r>
              <a:rPr sz="1721" dirty="0">
                <a:solidFill>
                  <a:prstClr val="black"/>
                </a:solidFill>
                <a:latin typeface="Arial MT"/>
                <a:cs typeface="Arial MT"/>
              </a:rPr>
              <a:t> </a:t>
            </a:r>
            <a:r>
              <a:rPr sz="1721" spc="-4" dirty="0">
                <a:solidFill>
                  <a:prstClr val="black"/>
                </a:solidFill>
                <a:latin typeface="Arial MT"/>
                <a:cs typeface="Arial MT"/>
              </a:rPr>
              <a:t>data</a:t>
            </a:r>
            <a:r>
              <a:rPr sz="1721" dirty="0">
                <a:solidFill>
                  <a:prstClr val="black"/>
                </a:solidFill>
                <a:latin typeface="Arial MT"/>
                <a:cs typeface="Arial MT"/>
              </a:rPr>
              <a:t> since</a:t>
            </a:r>
            <a:r>
              <a:rPr sz="1721" spc="4" dirty="0">
                <a:solidFill>
                  <a:prstClr val="black"/>
                </a:solidFill>
                <a:latin typeface="Arial MT"/>
                <a:cs typeface="Arial MT"/>
              </a:rPr>
              <a:t> </a:t>
            </a:r>
            <a:r>
              <a:rPr sz="1721" spc="-4" dirty="0">
                <a:solidFill>
                  <a:prstClr val="black"/>
                </a:solidFill>
                <a:latin typeface="Arial MT"/>
                <a:cs typeface="Arial MT"/>
              </a:rPr>
              <a:t>interaction</a:t>
            </a:r>
            <a:r>
              <a:rPr sz="1721" dirty="0">
                <a:solidFill>
                  <a:prstClr val="black"/>
                </a:solidFill>
                <a:latin typeface="Arial MT"/>
                <a:cs typeface="Arial MT"/>
              </a:rPr>
              <a:t> </a:t>
            </a:r>
            <a:r>
              <a:rPr sz="1721" spc="-4" dirty="0">
                <a:solidFill>
                  <a:prstClr val="black"/>
                </a:solidFill>
                <a:latin typeface="Arial MT"/>
                <a:cs typeface="Arial MT"/>
              </a:rPr>
              <a:t>with</a:t>
            </a:r>
            <a:r>
              <a:rPr sz="1721" dirty="0">
                <a:solidFill>
                  <a:prstClr val="black"/>
                </a:solidFill>
                <a:latin typeface="Arial MT"/>
                <a:cs typeface="Arial MT"/>
              </a:rPr>
              <a:t> </a:t>
            </a:r>
            <a:r>
              <a:rPr sz="1721" spc="-4" dirty="0">
                <a:solidFill>
                  <a:prstClr val="black"/>
                </a:solidFill>
                <a:latin typeface="Arial MT"/>
                <a:cs typeface="Arial MT"/>
              </a:rPr>
              <a:t>environment</a:t>
            </a:r>
            <a:r>
              <a:rPr sz="1721" dirty="0">
                <a:solidFill>
                  <a:prstClr val="black"/>
                </a:solidFill>
                <a:latin typeface="Arial MT"/>
                <a:cs typeface="Arial MT"/>
              </a:rPr>
              <a:t> </a:t>
            </a:r>
            <a:r>
              <a:rPr sz="1721" spc="-4" dirty="0">
                <a:solidFill>
                  <a:prstClr val="black"/>
                </a:solidFill>
                <a:latin typeface="Arial MT"/>
                <a:cs typeface="Arial MT"/>
              </a:rPr>
              <a:t>is</a:t>
            </a:r>
            <a:r>
              <a:rPr sz="1721" dirty="0">
                <a:solidFill>
                  <a:prstClr val="black"/>
                </a:solidFill>
                <a:latin typeface="Arial MT"/>
                <a:cs typeface="Arial MT"/>
              </a:rPr>
              <a:t> required</a:t>
            </a:r>
            <a:endParaRPr sz="1721">
              <a:solidFill>
                <a:prstClr val="black"/>
              </a:solidFill>
              <a:latin typeface="Arial MT"/>
              <a:cs typeface="Arial MT"/>
            </a:endParaRPr>
          </a:p>
        </p:txBody>
      </p:sp>
      <p:sp>
        <p:nvSpPr>
          <p:cNvPr id="14" name="object 14"/>
          <p:cNvSpPr txBox="1">
            <a:spLocks noGrp="1"/>
          </p:cNvSpPr>
          <p:nvPr>
            <p:ph type="dt" sz="half" idx="6"/>
          </p:nvPr>
        </p:nvSpPr>
        <p:spPr>
          <a:prstGeom prst="rect">
            <a:avLst/>
          </a:prstGeom>
        </p:spPr>
        <p:txBody>
          <a:bodyPr vert="horz" wrap="square" lIns="0" tIns="0" rIns="0" bIns="0" rtlCol="0">
            <a:spAutoFit/>
          </a:bodyPr>
          <a:lstStyle/>
          <a:p>
            <a:pPr marL="11206" defTabSz="806867">
              <a:lnSpc>
                <a:spcPts val="1302"/>
              </a:lnSpc>
            </a:pPr>
            <a:r>
              <a:rPr spc="-9" dirty="0"/>
              <a:t>Bayesian</a:t>
            </a:r>
            <a:r>
              <a:rPr spc="-18" dirty="0"/>
              <a:t> </a:t>
            </a:r>
            <a:r>
              <a:rPr spc="-4" dirty="0"/>
              <a:t>Methods</a:t>
            </a:r>
            <a:r>
              <a:rPr spc="-13" dirty="0"/>
              <a:t> </a:t>
            </a:r>
            <a:r>
              <a:rPr spc="-4" dirty="0"/>
              <a:t>in</a:t>
            </a:r>
            <a:r>
              <a:rPr spc="-18" dirty="0"/>
              <a:t> </a:t>
            </a:r>
            <a:r>
              <a:rPr spc="-9" dirty="0"/>
              <a:t>Reinforcement</a:t>
            </a:r>
            <a:r>
              <a:rPr spc="-13" dirty="0"/>
              <a:t> </a:t>
            </a:r>
            <a:r>
              <a:rPr spc="-4" dirty="0"/>
              <a:t>Learning</a:t>
            </a: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1206" defTabSz="806867">
              <a:lnSpc>
                <a:spcPts val="1302"/>
              </a:lnSpc>
            </a:pPr>
            <a:r>
              <a:rPr spc="-4" dirty="0"/>
              <a:t>ICML</a:t>
            </a:r>
            <a:r>
              <a:rPr spc="-22" dirty="0"/>
              <a:t> </a:t>
            </a:r>
            <a:r>
              <a:rPr spc="-9" dirty="0"/>
              <a:t>2007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t>Reinforcement Learning</a:t>
            </a:r>
          </a:p>
        </p:txBody>
      </p:sp>
      <p:sp>
        <p:nvSpPr>
          <p:cNvPr id="1028" name="Rectangle 3"/>
          <p:cNvSpPr>
            <a:spLocks noGrp="1" noChangeArrowheads="1"/>
          </p:cNvSpPr>
          <p:nvPr>
            <p:ph type="body" idx="1"/>
          </p:nvPr>
        </p:nvSpPr>
        <p:spPr/>
        <p:txBody>
          <a:bodyPr>
            <a:normAutofit fontScale="92500" lnSpcReduction="10000"/>
          </a:bodyPr>
          <a:lstStyle/>
          <a:p>
            <a:r>
              <a:rPr lang="en-US" sz="2800" dirty="0"/>
              <a:t>Reinforcement learning:</a:t>
            </a:r>
          </a:p>
          <a:p>
            <a:pPr lvl="1"/>
            <a:r>
              <a:rPr lang="en-US" sz="2400" dirty="0"/>
              <a:t>Still assume an MDP:</a:t>
            </a:r>
          </a:p>
          <a:p>
            <a:pPr lvl="2"/>
            <a:r>
              <a:rPr lang="en-US" sz="2000" dirty="0"/>
              <a:t>A </a:t>
            </a:r>
            <a:r>
              <a:rPr lang="en-US" sz="2000" dirty="0">
                <a:solidFill>
                  <a:srgbClr val="CC0000"/>
                </a:solidFill>
              </a:rPr>
              <a:t>set of states s </a:t>
            </a:r>
            <a:r>
              <a:rPr lang="en-US" sz="2000" dirty="0">
                <a:solidFill>
                  <a:srgbClr val="CC0000"/>
                </a:solidFill>
                <a:sym typeface="Symbol" pitchFamily="18" charset="2"/>
              </a:rPr>
              <a:t> </a:t>
            </a:r>
            <a:r>
              <a:rPr lang="en-US" sz="2000" dirty="0">
                <a:solidFill>
                  <a:srgbClr val="CC0000"/>
                </a:solidFill>
              </a:rPr>
              <a:t>S</a:t>
            </a:r>
          </a:p>
          <a:p>
            <a:pPr lvl="2"/>
            <a:r>
              <a:rPr lang="en-US" sz="2000" dirty="0"/>
              <a:t>A </a:t>
            </a:r>
            <a:r>
              <a:rPr lang="en-US" sz="2000" dirty="0">
                <a:solidFill>
                  <a:srgbClr val="CC0000"/>
                </a:solidFill>
              </a:rPr>
              <a:t>set of actions (per state) A</a:t>
            </a:r>
          </a:p>
          <a:p>
            <a:pPr lvl="2"/>
            <a:r>
              <a:rPr lang="en-US" sz="2000" dirty="0"/>
              <a:t>A </a:t>
            </a:r>
            <a:r>
              <a:rPr lang="en-US" sz="2000" dirty="0">
                <a:solidFill>
                  <a:srgbClr val="CC0000"/>
                </a:solidFill>
              </a:rPr>
              <a:t>model T(</a:t>
            </a:r>
            <a:r>
              <a:rPr lang="en-US" sz="2000" dirty="0" err="1">
                <a:solidFill>
                  <a:srgbClr val="CC0000"/>
                </a:solidFill>
              </a:rPr>
              <a:t>s,a,s</a:t>
            </a:r>
            <a:r>
              <a:rPr lang="en-US" sz="2000" dirty="0">
                <a:solidFill>
                  <a:srgbClr val="CC0000"/>
                </a:solidFill>
              </a:rPr>
              <a:t>’)</a:t>
            </a:r>
            <a:endParaRPr lang="en-US" sz="2000" dirty="0"/>
          </a:p>
          <a:p>
            <a:pPr lvl="2"/>
            <a:r>
              <a:rPr lang="en-US" sz="2000" dirty="0"/>
              <a:t>A </a:t>
            </a:r>
            <a:r>
              <a:rPr lang="en-US" sz="2000" dirty="0">
                <a:solidFill>
                  <a:srgbClr val="CC0000"/>
                </a:solidFill>
              </a:rPr>
              <a:t>reward function R(</a:t>
            </a:r>
            <a:r>
              <a:rPr lang="en-US" sz="2000" dirty="0" err="1">
                <a:solidFill>
                  <a:srgbClr val="CC0000"/>
                </a:solidFill>
              </a:rPr>
              <a:t>s,a,s</a:t>
            </a:r>
            <a:r>
              <a:rPr lang="en-US" sz="2000" dirty="0">
                <a:solidFill>
                  <a:srgbClr val="CC0000"/>
                </a:solidFill>
              </a:rPr>
              <a:t>’)</a:t>
            </a:r>
          </a:p>
          <a:p>
            <a:pPr lvl="2"/>
            <a:r>
              <a:rPr lang="en-US" sz="2000" dirty="0"/>
              <a:t>A </a:t>
            </a:r>
            <a:r>
              <a:rPr lang="en-US" sz="2000" dirty="0">
                <a:solidFill>
                  <a:srgbClr val="CC0000"/>
                </a:solidFill>
              </a:rPr>
              <a:t>discount factor </a:t>
            </a:r>
            <a:r>
              <a:rPr lang="en-US" sz="2000" dirty="0" err="1">
                <a:solidFill>
                  <a:srgbClr val="CC0000"/>
                </a:solidFill>
                <a:latin typeface="Times New Roman"/>
                <a:cs typeface="Times New Roman"/>
              </a:rPr>
              <a:t>γ</a:t>
            </a:r>
            <a:r>
              <a:rPr lang="en-US" sz="2000" dirty="0">
                <a:solidFill>
                  <a:srgbClr val="CC0000"/>
                </a:solidFill>
                <a:latin typeface="Times New Roman"/>
                <a:cs typeface="Times New Roman"/>
              </a:rPr>
              <a:t> </a:t>
            </a:r>
            <a:r>
              <a:rPr lang="en-US" sz="2000" dirty="0">
                <a:solidFill>
                  <a:srgbClr val="000000"/>
                </a:solidFill>
                <a:latin typeface="Times New Roman"/>
                <a:cs typeface="Times New Roman"/>
              </a:rPr>
              <a:t>(could be 1)</a:t>
            </a:r>
            <a:endParaRPr lang="en-US" sz="2000" dirty="0">
              <a:solidFill>
                <a:srgbClr val="000000"/>
              </a:solidFill>
            </a:endParaRPr>
          </a:p>
          <a:p>
            <a:pPr lvl="1"/>
            <a:r>
              <a:rPr lang="en-US" sz="2400" dirty="0"/>
              <a:t>Still looking for a policy </a:t>
            </a:r>
            <a:r>
              <a:rPr lang="en-US" sz="2400" dirty="0">
                <a:solidFill>
                  <a:srgbClr val="CC0000"/>
                </a:solidFill>
                <a:sym typeface="Symbol" pitchFamily="18" charset="2"/>
              </a:rPr>
              <a:t>(s)</a:t>
            </a:r>
          </a:p>
          <a:p>
            <a:pPr lvl="1"/>
            <a:endParaRPr lang="en-US" sz="2400" dirty="0">
              <a:sym typeface="Symbol" pitchFamily="18" charset="2"/>
            </a:endParaRPr>
          </a:p>
          <a:p>
            <a:pPr lvl="1"/>
            <a:r>
              <a:rPr lang="en-US" sz="2400" dirty="0">
                <a:sym typeface="Symbol" pitchFamily="18" charset="2"/>
              </a:rPr>
              <a:t>New twist: </a:t>
            </a:r>
            <a:r>
              <a:rPr lang="en-US" sz="2400" dirty="0">
                <a:solidFill>
                  <a:srgbClr val="CC0000"/>
                </a:solidFill>
                <a:sym typeface="Symbol" pitchFamily="18" charset="2"/>
              </a:rPr>
              <a:t>don’t know T or R</a:t>
            </a:r>
          </a:p>
          <a:p>
            <a:pPr lvl="2"/>
            <a:r>
              <a:rPr lang="en-US" sz="2000" dirty="0">
                <a:sym typeface="Symbol" pitchFamily="18" charset="2"/>
              </a:rPr>
              <a:t>i.e. don’t know which states are good or what the actions do</a:t>
            </a:r>
          </a:p>
          <a:p>
            <a:pPr lvl="2"/>
            <a:r>
              <a:rPr lang="en-US" sz="2000" dirty="0">
                <a:sym typeface="Symbol" pitchFamily="18" charset="2"/>
              </a:rPr>
              <a:t>Must actually try actions and states out to learn</a:t>
            </a:r>
          </a:p>
        </p:txBody>
      </p:sp>
      <p:sp>
        <p:nvSpPr>
          <p:cNvPr id="1030" name="Slide Number Placeholder 5"/>
          <p:cNvSpPr>
            <a:spLocks noGrp="1"/>
          </p:cNvSpPr>
          <p:nvPr>
            <p:ph type="sldNum" sz="quarter" idx="12"/>
          </p:nvPr>
        </p:nvSpPr>
        <p:spPr>
          <a:noFill/>
        </p:spPr>
        <p:txBody>
          <a:bodyPr/>
          <a:lstStyle/>
          <a:p>
            <a:fld id="{350CC87F-0A2D-4D75-9572-3CAEC3EDBD0E}" type="slidenum">
              <a:rPr lang="en-US">
                <a:solidFill>
                  <a:prstClr val="black">
                    <a:tint val="75000"/>
                  </a:prstClr>
                </a:solidFill>
                <a:latin typeface="Arial" charset="0"/>
              </a:rPr>
              <a:pPr/>
              <a:t>12</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450098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Passive Learning</a:t>
            </a:r>
          </a:p>
        </p:txBody>
      </p:sp>
      <p:sp>
        <p:nvSpPr>
          <p:cNvPr id="6147" name="Rectangle 3"/>
          <p:cNvSpPr>
            <a:spLocks noGrp="1" noChangeArrowheads="1"/>
          </p:cNvSpPr>
          <p:nvPr>
            <p:ph type="body" idx="1"/>
          </p:nvPr>
        </p:nvSpPr>
        <p:spPr>
          <a:xfrm>
            <a:off x="1752600" y="1722438"/>
            <a:ext cx="8229600" cy="4525962"/>
          </a:xfrm>
        </p:spPr>
        <p:txBody>
          <a:bodyPr>
            <a:normAutofit/>
          </a:bodyPr>
          <a:lstStyle/>
          <a:p>
            <a:pPr>
              <a:lnSpc>
                <a:spcPct val="90000"/>
              </a:lnSpc>
            </a:pPr>
            <a:r>
              <a:rPr lang="en-US" sz="2400" dirty="0"/>
              <a:t>Simplified task</a:t>
            </a:r>
          </a:p>
          <a:p>
            <a:pPr lvl="1">
              <a:lnSpc>
                <a:spcPct val="90000"/>
              </a:lnSpc>
            </a:pPr>
            <a:r>
              <a:rPr lang="en-US" sz="2000" dirty="0"/>
              <a:t>You don’t know the transitions T(</a:t>
            </a:r>
            <a:r>
              <a:rPr lang="en-US" sz="2000" dirty="0" err="1"/>
              <a:t>s,a,s</a:t>
            </a:r>
            <a:r>
              <a:rPr lang="en-US" sz="2000" dirty="0"/>
              <a:t>’)</a:t>
            </a:r>
          </a:p>
          <a:p>
            <a:pPr lvl="1">
              <a:lnSpc>
                <a:spcPct val="90000"/>
              </a:lnSpc>
            </a:pPr>
            <a:r>
              <a:rPr lang="en-US" sz="2000" dirty="0"/>
              <a:t>You don’t know the rewards R(</a:t>
            </a:r>
            <a:r>
              <a:rPr lang="en-US" sz="2000" dirty="0" err="1"/>
              <a:t>s,a,s</a:t>
            </a:r>
            <a:r>
              <a:rPr lang="en-US" sz="2000" dirty="0"/>
              <a:t>’)</a:t>
            </a:r>
          </a:p>
          <a:p>
            <a:pPr lvl="1">
              <a:lnSpc>
                <a:spcPct val="90000"/>
              </a:lnSpc>
            </a:pPr>
            <a:r>
              <a:rPr lang="en-US" sz="2000" dirty="0"/>
              <a:t>You are given a policy </a:t>
            </a:r>
            <a:r>
              <a:rPr lang="en-US" sz="2000" dirty="0">
                <a:sym typeface="Symbol" pitchFamily="18" charset="2"/>
              </a:rPr>
              <a:t>(s)</a:t>
            </a:r>
          </a:p>
          <a:p>
            <a:pPr lvl="1">
              <a:lnSpc>
                <a:spcPct val="90000"/>
              </a:lnSpc>
            </a:pPr>
            <a:r>
              <a:rPr lang="en-US" sz="2000" dirty="0">
                <a:solidFill>
                  <a:srgbClr val="CC0000"/>
                </a:solidFill>
              </a:rPr>
              <a:t>Goal: learn the state values</a:t>
            </a:r>
            <a:endParaRPr lang="en-US" sz="2000" dirty="0"/>
          </a:p>
          <a:p>
            <a:pPr lvl="1">
              <a:lnSpc>
                <a:spcPct val="90000"/>
              </a:lnSpc>
            </a:pPr>
            <a:r>
              <a:rPr lang="en-US" sz="2000" dirty="0"/>
              <a:t>… what policy evaluation did</a:t>
            </a:r>
          </a:p>
          <a:p>
            <a:pPr lvl="1">
              <a:lnSpc>
                <a:spcPct val="90000"/>
              </a:lnSpc>
            </a:pPr>
            <a:endParaRPr lang="en-US" sz="2000" dirty="0"/>
          </a:p>
          <a:p>
            <a:pPr>
              <a:lnSpc>
                <a:spcPct val="90000"/>
              </a:lnSpc>
            </a:pPr>
            <a:r>
              <a:rPr lang="en-US" sz="2400" dirty="0"/>
              <a:t>In this case:</a:t>
            </a:r>
          </a:p>
          <a:p>
            <a:pPr lvl="1">
              <a:lnSpc>
                <a:spcPct val="90000"/>
              </a:lnSpc>
            </a:pPr>
            <a:r>
              <a:rPr lang="en-US" sz="2000" dirty="0"/>
              <a:t>Learner “along for the ride”</a:t>
            </a:r>
          </a:p>
          <a:p>
            <a:pPr lvl="1">
              <a:lnSpc>
                <a:spcPct val="90000"/>
              </a:lnSpc>
            </a:pPr>
            <a:r>
              <a:rPr lang="en-US" sz="2000" dirty="0"/>
              <a:t>No choice about what actions to take</a:t>
            </a:r>
          </a:p>
          <a:p>
            <a:pPr lvl="1">
              <a:lnSpc>
                <a:spcPct val="90000"/>
              </a:lnSpc>
            </a:pPr>
            <a:r>
              <a:rPr lang="en-US" sz="2000" dirty="0"/>
              <a:t>Just execute the policy and learn from experience</a:t>
            </a:r>
          </a:p>
          <a:p>
            <a:pPr lvl="1">
              <a:lnSpc>
                <a:spcPct val="90000"/>
              </a:lnSpc>
            </a:pPr>
            <a:r>
              <a:rPr lang="en-US" sz="2000" dirty="0"/>
              <a:t>This is NOT offline planning!  You actually take actions in the world and see what happens…</a:t>
            </a:r>
          </a:p>
          <a:p>
            <a:pPr lvl="1">
              <a:lnSpc>
                <a:spcPct val="90000"/>
              </a:lnSpc>
            </a:pPr>
            <a:endParaRPr lang="en-US" sz="2000" dirty="0"/>
          </a:p>
        </p:txBody>
      </p:sp>
      <p:pic>
        <p:nvPicPr>
          <p:cNvPr id="6148" name="Picture 4"/>
          <p:cNvPicPr>
            <a:picLocks noChangeAspect="1" noChangeArrowheads="1"/>
          </p:cNvPicPr>
          <p:nvPr/>
        </p:nvPicPr>
        <p:blipFill>
          <a:blip r:embed="rId2" cstate="print"/>
          <a:srcRect/>
          <a:stretch>
            <a:fillRect/>
          </a:stretch>
        </p:blipFill>
        <p:spPr bwMode="auto">
          <a:xfrm>
            <a:off x="8229601" y="1458914"/>
            <a:ext cx="2163763" cy="1665287"/>
          </a:xfrm>
          <a:prstGeom prst="rect">
            <a:avLst/>
          </a:prstGeom>
          <a:noFill/>
          <a:ln w="9525">
            <a:noFill/>
            <a:miter lim="800000"/>
            <a:headEnd/>
            <a:tailEnd/>
          </a:ln>
        </p:spPr>
      </p:pic>
      <p:sp>
        <p:nvSpPr>
          <p:cNvPr id="6149" name="Slide Number Placeholder 4"/>
          <p:cNvSpPr>
            <a:spLocks noGrp="1"/>
          </p:cNvSpPr>
          <p:nvPr>
            <p:ph type="sldNum" sz="quarter" idx="12"/>
          </p:nvPr>
        </p:nvSpPr>
        <p:spPr>
          <a:noFill/>
        </p:spPr>
        <p:txBody>
          <a:bodyPr/>
          <a:lstStyle/>
          <a:p>
            <a:fld id="{0F53E0AF-B7CC-4C66-9CEE-7AE5478E16D2}" type="slidenum">
              <a:rPr lang="en-US">
                <a:solidFill>
                  <a:prstClr val="black">
                    <a:tint val="75000"/>
                  </a:prstClr>
                </a:solidFill>
                <a:latin typeface="Arial" charset="0"/>
              </a:rPr>
              <a:pPr/>
              <a:t>13</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2414701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Model-Based Learning</a:t>
            </a:r>
          </a:p>
        </p:txBody>
      </p:sp>
      <p:sp>
        <p:nvSpPr>
          <p:cNvPr id="9219" name="Rectangle 3"/>
          <p:cNvSpPr>
            <a:spLocks noGrp="1" noChangeArrowheads="1"/>
          </p:cNvSpPr>
          <p:nvPr>
            <p:ph type="body" idx="1"/>
          </p:nvPr>
        </p:nvSpPr>
        <p:spPr/>
        <p:txBody>
          <a:bodyPr/>
          <a:lstStyle/>
          <a:p>
            <a:pPr>
              <a:lnSpc>
                <a:spcPct val="80000"/>
              </a:lnSpc>
            </a:pPr>
            <a:r>
              <a:rPr lang="en-US" sz="2400"/>
              <a:t>Idea:</a:t>
            </a:r>
          </a:p>
          <a:p>
            <a:pPr lvl="1">
              <a:lnSpc>
                <a:spcPct val="80000"/>
              </a:lnSpc>
            </a:pPr>
            <a:r>
              <a:rPr lang="en-US" sz="2400"/>
              <a:t>Learn the model empirically through experience</a:t>
            </a:r>
          </a:p>
          <a:p>
            <a:pPr lvl="1">
              <a:lnSpc>
                <a:spcPct val="80000"/>
              </a:lnSpc>
            </a:pPr>
            <a:r>
              <a:rPr lang="en-US" sz="2400"/>
              <a:t>Solve for values as if the learned model were correct</a:t>
            </a:r>
          </a:p>
          <a:p>
            <a:pPr lvl="1">
              <a:lnSpc>
                <a:spcPct val="80000"/>
              </a:lnSpc>
            </a:pPr>
            <a:endParaRPr lang="en-US" sz="2400"/>
          </a:p>
          <a:p>
            <a:pPr>
              <a:lnSpc>
                <a:spcPct val="80000"/>
              </a:lnSpc>
            </a:pPr>
            <a:r>
              <a:rPr lang="en-US" sz="2400"/>
              <a:t>Simple empirical model learning</a:t>
            </a:r>
          </a:p>
          <a:p>
            <a:pPr lvl="1">
              <a:lnSpc>
                <a:spcPct val="80000"/>
              </a:lnSpc>
            </a:pPr>
            <a:r>
              <a:rPr lang="en-US" sz="2200"/>
              <a:t>Count outcomes for each s,a</a:t>
            </a:r>
          </a:p>
          <a:p>
            <a:pPr lvl="1">
              <a:lnSpc>
                <a:spcPct val="80000"/>
              </a:lnSpc>
            </a:pPr>
            <a:r>
              <a:rPr lang="en-US" sz="2200"/>
              <a:t>Normalize to give estimate of </a:t>
            </a:r>
            <a:r>
              <a:rPr lang="en-US" sz="2200" b="1"/>
              <a:t>T(s,a,s’)</a:t>
            </a:r>
          </a:p>
          <a:p>
            <a:pPr lvl="1">
              <a:lnSpc>
                <a:spcPct val="80000"/>
              </a:lnSpc>
            </a:pPr>
            <a:r>
              <a:rPr lang="en-US" sz="2200"/>
              <a:t>Discover </a:t>
            </a:r>
            <a:r>
              <a:rPr lang="en-US" sz="2200" b="1"/>
              <a:t>R(s,a,s’) </a:t>
            </a:r>
            <a:r>
              <a:rPr lang="en-US" sz="2200"/>
              <a:t>when we experience (s,a,s’)</a:t>
            </a:r>
          </a:p>
          <a:p>
            <a:pPr>
              <a:lnSpc>
                <a:spcPct val="80000"/>
              </a:lnSpc>
            </a:pPr>
            <a:endParaRPr lang="en-US" sz="2800"/>
          </a:p>
          <a:p>
            <a:pPr>
              <a:lnSpc>
                <a:spcPct val="80000"/>
              </a:lnSpc>
            </a:pPr>
            <a:r>
              <a:rPr lang="en-US" sz="2400"/>
              <a:t>Solving the MDP with the learned model</a:t>
            </a:r>
          </a:p>
          <a:p>
            <a:pPr lvl="1">
              <a:lnSpc>
                <a:spcPct val="80000"/>
              </a:lnSpc>
            </a:pPr>
            <a:r>
              <a:rPr lang="en-US" sz="2400"/>
              <a:t>Iterative policy evaluation, for example</a:t>
            </a:r>
          </a:p>
        </p:txBody>
      </p:sp>
      <p:sp>
        <p:nvSpPr>
          <p:cNvPr id="9220" name="Slide Number Placeholder 3"/>
          <p:cNvSpPr>
            <a:spLocks noGrp="1"/>
          </p:cNvSpPr>
          <p:nvPr>
            <p:ph type="sldNum" sz="quarter" idx="12"/>
          </p:nvPr>
        </p:nvSpPr>
        <p:spPr>
          <a:noFill/>
        </p:spPr>
        <p:txBody>
          <a:bodyPr/>
          <a:lstStyle/>
          <a:p>
            <a:fld id="{841F7F22-E44A-471F-A1B4-4BDC32255149}" type="slidenum">
              <a:rPr lang="en-US">
                <a:solidFill>
                  <a:prstClr val="black">
                    <a:tint val="75000"/>
                  </a:prstClr>
                </a:solidFill>
                <a:latin typeface="Arial" charset="0"/>
              </a:rPr>
              <a:pPr/>
              <a:t>14</a:t>
            </a:fld>
            <a:endParaRPr lang="en-US">
              <a:solidFill>
                <a:prstClr val="black">
                  <a:tint val="75000"/>
                </a:prstClr>
              </a:solidFill>
              <a:latin typeface="Arial" charset="0"/>
            </a:endParaRPr>
          </a:p>
        </p:txBody>
      </p:sp>
      <p:pic>
        <p:nvPicPr>
          <p:cNvPr id="6" name="Picture 4" descr="txp_fig"/>
          <p:cNvPicPr>
            <a:picLocks noChangeAspect="1" noChangeArrowheads="1"/>
          </p:cNvPicPr>
          <p:nvPr>
            <p:custDataLst>
              <p:tags r:id="rId1"/>
            </p:custDataLst>
          </p:nvPr>
        </p:nvPicPr>
        <p:blipFill>
          <a:blip r:embed="rId3" cstate="print"/>
          <a:srcRect/>
          <a:stretch>
            <a:fillRect/>
          </a:stretch>
        </p:blipFill>
        <p:spPr bwMode="auto">
          <a:xfrm>
            <a:off x="2320926" y="5983288"/>
            <a:ext cx="7356475" cy="646112"/>
          </a:xfrm>
          <a:prstGeom prst="rect">
            <a:avLst/>
          </a:prstGeom>
          <a:noFill/>
          <a:ln w="9525">
            <a:noFill/>
            <a:miter lim="800000"/>
            <a:headEnd/>
            <a:tailEnd/>
          </a:ln>
        </p:spPr>
      </p:pic>
      <p:grpSp>
        <p:nvGrpSpPr>
          <p:cNvPr id="2" name="Group 19"/>
          <p:cNvGrpSpPr>
            <a:grpSpLocks/>
          </p:cNvGrpSpPr>
          <p:nvPr/>
        </p:nvGrpSpPr>
        <p:grpSpPr bwMode="auto">
          <a:xfrm>
            <a:off x="8534401" y="3810001"/>
            <a:ext cx="1839913" cy="2028825"/>
            <a:chOff x="7010400" y="3810000"/>
            <a:chExt cx="1839913" cy="2028825"/>
          </a:xfrm>
        </p:grpSpPr>
        <p:sp>
          <p:nvSpPr>
            <p:cNvPr id="9223" name="AutoShape 7"/>
            <p:cNvSpPr>
              <a:spLocks noChangeArrowheads="1"/>
            </p:cNvSpPr>
            <p:nvPr/>
          </p:nvSpPr>
          <p:spPr bwMode="auto">
            <a:xfrm>
              <a:off x="8112125" y="3948113"/>
              <a:ext cx="246063" cy="196850"/>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solidFill>
                  <a:prstClr val="black"/>
                </a:solidFill>
                <a:latin typeface="Calibri"/>
              </a:endParaRPr>
            </a:p>
          </p:txBody>
        </p:sp>
        <p:sp>
          <p:nvSpPr>
            <p:cNvPr id="9224" name="Line 11"/>
            <p:cNvSpPr>
              <a:spLocks noChangeShapeType="1"/>
            </p:cNvSpPr>
            <p:nvPr/>
          </p:nvSpPr>
          <p:spPr bwMode="auto">
            <a:xfrm flipH="1">
              <a:off x="7867650" y="4152900"/>
              <a:ext cx="368300" cy="573088"/>
            </a:xfrm>
            <a:prstGeom prst="line">
              <a:avLst/>
            </a:prstGeom>
            <a:noFill/>
            <a:ln w="28575">
              <a:solidFill>
                <a:schemeClr val="tx1"/>
              </a:solidFill>
              <a:round/>
              <a:headEnd/>
              <a:tailEnd type="triangle" w="med" len="med"/>
            </a:ln>
          </p:spPr>
          <p:txBody>
            <a:bodyPr/>
            <a:lstStyle/>
            <a:p>
              <a:endParaRPr lang="en-US">
                <a:solidFill>
                  <a:prstClr val="black"/>
                </a:solidFill>
                <a:latin typeface="Calibri"/>
              </a:endParaRPr>
            </a:p>
          </p:txBody>
        </p:sp>
        <p:sp>
          <p:nvSpPr>
            <p:cNvPr id="9225" name="Oval 13"/>
            <p:cNvSpPr>
              <a:spLocks noChangeArrowheads="1"/>
            </p:cNvSpPr>
            <p:nvPr/>
          </p:nvSpPr>
          <p:spPr bwMode="auto">
            <a:xfrm>
              <a:off x="7785100" y="4725988"/>
              <a:ext cx="204788" cy="204787"/>
            </a:xfrm>
            <a:prstGeom prst="ellipse">
              <a:avLst/>
            </a:prstGeom>
            <a:solidFill>
              <a:srgbClr val="3333FF"/>
            </a:solidFill>
            <a:ln w="9525">
              <a:solidFill>
                <a:schemeClr val="tx1"/>
              </a:solidFill>
              <a:round/>
              <a:headEnd/>
              <a:tailEnd/>
            </a:ln>
          </p:spPr>
          <p:txBody>
            <a:bodyPr wrap="none" anchor="ctr"/>
            <a:lstStyle/>
            <a:p>
              <a:endParaRPr lang="en-US">
                <a:solidFill>
                  <a:prstClr val="black"/>
                </a:solidFill>
                <a:latin typeface="Calibri"/>
              </a:endParaRPr>
            </a:p>
          </p:txBody>
        </p:sp>
        <p:grpSp>
          <p:nvGrpSpPr>
            <p:cNvPr id="3" name="Group 14"/>
            <p:cNvGrpSpPr>
              <a:grpSpLocks/>
            </p:cNvGrpSpPr>
            <p:nvPr/>
          </p:nvGrpSpPr>
          <p:grpSpPr bwMode="auto">
            <a:xfrm>
              <a:off x="7048500" y="4930775"/>
              <a:ext cx="1677988" cy="612775"/>
              <a:chOff x="1536" y="2400"/>
              <a:chExt cx="1584" cy="624"/>
            </a:xfrm>
          </p:grpSpPr>
          <p:sp>
            <p:nvSpPr>
              <p:cNvPr id="9233"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solidFill>
                    <a:prstClr val="black"/>
                  </a:solidFill>
                  <a:latin typeface="Calibri"/>
                </a:endParaRPr>
              </a:p>
            </p:txBody>
          </p:sp>
          <p:sp>
            <p:nvSpPr>
              <p:cNvPr id="9234"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solidFill>
                    <a:prstClr val="black"/>
                  </a:solidFill>
                  <a:latin typeface="Calibri"/>
                </a:endParaRPr>
              </a:p>
            </p:txBody>
          </p:sp>
          <p:sp>
            <p:nvSpPr>
              <p:cNvPr id="9235"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solidFill>
                    <a:prstClr val="black"/>
                  </a:solidFill>
                  <a:latin typeface="Calibri"/>
                </a:endParaRPr>
              </a:p>
            </p:txBody>
          </p:sp>
          <p:sp>
            <p:nvSpPr>
              <p:cNvPr id="9236"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solidFill>
                    <a:prstClr val="black"/>
                  </a:solidFill>
                  <a:latin typeface="Calibri"/>
                </a:endParaRPr>
              </a:p>
            </p:txBody>
          </p:sp>
        </p:grpSp>
        <p:sp>
          <p:nvSpPr>
            <p:cNvPr id="9227" name="Text Box 19"/>
            <p:cNvSpPr txBox="1">
              <a:spLocks noChangeArrowheads="1"/>
            </p:cNvSpPr>
            <p:nvPr/>
          </p:nvSpPr>
          <p:spPr bwMode="auto">
            <a:xfrm>
              <a:off x="8039100" y="4252913"/>
              <a:ext cx="762000" cy="366712"/>
            </a:xfrm>
            <a:prstGeom prst="rect">
              <a:avLst/>
            </a:prstGeom>
            <a:noFill/>
            <a:ln w="9525">
              <a:noFill/>
              <a:miter lim="800000"/>
              <a:headEnd/>
              <a:tailEnd/>
            </a:ln>
          </p:spPr>
          <p:txBody>
            <a:bodyPr>
              <a:spAutoFit/>
            </a:bodyPr>
            <a:lstStyle/>
            <a:p>
              <a:pPr>
                <a:spcBef>
                  <a:spcPct val="50000"/>
                </a:spcBef>
              </a:pPr>
              <a:r>
                <a:rPr lang="en-US">
                  <a:solidFill>
                    <a:srgbClr val="CC0000"/>
                  </a:solidFill>
                  <a:latin typeface="Calibri"/>
                  <a:sym typeface="Symbol" pitchFamily="18" charset="2"/>
                </a:rPr>
                <a:t>(s)</a:t>
              </a:r>
              <a:endParaRPr lang="en-US">
                <a:solidFill>
                  <a:prstClr val="black"/>
                </a:solidFill>
                <a:latin typeface="Calibri"/>
              </a:endParaRPr>
            </a:p>
          </p:txBody>
        </p:sp>
        <p:sp>
          <p:nvSpPr>
            <p:cNvPr id="9228" name="Text Box 20"/>
            <p:cNvSpPr txBox="1">
              <a:spLocks noChangeArrowheads="1"/>
            </p:cNvSpPr>
            <p:nvPr/>
          </p:nvSpPr>
          <p:spPr bwMode="auto">
            <a:xfrm>
              <a:off x="8343900" y="3810000"/>
              <a:ext cx="204788" cy="366713"/>
            </a:xfrm>
            <a:prstGeom prst="rect">
              <a:avLst/>
            </a:prstGeom>
            <a:noFill/>
            <a:ln w="9525">
              <a:noFill/>
              <a:miter lim="800000"/>
              <a:headEnd/>
              <a:tailEnd/>
            </a:ln>
          </p:spPr>
          <p:txBody>
            <a:bodyPr>
              <a:spAutoFit/>
            </a:bodyPr>
            <a:lstStyle/>
            <a:p>
              <a:pPr>
                <a:spcBef>
                  <a:spcPct val="50000"/>
                </a:spcBef>
              </a:pPr>
              <a:r>
                <a:rPr lang="en-US">
                  <a:solidFill>
                    <a:srgbClr val="CC0000"/>
                  </a:solidFill>
                  <a:latin typeface="Calibri"/>
                </a:rPr>
                <a:t>s</a:t>
              </a:r>
            </a:p>
          </p:txBody>
        </p:sp>
        <p:sp>
          <p:nvSpPr>
            <p:cNvPr id="9229" name="Text Box 21"/>
            <p:cNvSpPr txBox="1">
              <a:spLocks noChangeArrowheads="1"/>
            </p:cNvSpPr>
            <p:nvPr/>
          </p:nvSpPr>
          <p:spPr bwMode="auto">
            <a:xfrm>
              <a:off x="7962900" y="4633913"/>
              <a:ext cx="887413" cy="366712"/>
            </a:xfrm>
            <a:prstGeom prst="rect">
              <a:avLst/>
            </a:prstGeom>
            <a:noFill/>
            <a:ln w="9525">
              <a:noFill/>
              <a:miter lim="800000"/>
              <a:headEnd/>
              <a:tailEnd/>
            </a:ln>
          </p:spPr>
          <p:txBody>
            <a:bodyPr>
              <a:spAutoFit/>
            </a:bodyPr>
            <a:lstStyle/>
            <a:p>
              <a:pPr>
                <a:spcBef>
                  <a:spcPct val="50000"/>
                </a:spcBef>
              </a:pPr>
              <a:r>
                <a:rPr lang="en-US">
                  <a:solidFill>
                    <a:srgbClr val="C0504D"/>
                  </a:solidFill>
                  <a:latin typeface="Calibri"/>
                </a:rPr>
                <a:t>s, </a:t>
              </a:r>
              <a:r>
                <a:rPr lang="en-US">
                  <a:solidFill>
                    <a:srgbClr val="C0504D"/>
                  </a:solidFill>
                  <a:latin typeface="Calibri"/>
                  <a:sym typeface="Symbol" pitchFamily="18" charset="2"/>
                </a:rPr>
                <a:t>(s)</a:t>
              </a:r>
            </a:p>
          </p:txBody>
        </p:sp>
        <p:sp>
          <p:nvSpPr>
            <p:cNvPr id="9230" name="Text Box 22"/>
            <p:cNvSpPr txBox="1">
              <a:spLocks noChangeArrowheads="1"/>
            </p:cNvSpPr>
            <p:nvPr/>
          </p:nvSpPr>
          <p:spPr bwMode="auto">
            <a:xfrm>
              <a:off x="7010400" y="5087938"/>
              <a:ext cx="1257300" cy="369887"/>
            </a:xfrm>
            <a:prstGeom prst="rect">
              <a:avLst/>
            </a:prstGeom>
            <a:noFill/>
            <a:ln w="9525">
              <a:noFill/>
              <a:miter lim="800000"/>
              <a:headEnd/>
              <a:tailEnd/>
            </a:ln>
          </p:spPr>
          <p:txBody>
            <a:bodyPr>
              <a:spAutoFit/>
            </a:bodyPr>
            <a:lstStyle/>
            <a:p>
              <a:pPr>
                <a:spcBef>
                  <a:spcPct val="50000"/>
                </a:spcBef>
              </a:pPr>
              <a:r>
                <a:rPr lang="en-US">
                  <a:solidFill>
                    <a:prstClr val="black"/>
                  </a:solidFill>
                  <a:latin typeface="Calibri"/>
                </a:rPr>
                <a:t>s,</a:t>
              </a:r>
              <a:r>
                <a:rPr lang="en-US">
                  <a:solidFill>
                    <a:prstClr val="black"/>
                  </a:solidFill>
                  <a:latin typeface="Calibri"/>
                  <a:sym typeface="Symbol" pitchFamily="18" charset="2"/>
                </a:rPr>
                <a:t> (s)</a:t>
              </a:r>
              <a:r>
                <a:rPr lang="en-US">
                  <a:solidFill>
                    <a:prstClr val="black"/>
                  </a:solidFill>
                  <a:latin typeface="Calibri"/>
                </a:rPr>
                <a:t>,s’</a:t>
              </a:r>
            </a:p>
          </p:txBody>
        </p:sp>
        <p:sp>
          <p:nvSpPr>
            <p:cNvPr id="9231" name="AutoShape 23"/>
            <p:cNvSpPr>
              <a:spLocks noChangeArrowheads="1"/>
            </p:cNvSpPr>
            <p:nvPr/>
          </p:nvSpPr>
          <p:spPr bwMode="auto">
            <a:xfrm>
              <a:off x="8031163" y="5553075"/>
              <a:ext cx="244475" cy="19526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solidFill>
                  <a:prstClr val="black"/>
                </a:solidFill>
                <a:latin typeface="Calibri"/>
              </a:endParaRPr>
            </a:p>
          </p:txBody>
        </p:sp>
        <p:sp>
          <p:nvSpPr>
            <p:cNvPr id="9232" name="Text Box 24"/>
            <p:cNvSpPr txBox="1">
              <a:spLocks noChangeArrowheads="1"/>
            </p:cNvSpPr>
            <p:nvPr/>
          </p:nvSpPr>
          <p:spPr bwMode="auto">
            <a:xfrm>
              <a:off x="8275638" y="5472113"/>
              <a:ext cx="373062" cy="366712"/>
            </a:xfrm>
            <a:prstGeom prst="rect">
              <a:avLst/>
            </a:prstGeom>
            <a:noFill/>
            <a:ln w="9525">
              <a:noFill/>
              <a:miter lim="800000"/>
              <a:headEnd/>
              <a:tailEnd/>
            </a:ln>
          </p:spPr>
          <p:txBody>
            <a:bodyPr>
              <a:spAutoFit/>
            </a:bodyPr>
            <a:lstStyle/>
            <a:p>
              <a:pPr algn="r" rtl="1">
                <a:spcBef>
                  <a:spcPct val="50000"/>
                </a:spcBef>
              </a:pPr>
              <a:r>
                <a:rPr lang="en-US">
                  <a:solidFill>
                    <a:srgbClr val="CC0000"/>
                  </a:solidFill>
                  <a:latin typeface="Calibri"/>
                </a:rPr>
                <a:t>s’</a:t>
              </a:r>
            </a:p>
          </p:txBody>
        </p:sp>
      </p:grpSp>
    </p:spTree>
    <p:extLst>
      <p:ext uri="{BB962C8B-B14F-4D97-AF65-F5344CB8AC3E}">
        <p14:creationId xmlns:p14="http://schemas.microsoft.com/office/powerpoint/2010/main" val="295209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E534-36F7-E487-7877-D582F0CFCF0A}"/>
              </a:ext>
            </a:extLst>
          </p:cNvPr>
          <p:cNvSpPr>
            <a:spLocks noGrp="1"/>
          </p:cNvSpPr>
          <p:nvPr>
            <p:ph type="title"/>
          </p:nvPr>
        </p:nvSpPr>
        <p:spPr/>
        <p:txBody>
          <a:bodyPr>
            <a:normAutofit fontScale="90000"/>
          </a:bodyPr>
          <a:lstStyle/>
          <a:p>
            <a:r>
              <a:rPr lang="en-US" dirty="0"/>
              <a:t>Simple Empirical Model Learning</a:t>
            </a:r>
            <a:br>
              <a:rPr lang="en-US" dirty="0"/>
            </a:br>
            <a:endParaRPr lang="en-US" dirty="0"/>
          </a:p>
        </p:txBody>
      </p:sp>
      <p:sp>
        <p:nvSpPr>
          <p:cNvPr id="3" name="Content Placeholder 2">
            <a:extLst>
              <a:ext uri="{FF2B5EF4-FFF2-40B4-BE49-F238E27FC236}">
                <a16:creationId xmlns:a16="http://schemas.microsoft.com/office/drawing/2014/main" id="{E23A8C42-B889-C898-DEB4-8B5CADCA1D02}"/>
              </a:ext>
            </a:extLst>
          </p:cNvPr>
          <p:cNvSpPr>
            <a:spLocks noGrp="1"/>
          </p:cNvSpPr>
          <p:nvPr>
            <p:ph idx="1"/>
          </p:nvPr>
        </p:nvSpPr>
        <p:spPr/>
        <p:txBody>
          <a:bodyPr>
            <a:normAutofit fontScale="85000" lnSpcReduction="10000"/>
          </a:bodyPr>
          <a:lstStyle/>
          <a:p>
            <a:r>
              <a:rPr lang="en-US" b="1" dirty="0"/>
              <a:t>Count Outcomes for Each (s, a): </a:t>
            </a:r>
            <a:r>
              <a:rPr lang="en-US" dirty="0"/>
              <a:t>The agent collects data by interacting with the environment, recording state-action pairs (s, a), the resulting next states (s'), and rewards. It counts how many times each state-action pair (s, a) leads to each possible next state s’.</a:t>
            </a:r>
          </a:p>
          <a:p>
            <a:endParaRPr lang="en-US" dirty="0"/>
          </a:p>
          <a:p>
            <a:endParaRPr lang="en-US" dirty="0"/>
          </a:p>
          <a:p>
            <a:r>
              <a:rPr lang="en-US" b="1" dirty="0"/>
              <a:t>Normalize to Estimate Transition Probabilities: </a:t>
            </a:r>
            <a:r>
              <a:rPr lang="en-US" dirty="0"/>
              <a:t>To estimate transition probabilities T(s, a, s'), the agent normalizes the counts, typically by dividing the count for each (s, a, s') by the total count for that specific (s, a) pair. This provides an estimate of the probability of transitioning from state s to state s' when taking action a.</a:t>
            </a:r>
          </a:p>
          <a:p>
            <a:endParaRPr lang="en-US" dirty="0"/>
          </a:p>
          <a:p>
            <a:endParaRPr lang="en-US" dirty="0"/>
          </a:p>
          <a:p>
            <a:endParaRPr lang="en-US" dirty="0"/>
          </a:p>
        </p:txBody>
      </p:sp>
    </p:spTree>
    <p:extLst>
      <p:ext uri="{BB962C8B-B14F-4D97-AF65-F5344CB8AC3E}">
        <p14:creationId xmlns:p14="http://schemas.microsoft.com/office/powerpoint/2010/main" val="3317978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475220-21B0-808F-09B0-7A338D922C87}"/>
              </a:ext>
            </a:extLst>
          </p:cNvPr>
          <p:cNvSpPr>
            <a:spLocks noGrp="1"/>
          </p:cNvSpPr>
          <p:nvPr>
            <p:ph idx="1"/>
          </p:nvPr>
        </p:nvSpPr>
        <p:spPr/>
        <p:txBody>
          <a:bodyPr>
            <a:normAutofit lnSpcReduction="10000"/>
          </a:bodyPr>
          <a:lstStyle/>
          <a:p>
            <a:r>
              <a:rPr lang="en-US" b="1" dirty="0"/>
              <a:t>Discover Rewards R(s, a, s'): </a:t>
            </a:r>
            <a:r>
              <a:rPr lang="en-US" dirty="0"/>
              <a:t>The agent also learns reward values associated with state-action-state transitions (s, a, s') based on the observed rewards when experiencing those transitions.</a:t>
            </a:r>
          </a:p>
          <a:p>
            <a:endParaRPr lang="en-US" dirty="0"/>
          </a:p>
          <a:p>
            <a:r>
              <a:rPr lang="en-US" b="1" dirty="0"/>
              <a:t>Iterative Policy Evaluation: </a:t>
            </a:r>
            <a:r>
              <a:rPr lang="en-US" dirty="0"/>
              <a:t>Once the empirical model is learned, the agent can use it to perform iterative policy evaluation or other RL algorithms to estimate the values of states or state-action pairs.</a:t>
            </a:r>
          </a:p>
          <a:p>
            <a:endParaRPr lang="en-US" dirty="0"/>
          </a:p>
        </p:txBody>
      </p:sp>
    </p:spTree>
    <p:extLst>
      <p:ext uri="{BB962C8B-B14F-4D97-AF65-F5344CB8AC3E}">
        <p14:creationId xmlns:p14="http://schemas.microsoft.com/office/powerpoint/2010/main" val="2286712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z="3600"/>
              <a:t>Sample-Based Policy Evaluation?</a:t>
            </a:r>
          </a:p>
        </p:txBody>
      </p:sp>
      <p:sp>
        <p:nvSpPr>
          <p:cNvPr id="28675" name="Rectangle 3"/>
          <p:cNvSpPr>
            <a:spLocks noGrp="1" noChangeArrowheads="1"/>
          </p:cNvSpPr>
          <p:nvPr>
            <p:ph type="body" idx="1"/>
          </p:nvPr>
        </p:nvSpPr>
        <p:spPr>
          <a:xfrm>
            <a:off x="1981200" y="2560638"/>
            <a:ext cx="6248400" cy="4525962"/>
          </a:xfrm>
        </p:spPr>
        <p:txBody>
          <a:bodyPr/>
          <a:lstStyle/>
          <a:p>
            <a:pPr>
              <a:lnSpc>
                <a:spcPct val="80000"/>
              </a:lnSpc>
            </a:pPr>
            <a:r>
              <a:rPr lang="en-US" sz="2400"/>
              <a:t>Who needs T and R?  Approximate the expectation with samples (drawn from T!)</a:t>
            </a:r>
          </a:p>
          <a:p>
            <a:pPr>
              <a:lnSpc>
                <a:spcPct val="80000"/>
              </a:lnSpc>
            </a:pPr>
            <a:endParaRPr lang="en-US" sz="2400"/>
          </a:p>
          <a:p>
            <a:pPr>
              <a:lnSpc>
                <a:spcPct val="80000"/>
              </a:lnSpc>
            </a:pPr>
            <a:endParaRPr lang="en-US" sz="2400"/>
          </a:p>
          <a:p>
            <a:pPr>
              <a:lnSpc>
                <a:spcPct val="80000"/>
              </a:lnSpc>
            </a:pPr>
            <a:endParaRPr lang="en-US" sz="2400"/>
          </a:p>
          <a:p>
            <a:pPr>
              <a:lnSpc>
                <a:spcPct val="80000"/>
              </a:lnSpc>
            </a:pPr>
            <a:endParaRPr lang="en-US" sz="2400"/>
          </a:p>
          <a:p>
            <a:pPr>
              <a:lnSpc>
                <a:spcPct val="80000"/>
              </a:lnSpc>
            </a:pPr>
            <a:endParaRPr lang="en-US" sz="2400"/>
          </a:p>
          <a:p>
            <a:pPr>
              <a:lnSpc>
                <a:spcPct val="80000"/>
              </a:lnSpc>
            </a:pPr>
            <a:endParaRPr lang="en-US" sz="2400"/>
          </a:p>
          <a:p>
            <a:pPr>
              <a:lnSpc>
                <a:spcPct val="80000"/>
              </a:lnSpc>
            </a:pPr>
            <a:endParaRPr lang="en-US" sz="2400"/>
          </a:p>
          <a:p>
            <a:pPr>
              <a:lnSpc>
                <a:spcPct val="80000"/>
              </a:lnSpc>
            </a:pPr>
            <a:endParaRPr lang="en-US" sz="2400"/>
          </a:p>
        </p:txBody>
      </p:sp>
      <p:sp>
        <p:nvSpPr>
          <p:cNvPr id="12292" name="Slide Number Placeholder 5"/>
          <p:cNvSpPr>
            <a:spLocks noGrp="1"/>
          </p:cNvSpPr>
          <p:nvPr>
            <p:ph type="sldNum" sz="quarter" idx="12"/>
          </p:nvPr>
        </p:nvSpPr>
        <p:spPr>
          <a:noFill/>
        </p:spPr>
        <p:txBody>
          <a:bodyPr/>
          <a:lstStyle/>
          <a:p>
            <a:fld id="{908F16C7-B5BC-4A07-8889-653AB4E9FD7A}" type="slidenum">
              <a:rPr lang="en-US">
                <a:solidFill>
                  <a:prstClr val="black">
                    <a:tint val="75000"/>
                  </a:prstClr>
                </a:solidFill>
                <a:latin typeface="Arial" charset="0"/>
              </a:rPr>
              <a:pPr/>
              <a:t>17</a:t>
            </a:fld>
            <a:endParaRPr lang="en-US">
              <a:solidFill>
                <a:prstClr val="black">
                  <a:tint val="75000"/>
                </a:prstClr>
              </a:solidFill>
              <a:latin typeface="Arial" charset="0"/>
            </a:endParaRPr>
          </a:p>
        </p:txBody>
      </p:sp>
      <p:sp>
        <p:nvSpPr>
          <p:cNvPr id="12293" name="AutoShape 7"/>
          <p:cNvSpPr>
            <a:spLocks noChangeArrowheads="1"/>
          </p:cNvSpPr>
          <p:nvPr/>
        </p:nvSpPr>
        <p:spPr bwMode="auto">
          <a:xfrm>
            <a:off x="8988426" y="2546350"/>
            <a:ext cx="246063" cy="196850"/>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solidFill>
                <a:prstClr val="black"/>
              </a:solidFill>
              <a:latin typeface="Calibri"/>
            </a:endParaRPr>
          </a:p>
        </p:txBody>
      </p:sp>
      <p:sp>
        <p:nvSpPr>
          <p:cNvPr id="12294" name="Line 11"/>
          <p:cNvSpPr>
            <a:spLocks noChangeShapeType="1"/>
          </p:cNvSpPr>
          <p:nvPr/>
        </p:nvSpPr>
        <p:spPr bwMode="auto">
          <a:xfrm flipH="1">
            <a:off x="8743950" y="2751139"/>
            <a:ext cx="368300" cy="573087"/>
          </a:xfrm>
          <a:prstGeom prst="line">
            <a:avLst/>
          </a:prstGeom>
          <a:noFill/>
          <a:ln w="28575">
            <a:solidFill>
              <a:schemeClr val="tx1"/>
            </a:solidFill>
            <a:round/>
            <a:headEnd/>
            <a:tailEnd type="triangle" w="med" len="med"/>
          </a:ln>
        </p:spPr>
        <p:txBody>
          <a:bodyPr/>
          <a:lstStyle/>
          <a:p>
            <a:endParaRPr lang="en-US">
              <a:solidFill>
                <a:prstClr val="black"/>
              </a:solidFill>
              <a:latin typeface="Calibri"/>
            </a:endParaRPr>
          </a:p>
        </p:txBody>
      </p:sp>
      <p:sp>
        <p:nvSpPr>
          <p:cNvPr id="12295" name="Oval 13"/>
          <p:cNvSpPr>
            <a:spLocks noChangeArrowheads="1"/>
          </p:cNvSpPr>
          <p:nvPr/>
        </p:nvSpPr>
        <p:spPr bwMode="auto">
          <a:xfrm>
            <a:off x="8661400" y="3324225"/>
            <a:ext cx="204788" cy="204788"/>
          </a:xfrm>
          <a:prstGeom prst="ellipse">
            <a:avLst/>
          </a:prstGeom>
          <a:solidFill>
            <a:srgbClr val="3333FF"/>
          </a:solidFill>
          <a:ln w="9525">
            <a:solidFill>
              <a:schemeClr val="tx1"/>
            </a:solidFill>
            <a:round/>
            <a:headEnd/>
            <a:tailEnd/>
          </a:ln>
        </p:spPr>
        <p:txBody>
          <a:bodyPr wrap="none" anchor="ctr"/>
          <a:lstStyle/>
          <a:p>
            <a:endParaRPr lang="en-US">
              <a:solidFill>
                <a:prstClr val="black"/>
              </a:solidFill>
              <a:latin typeface="Calibri"/>
            </a:endParaRPr>
          </a:p>
        </p:txBody>
      </p:sp>
      <p:sp>
        <p:nvSpPr>
          <p:cNvPr id="12296" name="Line 17"/>
          <p:cNvSpPr>
            <a:spLocks noChangeShapeType="1"/>
          </p:cNvSpPr>
          <p:nvPr/>
        </p:nvSpPr>
        <p:spPr bwMode="auto">
          <a:xfrm flipH="1">
            <a:off x="8439151" y="3529014"/>
            <a:ext cx="307975" cy="612775"/>
          </a:xfrm>
          <a:prstGeom prst="line">
            <a:avLst/>
          </a:prstGeom>
          <a:noFill/>
          <a:ln w="9525">
            <a:solidFill>
              <a:schemeClr val="bg1"/>
            </a:solidFill>
            <a:prstDash val="dash"/>
            <a:round/>
            <a:headEnd/>
            <a:tailEnd type="triangle" w="med" len="med"/>
          </a:ln>
        </p:spPr>
        <p:txBody>
          <a:bodyPr/>
          <a:lstStyle/>
          <a:p>
            <a:endParaRPr lang="en-US">
              <a:solidFill>
                <a:prstClr val="black"/>
              </a:solidFill>
              <a:latin typeface="Calibri"/>
            </a:endParaRPr>
          </a:p>
        </p:txBody>
      </p:sp>
      <p:sp>
        <p:nvSpPr>
          <p:cNvPr id="12297" name="Text Box 19"/>
          <p:cNvSpPr txBox="1">
            <a:spLocks noChangeArrowheads="1"/>
          </p:cNvSpPr>
          <p:nvPr/>
        </p:nvSpPr>
        <p:spPr bwMode="auto">
          <a:xfrm>
            <a:off x="8915400" y="2851151"/>
            <a:ext cx="762000" cy="366713"/>
          </a:xfrm>
          <a:prstGeom prst="rect">
            <a:avLst/>
          </a:prstGeom>
          <a:noFill/>
          <a:ln w="9525">
            <a:noFill/>
            <a:miter lim="800000"/>
            <a:headEnd/>
            <a:tailEnd/>
          </a:ln>
        </p:spPr>
        <p:txBody>
          <a:bodyPr>
            <a:spAutoFit/>
          </a:bodyPr>
          <a:lstStyle/>
          <a:p>
            <a:pPr>
              <a:spcBef>
                <a:spcPct val="50000"/>
              </a:spcBef>
            </a:pPr>
            <a:r>
              <a:rPr lang="en-US">
                <a:solidFill>
                  <a:srgbClr val="CC0000"/>
                </a:solidFill>
                <a:latin typeface="Calibri"/>
                <a:sym typeface="Symbol" pitchFamily="18" charset="2"/>
              </a:rPr>
              <a:t>(s)</a:t>
            </a:r>
            <a:endParaRPr lang="en-US">
              <a:solidFill>
                <a:prstClr val="black"/>
              </a:solidFill>
              <a:latin typeface="Calibri"/>
            </a:endParaRPr>
          </a:p>
        </p:txBody>
      </p:sp>
      <p:sp>
        <p:nvSpPr>
          <p:cNvPr id="12298" name="Text Box 20"/>
          <p:cNvSpPr txBox="1">
            <a:spLocks noChangeArrowheads="1"/>
          </p:cNvSpPr>
          <p:nvPr/>
        </p:nvSpPr>
        <p:spPr bwMode="auto">
          <a:xfrm>
            <a:off x="9220200" y="2408238"/>
            <a:ext cx="204788" cy="366712"/>
          </a:xfrm>
          <a:prstGeom prst="rect">
            <a:avLst/>
          </a:prstGeom>
          <a:noFill/>
          <a:ln w="9525">
            <a:noFill/>
            <a:miter lim="800000"/>
            <a:headEnd/>
            <a:tailEnd/>
          </a:ln>
        </p:spPr>
        <p:txBody>
          <a:bodyPr>
            <a:spAutoFit/>
          </a:bodyPr>
          <a:lstStyle/>
          <a:p>
            <a:pPr>
              <a:spcBef>
                <a:spcPct val="50000"/>
              </a:spcBef>
            </a:pPr>
            <a:r>
              <a:rPr lang="en-US">
                <a:solidFill>
                  <a:srgbClr val="CC0000"/>
                </a:solidFill>
                <a:latin typeface="Calibri"/>
              </a:rPr>
              <a:t>s</a:t>
            </a:r>
          </a:p>
        </p:txBody>
      </p:sp>
      <p:sp>
        <p:nvSpPr>
          <p:cNvPr id="12299" name="Text Box 21"/>
          <p:cNvSpPr txBox="1">
            <a:spLocks noChangeArrowheads="1"/>
          </p:cNvSpPr>
          <p:nvPr/>
        </p:nvSpPr>
        <p:spPr bwMode="auto">
          <a:xfrm>
            <a:off x="8839201" y="3232151"/>
            <a:ext cx="887413" cy="366713"/>
          </a:xfrm>
          <a:prstGeom prst="rect">
            <a:avLst/>
          </a:prstGeom>
          <a:noFill/>
          <a:ln w="9525">
            <a:noFill/>
            <a:miter lim="800000"/>
            <a:headEnd/>
            <a:tailEnd/>
          </a:ln>
        </p:spPr>
        <p:txBody>
          <a:bodyPr>
            <a:spAutoFit/>
          </a:bodyPr>
          <a:lstStyle/>
          <a:p>
            <a:pPr>
              <a:spcBef>
                <a:spcPct val="50000"/>
              </a:spcBef>
            </a:pPr>
            <a:r>
              <a:rPr lang="en-US">
                <a:solidFill>
                  <a:srgbClr val="C0504D"/>
                </a:solidFill>
                <a:latin typeface="Calibri"/>
              </a:rPr>
              <a:t>s, </a:t>
            </a:r>
            <a:r>
              <a:rPr lang="en-US">
                <a:solidFill>
                  <a:srgbClr val="C0504D"/>
                </a:solidFill>
                <a:latin typeface="Calibri"/>
                <a:sym typeface="Symbol" pitchFamily="18" charset="2"/>
              </a:rPr>
              <a:t>(s)</a:t>
            </a:r>
          </a:p>
        </p:txBody>
      </p:sp>
      <p:pic>
        <p:nvPicPr>
          <p:cNvPr id="51" name="Picture 50" descr="txp_fig"/>
          <p:cNvPicPr>
            <a:picLocks noChangeAspect="1"/>
          </p:cNvPicPr>
          <p:nvPr>
            <p:custDataLst>
              <p:tags r:id="rId1"/>
            </p:custDataLst>
          </p:nvPr>
        </p:nvPicPr>
        <p:blipFill>
          <a:blip r:embed="rId8" cstate="print"/>
          <a:srcRect/>
          <a:stretch>
            <a:fillRect/>
          </a:stretch>
        </p:blipFill>
        <p:spPr bwMode="auto">
          <a:xfrm>
            <a:off x="2436814" y="5684839"/>
            <a:ext cx="3394075" cy="765175"/>
          </a:xfrm>
          <a:prstGeom prst="rect">
            <a:avLst/>
          </a:prstGeom>
          <a:noFill/>
          <a:ln w="9525">
            <a:noFill/>
            <a:miter lim="800000"/>
            <a:headEnd/>
            <a:tailEnd/>
          </a:ln>
        </p:spPr>
      </p:pic>
      <p:grpSp>
        <p:nvGrpSpPr>
          <p:cNvPr id="2" name="Group 28"/>
          <p:cNvGrpSpPr>
            <a:grpSpLocks/>
          </p:cNvGrpSpPr>
          <p:nvPr/>
        </p:nvGrpSpPr>
        <p:grpSpPr bwMode="auto">
          <a:xfrm>
            <a:off x="8747126" y="3529014"/>
            <a:ext cx="854075" cy="911225"/>
            <a:chOff x="7223125" y="3529013"/>
            <a:chExt cx="854075" cy="911225"/>
          </a:xfrm>
        </p:grpSpPr>
        <p:sp>
          <p:nvSpPr>
            <p:cNvPr id="12325"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solidFill>
                  <a:prstClr val="black"/>
                </a:solidFill>
                <a:latin typeface="Calibri"/>
              </a:endParaRPr>
            </a:p>
          </p:txBody>
        </p:sp>
        <p:sp>
          <p:nvSpPr>
            <p:cNvPr id="12326" name="AutoShape 23"/>
            <p:cNvSpPr>
              <a:spLocks noChangeArrowheads="1"/>
            </p:cNvSpPr>
            <p:nvPr/>
          </p:nvSpPr>
          <p:spPr bwMode="auto">
            <a:xfrm>
              <a:off x="7383463" y="4151313"/>
              <a:ext cx="244475" cy="195262"/>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solidFill>
                  <a:prstClr val="black"/>
                </a:solidFill>
                <a:latin typeface="Calibri"/>
              </a:endParaRPr>
            </a:p>
          </p:txBody>
        </p:sp>
        <p:sp>
          <p:nvSpPr>
            <p:cNvPr id="12327" name="Text Box 24"/>
            <p:cNvSpPr txBox="1">
              <a:spLocks noChangeArrowheads="1"/>
            </p:cNvSpPr>
            <p:nvPr/>
          </p:nvSpPr>
          <p:spPr bwMode="auto">
            <a:xfrm>
              <a:off x="7551738" y="4070350"/>
              <a:ext cx="525462" cy="369888"/>
            </a:xfrm>
            <a:prstGeom prst="rect">
              <a:avLst/>
            </a:prstGeom>
            <a:noFill/>
            <a:ln w="9525">
              <a:noFill/>
              <a:miter lim="800000"/>
              <a:headEnd/>
              <a:tailEnd/>
            </a:ln>
          </p:spPr>
          <p:txBody>
            <a:bodyPr>
              <a:spAutoFit/>
            </a:bodyPr>
            <a:lstStyle/>
            <a:p>
              <a:pPr algn="r" rtl="1">
                <a:spcBef>
                  <a:spcPct val="50000"/>
                </a:spcBef>
              </a:pPr>
              <a:r>
                <a:rPr lang="en-US">
                  <a:solidFill>
                    <a:srgbClr val="CC0000"/>
                  </a:solidFill>
                  <a:latin typeface="Calibri"/>
                </a:rPr>
                <a:t>s</a:t>
              </a:r>
              <a:r>
                <a:rPr lang="en-US" baseline="-25000">
                  <a:solidFill>
                    <a:srgbClr val="CC0000"/>
                  </a:solidFill>
                  <a:latin typeface="Calibri"/>
                </a:rPr>
                <a:t>1</a:t>
              </a:r>
              <a:r>
                <a:rPr lang="en-US">
                  <a:solidFill>
                    <a:srgbClr val="CC0000"/>
                  </a:solidFill>
                  <a:latin typeface="Calibri"/>
                </a:rPr>
                <a:t>’</a:t>
              </a:r>
            </a:p>
          </p:txBody>
        </p:sp>
      </p:grpSp>
      <p:pic>
        <p:nvPicPr>
          <p:cNvPr id="28688" name="Picture 29" descr="txp_fig"/>
          <p:cNvPicPr>
            <a:picLocks noChangeAspect="1"/>
          </p:cNvPicPr>
          <p:nvPr>
            <p:custDataLst>
              <p:tags r:id="rId2"/>
            </p:custDataLst>
          </p:nvPr>
        </p:nvPicPr>
        <p:blipFill>
          <a:blip r:embed="rId9" cstate="print"/>
          <a:srcRect/>
          <a:stretch>
            <a:fillRect/>
          </a:stretch>
        </p:blipFill>
        <p:spPr bwMode="auto">
          <a:xfrm>
            <a:off x="2500314" y="3586163"/>
            <a:ext cx="5119687" cy="360362"/>
          </a:xfrm>
          <a:prstGeom prst="rect">
            <a:avLst/>
          </a:prstGeom>
          <a:noFill/>
          <a:ln w="9525">
            <a:noFill/>
            <a:miter lim="800000"/>
            <a:headEnd/>
            <a:tailEnd/>
          </a:ln>
        </p:spPr>
      </p:pic>
      <p:pic>
        <p:nvPicPr>
          <p:cNvPr id="31" name="Picture 30" descr="txp_fig"/>
          <p:cNvPicPr>
            <a:picLocks noChangeAspect="1"/>
          </p:cNvPicPr>
          <p:nvPr>
            <p:custDataLst>
              <p:tags r:id="rId3"/>
            </p:custDataLst>
          </p:nvPr>
        </p:nvPicPr>
        <p:blipFill>
          <a:blip r:embed="rId10" cstate="print"/>
          <a:srcRect/>
          <a:stretch>
            <a:fillRect/>
          </a:stretch>
        </p:blipFill>
        <p:spPr bwMode="auto">
          <a:xfrm>
            <a:off x="2487613" y="4140201"/>
            <a:ext cx="5118100" cy="360363"/>
          </a:xfrm>
          <a:prstGeom prst="rect">
            <a:avLst/>
          </a:prstGeom>
          <a:noFill/>
          <a:ln w="9525">
            <a:noFill/>
            <a:miter lim="800000"/>
            <a:headEnd/>
            <a:tailEnd/>
          </a:ln>
        </p:spPr>
      </p:pic>
      <p:pic>
        <p:nvPicPr>
          <p:cNvPr id="33" name="Picture 32" descr="txp_fig"/>
          <p:cNvPicPr>
            <a:picLocks noChangeAspect="1"/>
          </p:cNvPicPr>
          <p:nvPr>
            <p:custDataLst>
              <p:tags r:id="rId4"/>
            </p:custDataLst>
          </p:nvPr>
        </p:nvPicPr>
        <p:blipFill>
          <a:blip r:embed="rId11" cstate="print"/>
          <a:srcRect/>
          <a:stretch>
            <a:fillRect/>
          </a:stretch>
        </p:blipFill>
        <p:spPr bwMode="auto">
          <a:xfrm>
            <a:off x="2517775" y="4881564"/>
            <a:ext cx="5087938" cy="376237"/>
          </a:xfrm>
          <a:prstGeom prst="rect">
            <a:avLst/>
          </a:prstGeom>
          <a:noFill/>
          <a:ln w="9525">
            <a:noFill/>
            <a:miter lim="800000"/>
            <a:headEnd/>
            <a:tailEnd/>
          </a:ln>
        </p:spPr>
      </p:pic>
      <p:pic>
        <p:nvPicPr>
          <p:cNvPr id="32" name="Picture 31" descr="txp_fig"/>
          <p:cNvPicPr>
            <a:picLocks noChangeAspect="1"/>
          </p:cNvPicPr>
          <p:nvPr>
            <p:custDataLst>
              <p:tags r:id="rId5"/>
            </p:custDataLst>
          </p:nvPr>
        </p:nvPicPr>
        <p:blipFill>
          <a:blip r:embed="rId12" cstate="print"/>
          <a:srcRect/>
          <a:stretch>
            <a:fillRect/>
          </a:stretch>
        </p:blipFill>
        <p:spPr bwMode="auto">
          <a:xfrm>
            <a:off x="2746375" y="4668839"/>
            <a:ext cx="330200" cy="60325"/>
          </a:xfrm>
          <a:prstGeom prst="rect">
            <a:avLst/>
          </a:prstGeom>
          <a:noFill/>
          <a:ln w="9525">
            <a:noFill/>
            <a:miter lim="800000"/>
            <a:headEnd/>
            <a:tailEnd/>
          </a:ln>
        </p:spPr>
      </p:pic>
      <p:pic>
        <p:nvPicPr>
          <p:cNvPr id="12306" name="Picture 4" descr="txp_fig"/>
          <p:cNvPicPr>
            <a:picLocks noChangeAspect="1" noChangeArrowheads="1"/>
          </p:cNvPicPr>
          <p:nvPr>
            <p:custDataLst>
              <p:tags r:id="rId6"/>
            </p:custDataLst>
          </p:nvPr>
        </p:nvPicPr>
        <p:blipFill>
          <a:blip r:embed="rId13" cstate="print"/>
          <a:srcRect/>
          <a:stretch>
            <a:fillRect/>
          </a:stretch>
        </p:blipFill>
        <p:spPr bwMode="auto">
          <a:xfrm>
            <a:off x="2244726" y="1639888"/>
            <a:ext cx="7356475" cy="646112"/>
          </a:xfrm>
          <a:prstGeom prst="rect">
            <a:avLst/>
          </a:prstGeom>
          <a:noFill/>
          <a:ln w="9525">
            <a:noFill/>
            <a:miter lim="800000"/>
            <a:headEnd/>
            <a:tailEnd/>
          </a:ln>
        </p:spPr>
      </p:pic>
      <p:sp>
        <p:nvSpPr>
          <p:cNvPr id="12307" name="Line 17"/>
          <p:cNvSpPr>
            <a:spLocks noChangeShapeType="1"/>
          </p:cNvSpPr>
          <p:nvPr/>
        </p:nvSpPr>
        <p:spPr bwMode="auto">
          <a:xfrm flipH="1">
            <a:off x="7696201" y="3362326"/>
            <a:ext cx="307975" cy="612775"/>
          </a:xfrm>
          <a:prstGeom prst="line">
            <a:avLst/>
          </a:prstGeom>
          <a:noFill/>
          <a:ln w="9525">
            <a:solidFill>
              <a:schemeClr val="bg1"/>
            </a:solidFill>
            <a:prstDash val="dash"/>
            <a:round/>
            <a:headEnd/>
            <a:tailEnd type="triangle" w="med" len="med"/>
          </a:ln>
        </p:spPr>
        <p:txBody>
          <a:bodyPr/>
          <a:lstStyle/>
          <a:p>
            <a:endParaRPr lang="en-US">
              <a:solidFill>
                <a:prstClr val="black"/>
              </a:solidFill>
              <a:latin typeface="Calibri"/>
            </a:endParaRPr>
          </a:p>
        </p:txBody>
      </p:sp>
      <p:sp>
        <p:nvSpPr>
          <p:cNvPr id="42" name="Line 18"/>
          <p:cNvSpPr>
            <a:spLocks noChangeShapeType="1"/>
          </p:cNvSpPr>
          <p:nvPr/>
        </p:nvSpPr>
        <p:spPr bwMode="auto">
          <a:xfrm flipH="1">
            <a:off x="8301038" y="3551238"/>
            <a:ext cx="461962" cy="615950"/>
          </a:xfrm>
          <a:prstGeom prst="line">
            <a:avLst/>
          </a:prstGeom>
          <a:noFill/>
          <a:ln w="28575">
            <a:solidFill>
              <a:schemeClr val="tx1"/>
            </a:solidFill>
            <a:round/>
            <a:headEnd/>
            <a:tailEnd type="triangle" w="med" len="med"/>
          </a:ln>
        </p:spPr>
        <p:txBody>
          <a:bodyPr/>
          <a:lstStyle/>
          <a:p>
            <a:endParaRPr lang="en-US">
              <a:solidFill>
                <a:prstClr val="black"/>
              </a:solidFill>
              <a:latin typeface="Calibri"/>
            </a:endParaRPr>
          </a:p>
        </p:txBody>
      </p:sp>
      <p:sp>
        <p:nvSpPr>
          <p:cNvPr id="43" name="AutoShape 23"/>
          <p:cNvSpPr>
            <a:spLocks noChangeArrowheads="1"/>
          </p:cNvSpPr>
          <p:nvPr/>
        </p:nvSpPr>
        <p:spPr bwMode="auto">
          <a:xfrm>
            <a:off x="8164514" y="4176713"/>
            <a:ext cx="244475" cy="195262"/>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solidFill>
                <a:prstClr val="black"/>
              </a:solidFill>
              <a:latin typeface="Calibri"/>
            </a:endParaRPr>
          </a:p>
        </p:txBody>
      </p:sp>
      <p:sp>
        <p:nvSpPr>
          <p:cNvPr id="44" name="Text Box 24"/>
          <p:cNvSpPr txBox="1">
            <a:spLocks noChangeArrowheads="1"/>
          </p:cNvSpPr>
          <p:nvPr/>
        </p:nvSpPr>
        <p:spPr bwMode="auto">
          <a:xfrm>
            <a:off x="8332788" y="4095750"/>
            <a:ext cx="525462" cy="369888"/>
          </a:xfrm>
          <a:prstGeom prst="rect">
            <a:avLst/>
          </a:prstGeom>
          <a:noFill/>
          <a:ln w="9525">
            <a:noFill/>
            <a:miter lim="800000"/>
            <a:headEnd/>
            <a:tailEnd/>
          </a:ln>
        </p:spPr>
        <p:txBody>
          <a:bodyPr>
            <a:spAutoFit/>
          </a:bodyPr>
          <a:lstStyle/>
          <a:p>
            <a:pPr algn="r" rtl="1">
              <a:spcBef>
                <a:spcPct val="50000"/>
              </a:spcBef>
            </a:pPr>
            <a:r>
              <a:rPr lang="en-US">
                <a:solidFill>
                  <a:srgbClr val="CC0000"/>
                </a:solidFill>
                <a:latin typeface="Calibri"/>
              </a:rPr>
              <a:t>s</a:t>
            </a:r>
            <a:r>
              <a:rPr lang="en-US" baseline="-25000">
                <a:solidFill>
                  <a:srgbClr val="CC0000"/>
                </a:solidFill>
                <a:latin typeface="Calibri"/>
              </a:rPr>
              <a:t>2</a:t>
            </a:r>
            <a:r>
              <a:rPr lang="en-US">
                <a:solidFill>
                  <a:srgbClr val="CC0000"/>
                </a:solidFill>
                <a:latin typeface="Calibri"/>
              </a:rPr>
              <a:t>’</a:t>
            </a:r>
          </a:p>
        </p:txBody>
      </p:sp>
      <p:sp>
        <p:nvSpPr>
          <p:cNvPr id="12311" name="Line 17"/>
          <p:cNvSpPr>
            <a:spLocks noChangeShapeType="1"/>
          </p:cNvSpPr>
          <p:nvPr/>
        </p:nvSpPr>
        <p:spPr bwMode="auto">
          <a:xfrm flipH="1">
            <a:off x="9201151" y="3551239"/>
            <a:ext cx="307975" cy="612775"/>
          </a:xfrm>
          <a:prstGeom prst="line">
            <a:avLst/>
          </a:prstGeom>
          <a:noFill/>
          <a:ln w="9525">
            <a:solidFill>
              <a:schemeClr val="bg1"/>
            </a:solidFill>
            <a:prstDash val="dash"/>
            <a:round/>
            <a:headEnd/>
            <a:tailEnd type="triangle" w="med" len="med"/>
          </a:ln>
        </p:spPr>
        <p:txBody>
          <a:bodyPr/>
          <a:lstStyle/>
          <a:p>
            <a:endParaRPr lang="en-US">
              <a:solidFill>
                <a:prstClr val="black"/>
              </a:solidFill>
              <a:latin typeface="Calibri"/>
            </a:endParaRPr>
          </a:p>
        </p:txBody>
      </p:sp>
      <p:sp>
        <p:nvSpPr>
          <p:cNvPr id="46" name="Line 18"/>
          <p:cNvSpPr>
            <a:spLocks noChangeShapeType="1"/>
          </p:cNvSpPr>
          <p:nvPr/>
        </p:nvSpPr>
        <p:spPr bwMode="auto">
          <a:xfrm>
            <a:off x="8763000" y="3551239"/>
            <a:ext cx="1042988" cy="612775"/>
          </a:xfrm>
          <a:prstGeom prst="line">
            <a:avLst/>
          </a:prstGeom>
          <a:noFill/>
          <a:ln w="28575">
            <a:solidFill>
              <a:schemeClr val="tx1"/>
            </a:solidFill>
            <a:round/>
            <a:headEnd/>
            <a:tailEnd type="triangle" w="med" len="med"/>
          </a:ln>
        </p:spPr>
        <p:txBody>
          <a:bodyPr/>
          <a:lstStyle/>
          <a:p>
            <a:endParaRPr lang="en-US">
              <a:solidFill>
                <a:prstClr val="black"/>
              </a:solidFill>
              <a:latin typeface="Calibri"/>
            </a:endParaRPr>
          </a:p>
        </p:txBody>
      </p:sp>
      <p:sp>
        <p:nvSpPr>
          <p:cNvPr id="47" name="AutoShape 23"/>
          <p:cNvSpPr>
            <a:spLocks noChangeArrowheads="1"/>
          </p:cNvSpPr>
          <p:nvPr/>
        </p:nvSpPr>
        <p:spPr bwMode="auto">
          <a:xfrm>
            <a:off x="9669464" y="4173538"/>
            <a:ext cx="244475" cy="195262"/>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solidFill>
                <a:prstClr val="black"/>
              </a:solidFill>
              <a:latin typeface="Calibri"/>
            </a:endParaRPr>
          </a:p>
        </p:txBody>
      </p:sp>
      <p:sp>
        <p:nvSpPr>
          <p:cNvPr id="48" name="Text Box 24"/>
          <p:cNvSpPr txBox="1">
            <a:spLocks noChangeArrowheads="1"/>
          </p:cNvSpPr>
          <p:nvPr/>
        </p:nvSpPr>
        <p:spPr bwMode="auto">
          <a:xfrm>
            <a:off x="9837738" y="4092575"/>
            <a:ext cx="525462" cy="369888"/>
          </a:xfrm>
          <a:prstGeom prst="rect">
            <a:avLst/>
          </a:prstGeom>
          <a:noFill/>
          <a:ln w="9525">
            <a:noFill/>
            <a:miter lim="800000"/>
            <a:headEnd/>
            <a:tailEnd/>
          </a:ln>
        </p:spPr>
        <p:txBody>
          <a:bodyPr>
            <a:spAutoFit/>
          </a:bodyPr>
          <a:lstStyle/>
          <a:p>
            <a:pPr algn="r" rtl="1">
              <a:spcBef>
                <a:spcPct val="50000"/>
              </a:spcBef>
            </a:pPr>
            <a:r>
              <a:rPr lang="en-US">
                <a:solidFill>
                  <a:srgbClr val="CC0000"/>
                </a:solidFill>
                <a:latin typeface="Calibri"/>
              </a:rPr>
              <a:t>s</a:t>
            </a:r>
            <a:r>
              <a:rPr lang="en-US" baseline="-25000">
                <a:solidFill>
                  <a:srgbClr val="CC0000"/>
                </a:solidFill>
                <a:latin typeface="Calibri"/>
              </a:rPr>
              <a:t>3</a:t>
            </a:r>
            <a:r>
              <a:rPr lang="en-US">
                <a:solidFill>
                  <a:srgbClr val="CC0000"/>
                </a:solidFill>
                <a:latin typeface="Calibri"/>
              </a:rPr>
              <a:t>’</a:t>
            </a:r>
          </a:p>
        </p:txBody>
      </p:sp>
      <p:grpSp>
        <p:nvGrpSpPr>
          <p:cNvPr id="3" name="Group 44"/>
          <p:cNvGrpSpPr>
            <a:grpSpLocks/>
          </p:cNvGrpSpPr>
          <p:nvPr/>
        </p:nvGrpSpPr>
        <p:grpSpPr bwMode="auto">
          <a:xfrm>
            <a:off x="10336215" y="3572670"/>
            <a:ext cx="1716087" cy="908050"/>
            <a:chOff x="6172200" y="2978150"/>
            <a:chExt cx="1716088" cy="908050"/>
          </a:xfrm>
        </p:grpSpPr>
        <p:grpSp>
          <p:nvGrpSpPr>
            <p:cNvPr id="4" name="Group 14"/>
            <p:cNvGrpSpPr>
              <a:grpSpLocks/>
            </p:cNvGrpSpPr>
            <p:nvPr/>
          </p:nvGrpSpPr>
          <p:grpSpPr bwMode="auto">
            <a:xfrm>
              <a:off x="6210300" y="2978150"/>
              <a:ext cx="1677988" cy="612775"/>
              <a:chOff x="1536" y="2400"/>
              <a:chExt cx="1584" cy="624"/>
            </a:xfrm>
          </p:grpSpPr>
          <p:sp>
            <p:nvSpPr>
              <p:cNvPr id="12321"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solidFill>
                    <a:prstClr val="black"/>
                  </a:solidFill>
                  <a:latin typeface="Calibri"/>
                </a:endParaRPr>
              </a:p>
            </p:txBody>
          </p:sp>
          <p:sp>
            <p:nvSpPr>
              <p:cNvPr id="12322"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solidFill>
                    <a:prstClr val="black"/>
                  </a:solidFill>
                  <a:latin typeface="Calibri"/>
                </a:endParaRPr>
              </a:p>
            </p:txBody>
          </p:sp>
          <p:sp>
            <p:nvSpPr>
              <p:cNvPr id="12323"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solidFill>
                    <a:prstClr val="black"/>
                  </a:solidFill>
                  <a:latin typeface="Calibri"/>
                </a:endParaRPr>
              </a:p>
            </p:txBody>
          </p:sp>
          <p:sp>
            <p:nvSpPr>
              <p:cNvPr id="12324"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solidFill>
                    <a:prstClr val="black"/>
                  </a:solidFill>
                  <a:latin typeface="Calibri"/>
                </a:endParaRPr>
              </a:p>
            </p:txBody>
          </p:sp>
        </p:grpSp>
        <p:sp>
          <p:nvSpPr>
            <p:cNvPr id="12318"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a:solidFill>
                    <a:prstClr val="black"/>
                  </a:solidFill>
                  <a:latin typeface="Calibri"/>
                </a:rPr>
                <a:t>s,</a:t>
              </a:r>
              <a:r>
                <a:rPr lang="en-US">
                  <a:solidFill>
                    <a:prstClr val="black"/>
                  </a:solidFill>
                  <a:latin typeface="Calibri"/>
                  <a:sym typeface="Symbol" pitchFamily="18" charset="2"/>
                </a:rPr>
                <a:t> (s)</a:t>
              </a:r>
              <a:r>
                <a:rPr lang="en-US">
                  <a:solidFill>
                    <a:prstClr val="black"/>
                  </a:solidFill>
                  <a:latin typeface="Calibri"/>
                </a:rPr>
                <a:t>,s’</a:t>
              </a:r>
            </a:p>
          </p:txBody>
        </p:sp>
        <p:sp>
          <p:nvSpPr>
            <p:cNvPr id="12319" name="AutoShape 23"/>
            <p:cNvSpPr>
              <a:spLocks noChangeArrowheads="1"/>
            </p:cNvSpPr>
            <p:nvPr/>
          </p:nvSpPr>
          <p:spPr bwMode="auto">
            <a:xfrm>
              <a:off x="7192963" y="3600450"/>
              <a:ext cx="244475" cy="19526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solidFill>
                  <a:prstClr val="black"/>
                </a:solidFill>
                <a:latin typeface="Calibri"/>
              </a:endParaRPr>
            </a:p>
          </p:txBody>
        </p:sp>
        <p:sp>
          <p:nvSpPr>
            <p:cNvPr id="12320" name="Text Box 24"/>
            <p:cNvSpPr txBox="1">
              <a:spLocks noChangeArrowheads="1"/>
            </p:cNvSpPr>
            <p:nvPr/>
          </p:nvSpPr>
          <p:spPr bwMode="auto">
            <a:xfrm>
              <a:off x="7437438" y="3519488"/>
              <a:ext cx="373062" cy="366712"/>
            </a:xfrm>
            <a:prstGeom prst="rect">
              <a:avLst/>
            </a:prstGeom>
            <a:noFill/>
            <a:ln w="9525">
              <a:noFill/>
              <a:miter lim="800000"/>
              <a:headEnd/>
              <a:tailEnd/>
            </a:ln>
          </p:spPr>
          <p:txBody>
            <a:bodyPr>
              <a:spAutoFit/>
            </a:bodyPr>
            <a:lstStyle/>
            <a:p>
              <a:pPr algn="r" rtl="1">
                <a:spcBef>
                  <a:spcPct val="50000"/>
                </a:spcBef>
              </a:pPr>
              <a:r>
                <a:rPr lang="en-US">
                  <a:solidFill>
                    <a:srgbClr val="CC0000"/>
                  </a:solidFill>
                  <a:latin typeface="Calibri"/>
                </a:rPr>
                <a:t>s’</a:t>
              </a:r>
            </a:p>
          </p:txBody>
        </p:sp>
      </p:grpSp>
      <p:sp>
        <p:nvSpPr>
          <p:cNvPr id="49" name="TextBox 48"/>
          <p:cNvSpPr txBox="1">
            <a:spLocks noChangeArrowheads="1"/>
          </p:cNvSpPr>
          <p:nvPr/>
        </p:nvSpPr>
        <p:spPr bwMode="auto">
          <a:xfrm>
            <a:off x="7391400" y="5705476"/>
            <a:ext cx="3048000" cy="923925"/>
          </a:xfrm>
          <a:prstGeom prst="rect">
            <a:avLst/>
          </a:prstGeom>
          <a:noFill/>
          <a:ln w="9525">
            <a:noFill/>
            <a:miter lim="800000"/>
            <a:headEnd/>
            <a:tailEnd/>
          </a:ln>
        </p:spPr>
        <p:txBody>
          <a:bodyPr>
            <a:spAutoFit/>
          </a:bodyPr>
          <a:lstStyle/>
          <a:p>
            <a:r>
              <a:rPr lang="en-US" i="1">
                <a:solidFill>
                  <a:prstClr val="black"/>
                </a:solidFill>
                <a:latin typeface="Calibri"/>
              </a:rPr>
              <a:t>Almost!  But we only actually make progress when we move to i+1.</a:t>
            </a:r>
          </a:p>
        </p:txBody>
      </p:sp>
    </p:spTree>
    <p:extLst>
      <p:ext uri="{BB962C8B-B14F-4D97-AF65-F5344CB8AC3E}">
        <p14:creationId xmlns:p14="http://schemas.microsoft.com/office/powerpoint/2010/main" val="32388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86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p:bldP spid="46" grpId="0" animBg="1"/>
      <p:bldP spid="47" grpId="0" animBg="1"/>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Temporal-Difference Learning</a:t>
            </a:r>
          </a:p>
        </p:txBody>
      </p:sp>
      <p:sp>
        <p:nvSpPr>
          <p:cNvPr id="13315" name="Rectangle 3"/>
          <p:cNvSpPr>
            <a:spLocks noGrp="1" noChangeArrowheads="1"/>
          </p:cNvSpPr>
          <p:nvPr>
            <p:ph type="body" idx="1"/>
          </p:nvPr>
        </p:nvSpPr>
        <p:spPr>
          <a:xfrm>
            <a:off x="1981200" y="1600200"/>
            <a:ext cx="5867400" cy="2819400"/>
          </a:xfrm>
        </p:spPr>
        <p:txBody>
          <a:bodyPr/>
          <a:lstStyle/>
          <a:p>
            <a:r>
              <a:rPr lang="en-US" sz="2000"/>
              <a:t>Big idea: learn from every experience!</a:t>
            </a:r>
          </a:p>
          <a:p>
            <a:pPr lvl="1"/>
            <a:r>
              <a:rPr lang="en-US" sz="1800"/>
              <a:t>Update V(s) each time we experience (s,a,s’,r)</a:t>
            </a:r>
          </a:p>
          <a:p>
            <a:pPr lvl="1"/>
            <a:r>
              <a:rPr lang="en-US" sz="1800"/>
              <a:t>Likely s’ will contribute updates more often</a:t>
            </a:r>
          </a:p>
          <a:p>
            <a:pPr lvl="1">
              <a:buFont typeface="Wingdings" pitchFamily="2" charset="2"/>
              <a:buNone/>
            </a:pPr>
            <a:endParaRPr lang="en-US" sz="1800"/>
          </a:p>
          <a:p>
            <a:r>
              <a:rPr lang="en-US" sz="2000"/>
              <a:t>Temporal difference learning</a:t>
            </a:r>
          </a:p>
          <a:p>
            <a:pPr lvl="1"/>
            <a:r>
              <a:rPr lang="en-US" sz="1800"/>
              <a:t>Policy still fixed!</a:t>
            </a:r>
          </a:p>
          <a:p>
            <a:pPr lvl="1"/>
            <a:r>
              <a:rPr lang="en-US" sz="1800"/>
              <a:t>Move values toward value of whatever successor occurs: running average!</a:t>
            </a:r>
          </a:p>
          <a:p>
            <a:pPr lvl="1"/>
            <a:endParaRPr lang="en-US" sz="1800"/>
          </a:p>
          <a:p>
            <a:pPr lvl="1"/>
            <a:endParaRPr lang="en-US" sz="1800"/>
          </a:p>
          <a:p>
            <a:pPr lvl="1"/>
            <a:endParaRPr lang="en-US" sz="1800"/>
          </a:p>
          <a:p>
            <a:pPr lvl="1"/>
            <a:endParaRPr lang="en-US" sz="1800"/>
          </a:p>
          <a:p>
            <a:endParaRPr lang="en-US" sz="2000"/>
          </a:p>
        </p:txBody>
      </p:sp>
      <p:pic>
        <p:nvPicPr>
          <p:cNvPr id="13316" name="Picture 46" descr="txp_fig"/>
          <p:cNvPicPr>
            <a:picLocks noChangeAspect="1"/>
          </p:cNvPicPr>
          <p:nvPr>
            <p:custDataLst>
              <p:tags r:id="rId1"/>
            </p:custDataLst>
          </p:nvPr>
        </p:nvPicPr>
        <p:blipFill>
          <a:blip r:embed="rId5" cstate="print"/>
          <a:srcRect/>
          <a:stretch>
            <a:fillRect/>
          </a:stretch>
        </p:blipFill>
        <p:spPr bwMode="auto">
          <a:xfrm>
            <a:off x="4727575" y="4470400"/>
            <a:ext cx="4789488" cy="330200"/>
          </a:xfrm>
          <a:prstGeom prst="rect">
            <a:avLst/>
          </a:prstGeom>
          <a:noFill/>
          <a:ln w="9525">
            <a:noFill/>
            <a:miter lim="800000"/>
            <a:headEnd/>
            <a:tailEnd/>
          </a:ln>
        </p:spPr>
      </p:pic>
      <p:pic>
        <p:nvPicPr>
          <p:cNvPr id="28" name="Picture 27" descr="txp_fig"/>
          <p:cNvPicPr>
            <a:picLocks noChangeAspect="1"/>
          </p:cNvPicPr>
          <p:nvPr>
            <p:custDataLst>
              <p:tags r:id="rId2"/>
            </p:custDataLst>
          </p:nvPr>
        </p:nvPicPr>
        <p:blipFill>
          <a:blip r:embed="rId6" cstate="print"/>
          <a:srcRect/>
          <a:stretch>
            <a:fillRect/>
          </a:stretch>
        </p:blipFill>
        <p:spPr bwMode="auto">
          <a:xfrm>
            <a:off x="4724400" y="5257800"/>
            <a:ext cx="5181600" cy="300038"/>
          </a:xfrm>
          <a:prstGeom prst="rect">
            <a:avLst/>
          </a:prstGeom>
          <a:noFill/>
          <a:ln w="9525">
            <a:noFill/>
            <a:miter lim="800000"/>
            <a:headEnd/>
            <a:tailEnd/>
          </a:ln>
        </p:spPr>
      </p:pic>
      <p:sp>
        <p:nvSpPr>
          <p:cNvPr id="13318" name="Slide Number Placeholder 25"/>
          <p:cNvSpPr>
            <a:spLocks noGrp="1"/>
          </p:cNvSpPr>
          <p:nvPr>
            <p:ph type="sldNum" sz="quarter" idx="12"/>
          </p:nvPr>
        </p:nvSpPr>
        <p:spPr>
          <a:noFill/>
        </p:spPr>
        <p:txBody>
          <a:bodyPr/>
          <a:lstStyle/>
          <a:p>
            <a:fld id="{00D83CC5-FB9F-4675-9331-98B0F563E8C5}" type="slidenum">
              <a:rPr lang="en-US">
                <a:solidFill>
                  <a:prstClr val="black">
                    <a:tint val="75000"/>
                  </a:prstClr>
                </a:solidFill>
                <a:latin typeface="Arial" charset="0"/>
              </a:rPr>
              <a:pPr/>
              <a:t>18</a:t>
            </a:fld>
            <a:endParaRPr lang="en-US">
              <a:solidFill>
                <a:prstClr val="black">
                  <a:tint val="75000"/>
                </a:prstClr>
              </a:solidFill>
              <a:latin typeface="Arial" charset="0"/>
            </a:endParaRPr>
          </a:p>
        </p:txBody>
      </p:sp>
      <p:sp>
        <p:nvSpPr>
          <p:cNvPr id="13319" name="AutoShape 7"/>
          <p:cNvSpPr>
            <a:spLocks noChangeArrowheads="1"/>
          </p:cNvSpPr>
          <p:nvPr/>
        </p:nvSpPr>
        <p:spPr bwMode="auto">
          <a:xfrm>
            <a:off x="8988426" y="1966913"/>
            <a:ext cx="246063" cy="196850"/>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solidFill>
                <a:prstClr val="black"/>
              </a:solidFill>
              <a:latin typeface="Calibri"/>
            </a:endParaRPr>
          </a:p>
        </p:txBody>
      </p:sp>
      <p:sp>
        <p:nvSpPr>
          <p:cNvPr id="13320" name="Line 11"/>
          <p:cNvSpPr>
            <a:spLocks noChangeShapeType="1"/>
          </p:cNvSpPr>
          <p:nvPr/>
        </p:nvSpPr>
        <p:spPr bwMode="auto">
          <a:xfrm flipH="1">
            <a:off x="8743950" y="2171700"/>
            <a:ext cx="368300" cy="573088"/>
          </a:xfrm>
          <a:prstGeom prst="line">
            <a:avLst/>
          </a:prstGeom>
          <a:noFill/>
          <a:ln w="28575">
            <a:solidFill>
              <a:schemeClr val="tx1"/>
            </a:solidFill>
            <a:round/>
            <a:headEnd/>
            <a:tailEnd type="triangle" w="med" len="med"/>
          </a:ln>
        </p:spPr>
        <p:txBody>
          <a:bodyPr/>
          <a:lstStyle/>
          <a:p>
            <a:endParaRPr lang="en-US">
              <a:solidFill>
                <a:prstClr val="black"/>
              </a:solidFill>
              <a:latin typeface="Calibri"/>
            </a:endParaRPr>
          </a:p>
        </p:txBody>
      </p:sp>
      <p:sp>
        <p:nvSpPr>
          <p:cNvPr id="13321" name="Oval 13"/>
          <p:cNvSpPr>
            <a:spLocks noChangeArrowheads="1"/>
          </p:cNvSpPr>
          <p:nvPr/>
        </p:nvSpPr>
        <p:spPr bwMode="auto">
          <a:xfrm>
            <a:off x="8661400" y="2744789"/>
            <a:ext cx="204788" cy="204787"/>
          </a:xfrm>
          <a:prstGeom prst="ellipse">
            <a:avLst/>
          </a:prstGeom>
          <a:solidFill>
            <a:srgbClr val="3333FF"/>
          </a:solidFill>
          <a:ln w="9525">
            <a:solidFill>
              <a:schemeClr val="tx1"/>
            </a:solidFill>
            <a:round/>
            <a:headEnd/>
            <a:tailEnd/>
          </a:ln>
        </p:spPr>
        <p:txBody>
          <a:bodyPr wrap="none" anchor="ctr"/>
          <a:lstStyle/>
          <a:p>
            <a:endParaRPr lang="en-US">
              <a:solidFill>
                <a:prstClr val="black"/>
              </a:solidFill>
              <a:latin typeface="Calibri"/>
            </a:endParaRPr>
          </a:p>
        </p:txBody>
      </p:sp>
      <p:sp>
        <p:nvSpPr>
          <p:cNvPr id="13322" name="Line 17"/>
          <p:cNvSpPr>
            <a:spLocks noChangeShapeType="1"/>
          </p:cNvSpPr>
          <p:nvPr/>
        </p:nvSpPr>
        <p:spPr bwMode="auto">
          <a:xfrm flipH="1">
            <a:off x="8439151" y="2949576"/>
            <a:ext cx="307975" cy="612775"/>
          </a:xfrm>
          <a:prstGeom prst="line">
            <a:avLst/>
          </a:prstGeom>
          <a:noFill/>
          <a:ln w="9525">
            <a:solidFill>
              <a:schemeClr val="bg1"/>
            </a:solidFill>
            <a:prstDash val="dash"/>
            <a:round/>
            <a:headEnd/>
            <a:tailEnd type="triangle" w="med" len="med"/>
          </a:ln>
        </p:spPr>
        <p:txBody>
          <a:bodyPr/>
          <a:lstStyle/>
          <a:p>
            <a:endParaRPr lang="en-US">
              <a:solidFill>
                <a:prstClr val="black"/>
              </a:solidFill>
              <a:latin typeface="Calibri"/>
            </a:endParaRPr>
          </a:p>
        </p:txBody>
      </p:sp>
      <p:sp>
        <p:nvSpPr>
          <p:cNvPr id="13323" name="Line 18"/>
          <p:cNvSpPr>
            <a:spLocks noChangeShapeType="1"/>
          </p:cNvSpPr>
          <p:nvPr/>
        </p:nvSpPr>
        <p:spPr bwMode="auto">
          <a:xfrm>
            <a:off x="8747126" y="2949576"/>
            <a:ext cx="296863" cy="612775"/>
          </a:xfrm>
          <a:prstGeom prst="line">
            <a:avLst/>
          </a:prstGeom>
          <a:noFill/>
          <a:ln w="28575">
            <a:solidFill>
              <a:schemeClr val="tx1"/>
            </a:solidFill>
            <a:round/>
            <a:headEnd/>
            <a:tailEnd type="triangle" w="med" len="med"/>
          </a:ln>
        </p:spPr>
        <p:txBody>
          <a:bodyPr/>
          <a:lstStyle/>
          <a:p>
            <a:endParaRPr lang="en-US">
              <a:solidFill>
                <a:prstClr val="black"/>
              </a:solidFill>
              <a:latin typeface="Calibri"/>
            </a:endParaRPr>
          </a:p>
        </p:txBody>
      </p:sp>
      <p:sp>
        <p:nvSpPr>
          <p:cNvPr id="13324" name="Text Box 19"/>
          <p:cNvSpPr txBox="1">
            <a:spLocks noChangeArrowheads="1"/>
          </p:cNvSpPr>
          <p:nvPr/>
        </p:nvSpPr>
        <p:spPr bwMode="auto">
          <a:xfrm>
            <a:off x="8915400" y="2271713"/>
            <a:ext cx="762000" cy="366712"/>
          </a:xfrm>
          <a:prstGeom prst="rect">
            <a:avLst/>
          </a:prstGeom>
          <a:noFill/>
          <a:ln w="9525">
            <a:noFill/>
            <a:miter lim="800000"/>
            <a:headEnd/>
            <a:tailEnd/>
          </a:ln>
        </p:spPr>
        <p:txBody>
          <a:bodyPr>
            <a:spAutoFit/>
          </a:bodyPr>
          <a:lstStyle/>
          <a:p>
            <a:pPr>
              <a:spcBef>
                <a:spcPct val="50000"/>
              </a:spcBef>
            </a:pPr>
            <a:r>
              <a:rPr lang="en-US">
                <a:solidFill>
                  <a:srgbClr val="CC0000"/>
                </a:solidFill>
                <a:latin typeface="Calibri"/>
                <a:sym typeface="Symbol" pitchFamily="18" charset="2"/>
              </a:rPr>
              <a:t>(s)</a:t>
            </a:r>
            <a:endParaRPr lang="en-US">
              <a:solidFill>
                <a:prstClr val="black"/>
              </a:solidFill>
              <a:latin typeface="Calibri"/>
            </a:endParaRPr>
          </a:p>
        </p:txBody>
      </p:sp>
      <p:sp>
        <p:nvSpPr>
          <p:cNvPr id="13325" name="Text Box 20"/>
          <p:cNvSpPr txBox="1">
            <a:spLocks noChangeArrowheads="1"/>
          </p:cNvSpPr>
          <p:nvPr/>
        </p:nvSpPr>
        <p:spPr bwMode="auto">
          <a:xfrm>
            <a:off x="9220200" y="1828801"/>
            <a:ext cx="204788" cy="366713"/>
          </a:xfrm>
          <a:prstGeom prst="rect">
            <a:avLst/>
          </a:prstGeom>
          <a:noFill/>
          <a:ln w="9525">
            <a:noFill/>
            <a:miter lim="800000"/>
            <a:headEnd/>
            <a:tailEnd/>
          </a:ln>
        </p:spPr>
        <p:txBody>
          <a:bodyPr>
            <a:spAutoFit/>
          </a:bodyPr>
          <a:lstStyle/>
          <a:p>
            <a:pPr>
              <a:spcBef>
                <a:spcPct val="50000"/>
              </a:spcBef>
            </a:pPr>
            <a:r>
              <a:rPr lang="en-US">
                <a:solidFill>
                  <a:srgbClr val="CC0000"/>
                </a:solidFill>
                <a:latin typeface="Calibri"/>
              </a:rPr>
              <a:t>s</a:t>
            </a:r>
          </a:p>
        </p:txBody>
      </p:sp>
      <p:sp>
        <p:nvSpPr>
          <p:cNvPr id="13326" name="Text Box 21"/>
          <p:cNvSpPr txBox="1">
            <a:spLocks noChangeArrowheads="1"/>
          </p:cNvSpPr>
          <p:nvPr/>
        </p:nvSpPr>
        <p:spPr bwMode="auto">
          <a:xfrm>
            <a:off x="8839201" y="2652713"/>
            <a:ext cx="887413" cy="366712"/>
          </a:xfrm>
          <a:prstGeom prst="rect">
            <a:avLst/>
          </a:prstGeom>
          <a:noFill/>
          <a:ln w="9525">
            <a:noFill/>
            <a:miter lim="800000"/>
            <a:headEnd/>
            <a:tailEnd/>
          </a:ln>
        </p:spPr>
        <p:txBody>
          <a:bodyPr>
            <a:spAutoFit/>
          </a:bodyPr>
          <a:lstStyle/>
          <a:p>
            <a:pPr>
              <a:spcBef>
                <a:spcPct val="50000"/>
              </a:spcBef>
            </a:pPr>
            <a:r>
              <a:rPr lang="en-US">
                <a:solidFill>
                  <a:srgbClr val="C0504D"/>
                </a:solidFill>
                <a:latin typeface="Calibri"/>
              </a:rPr>
              <a:t>s, </a:t>
            </a:r>
            <a:r>
              <a:rPr lang="en-US">
                <a:solidFill>
                  <a:srgbClr val="C0504D"/>
                </a:solidFill>
                <a:latin typeface="Calibri"/>
                <a:sym typeface="Symbol" pitchFamily="18" charset="2"/>
              </a:rPr>
              <a:t>(s)</a:t>
            </a:r>
          </a:p>
        </p:txBody>
      </p:sp>
      <p:sp>
        <p:nvSpPr>
          <p:cNvPr id="13327" name="AutoShape 23"/>
          <p:cNvSpPr>
            <a:spLocks noChangeArrowheads="1"/>
          </p:cNvSpPr>
          <p:nvPr/>
        </p:nvSpPr>
        <p:spPr bwMode="auto">
          <a:xfrm>
            <a:off x="8907464" y="3571876"/>
            <a:ext cx="244475" cy="19526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solidFill>
                <a:prstClr val="black"/>
              </a:solidFill>
              <a:latin typeface="Calibri"/>
            </a:endParaRPr>
          </a:p>
        </p:txBody>
      </p:sp>
      <p:sp>
        <p:nvSpPr>
          <p:cNvPr id="13328" name="Text Box 24"/>
          <p:cNvSpPr txBox="1">
            <a:spLocks noChangeArrowheads="1"/>
          </p:cNvSpPr>
          <p:nvPr/>
        </p:nvSpPr>
        <p:spPr bwMode="auto">
          <a:xfrm>
            <a:off x="8991601" y="3490914"/>
            <a:ext cx="525463" cy="369887"/>
          </a:xfrm>
          <a:prstGeom prst="rect">
            <a:avLst/>
          </a:prstGeom>
          <a:noFill/>
          <a:ln w="9525">
            <a:noFill/>
            <a:miter lim="800000"/>
            <a:headEnd/>
            <a:tailEnd/>
          </a:ln>
        </p:spPr>
        <p:txBody>
          <a:bodyPr>
            <a:spAutoFit/>
          </a:bodyPr>
          <a:lstStyle/>
          <a:p>
            <a:pPr algn="r" rtl="1">
              <a:spcBef>
                <a:spcPct val="50000"/>
              </a:spcBef>
            </a:pPr>
            <a:r>
              <a:rPr lang="en-US">
                <a:solidFill>
                  <a:srgbClr val="CC0000"/>
                </a:solidFill>
                <a:latin typeface="Calibri"/>
              </a:rPr>
              <a:t>s’</a:t>
            </a:r>
          </a:p>
        </p:txBody>
      </p:sp>
      <p:sp>
        <p:nvSpPr>
          <p:cNvPr id="13329" name="Line 17"/>
          <p:cNvSpPr>
            <a:spLocks noChangeShapeType="1"/>
          </p:cNvSpPr>
          <p:nvPr/>
        </p:nvSpPr>
        <p:spPr bwMode="auto">
          <a:xfrm flipH="1">
            <a:off x="9201151" y="2971801"/>
            <a:ext cx="307975" cy="612775"/>
          </a:xfrm>
          <a:prstGeom prst="line">
            <a:avLst/>
          </a:prstGeom>
          <a:noFill/>
          <a:ln w="9525">
            <a:solidFill>
              <a:schemeClr val="bg1"/>
            </a:solidFill>
            <a:prstDash val="dash"/>
            <a:round/>
            <a:headEnd/>
            <a:tailEnd type="triangle" w="med" len="med"/>
          </a:ln>
        </p:spPr>
        <p:txBody>
          <a:bodyPr/>
          <a:lstStyle/>
          <a:p>
            <a:endParaRPr lang="en-US">
              <a:solidFill>
                <a:prstClr val="black"/>
              </a:solidFill>
              <a:latin typeface="Calibri"/>
            </a:endParaRPr>
          </a:p>
        </p:txBody>
      </p:sp>
      <p:pic>
        <p:nvPicPr>
          <p:cNvPr id="19" name="Picture 6" descr="txp_fig"/>
          <p:cNvPicPr>
            <a:picLocks noChangeAspect="1" noChangeArrowheads="1"/>
          </p:cNvPicPr>
          <p:nvPr>
            <p:custDataLst>
              <p:tags r:id="rId3"/>
            </p:custDataLst>
          </p:nvPr>
        </p:nvPicPr>
        <p:blipFill>
          <a:blip r:embed="rId7" cstate="print"/>
          <a:srcRect/>
          <a:stretch>
            <a:fillRect/>
          </a:stretch>
        </p:blipFill>
        <p:spPr bwMode="auto">
          <a:xfrm>
            <a:off x="4724401" y="6024564"/>
            <a:ext cx="5330825" cy="300037"/>
          </a:xfrm>
          <a:prstGeom prst="rect">
            <a:avLst/>
          </a:prstGeom>
          <a:noFill/>
          <a:ln w="9525">
            <a:noFill/>
            <a:miter lim="800000"/>
            <a:headEnd/>
            <a:tailEnd/>
          </a:ln>
        </p:spPr>
      </p:pic>
      <p:sp>
        <p:nvSpPr>
          <p:cNvPr id="13331" name="TextBox 19"/>
          <p:cNvSpPr txBox="1">
            <a:spLocks noChangeArrowheads="1"/>
          </p:cNvSpPr>
          <p:nvPr/>
        </p:nvSpPr>
        <p:spPr bwMode="auto">
          <a:xfrm>
            <a:off x="2209800" y="4506913"/>
            <a:ext cx="1628972" cy="369332"/>
          </a:xfrm>
          <a:prstGeom prst="rect">
            <a:avLst/>
          </a:prstGeom>
          <a:noFill/>
          <a:ln w="9525">
            <a:noFill/>
            <a:miter lim="800000"/>
            <a:headEnd/>
            <a:tailEnd/>
          </a:ln>
        </p:spPr>
        <p:txBody>
          <a:bodyPr wrap="none">
            <a:spAutoFit/>
          </a:bodyPr>
          <a:lstStyle/>
          <a:p>
            <a:r>
              <a:rPr lang="en-US" b="1">
                <a:solidFill>
                  <a:prstClr val="black"/>
                </a:solidFill>
                <a:latin typeface="Calibri"/>
              </a:rPr>
              <a:t>Sample of V(s):</a:t>
            </a:r>
          </a:p>
        </p:txBody>
      </p:sp>
      <p:sp>
        <p:nvSpPr>
          <p:cNvPr id="15380" name="TextBox 21"/>
          <p:cNvSpPr txBox="1">
            <a:spLocks noChangeArrowheads="1"/>
          </p:cNvSpPr>
          <p:nvPr/>
        </p:nvSpPr>
        <p:spPr bwMode="auto">
          <a:xfrm>
            <a:off x="2209801" y="5181600"/>
            <a:ext cx="1629805" cy="369332"/>
          </a:xfrm>
          <a:prstGeom prst="rect">
            <a:avLst/>
          </a:prstGeom>
          <a:noFill/>
          <a:ln w="9525">
            <a:noFill/>
            <a:miter lim="800000"/>
            <a:headEnd/>
            <a:tailEnd/>
          </a:ln>
        </p:spPr>
        <p:txBody>
          <a:bodyPr wrap="none">
            <a:spAutoFit/>
          </a:bodyPr>
          <a:lstStyle/>
          <a:p>
            <a:r>
              <a:rPr lang="en-US" b="1">
                <a:solidFill>
                  <a:prstClr val="black"/>
                </a:solidFill>
                <a:latin typeface="Calibri"/>
              </a:rPr>
              <a:t>Update to V(s):</a:t>
            </a:r>
          </a:p>
        </p:txBody>
      </p:sp>
      <p:sp>
        <p:nvSpPr>
          <p:cNvPr id="15381" name="TextBox 22"/>
          <p:cNvSpPr txBox="1">
            <a:spLocks noChangeArrowheads="1"/>
          </p:cNvSpPr>
          <p:nvPr/>
        </p:nvSpPr>
        <p:spPr bwMode="auto">
          <a:xfrm>
            <a:off x="2209800" y="5943600"/>
            <a:ext cx="1502206" cy="369332"/>
          </a:xfrm>
          <a:prstGeom prst="rect">
            <a:avLst/>
          </a:prstGeom>
          <a:noFill/>
          <a:ln w="9525">
            <a:noFill/>
            <a:miter lim="800000"/>
            <a:headEnd/>
            <a:tailEnd/>
          </a:ln>
        </p:spPr>
        <p:txBody>
          <a:bodyPr wrap="none">
            <a:spAutoFit/>
          </a:bodyPr>
          <a:lstStyle/>
          <a:p>
            <a:r>
              <a:rPr lang="en-US" b="1">
                <a:solidFill>
                  <a:prstClr val="black"/>
                </a:solidFill>
                <a:latin typeface="Calibri"/>
              </a:rPr>
              <a:t>Same update:</a:t>
            </a:r>
          </a:p>
        </p:txBody>
      </p:sp>
    </p:spTree>
    <p:extLst>
      <p:ext uri="{BB962C8B-B14F-4D97-AF65-F5344CB8AC3E}">
        <p14:creationId xmlns:p14="http://schemas.microsoft.com/office/powerpoint/2010/main" val="226336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0" grpId="0"/>
      <p:bldP spid="153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3C2C85-D105-0313-F187-FBC895FED9BC}"/>
              </a:ext>
            </a:extLst>
          </p:cNvPr>
          <p:cNvSpPr>
            <a:spLocks noGrp="1"/>
          </p:cNvSpPr>
          <p:nvPr>
            <p:ph idx="1"/>
          </p:nvPr>
        </p:nvSpPr>
        <p:spPr/>
        <p:txBody>
          <a:bodyPr/>
          <a:lstStyle/>
          <a:p>
            <a:r>
              <a:rPr lang="en-US" dirty="0"/>
              <a:t>In TD learning, the agent's policy is still fixed (it may follow a predetermined strategy), and it learns value function estimates by observing experiences.</a:t>
            </a:r>
          </a:p>
          <a:p>
            <a:endParaRPr lang="en-US" dirty="0"/>
          </a:p>
          <a:p>
            <a:r>
              <a:rPr lang="en-US" dirty="0"/>
              <a:t>The value function estimates are updated based on the difference between the current estimate and the estimate that would have been obtained if the agent followed its current policy from state s.</a:t>
            </a:r>
          </a:p>
          <a:p>
            <a:endParaRPr lang="en-US" dirty="0"/>
          </a:p>
        </p:txBody>
      </p:sp>
    </p:spTree>
    <p:extLst>
      <p:ext uri="{BB962C8B-B14F-4D97-AF65-F5344CB8AC3E}">
        <p14:creationId xmlns:p14="http://schemas.microsoft.com/office/powerpoint/2010/main" val="3200109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91118" y="795618"/>
            <a:ext cx="7059706" cy="358588"/>
          </a:xfrm>
          <a:prstGeom prst="rect">
            <a:avLst/>
          </a:prstGeom>
        </p:spPr>
      </p:pic>
      <p:grpSp>
        <p:nvGrpSpPr>
          <p:cNvPr id="4" name="object 4"/>
          <p:cNvGrpSpPr/>
          <p:nvPr/>
        </p:nvGrpSpPr>
        <p:grpSpPr>
          <a:xfrm>
            <a:off x="2694735" y="2218765"/>
            <a:ext cx="5317751" cy="3243543"/>
            <a:chOff x="1174432" y="2514600"/>
            <a:chExt cx="6026785" cy="3676015"/>
          </a:xfrm>
        </p:grpSpPr>
        <p:pic>
          <p:nvPicPr>
            <p:cNvPr id="5" name="object 5"/>
            <p:cNvPicPr/>
            <p:nvPr/>
          </p:nvPicPr>
          <p:blipFill>
            <a:blip r:embed="rId3" cstate="print"/>
            <a:stretch>
              <a:fillRect/>
            </a:stretch>
          </p:blipFill>
          <p:spPr>
            <a:xfrm>
              <a:off x="1174432" y="5061585"/>
              <a:ext cx="104654" cy="102751"/>
            </a:xfrm>
            <a:prstGeom prst="rect">
              <a:avLst/>
            </a:prstGeom>
          </p:spPr>
        </p:pic>
        <p:pic>
          <p:nvPicPr>
            <p:cNvPr id="6" name="object 6"/>
            <p:cNvPicPr/>
            <p:nvPr/>
          </p:nvPicPr>
          <p:blipFill>
            <a:blip r:embed="rId3" cstate="print"/>
            <a:stretch>
              <a:fillRect/>
            </a:stretch>
          </p:blipFill>
          <p:spPr>
            <a:xfrm>
              <a:off x="1174432" y="6087268"/>
              <a:ext cx="104654" cy="102751"/>
            </a:xfrm>
            <a:prstGeom prst="rect">
              <a:avLst/>
            </a:prstGeom>
          </p:spPr>
        </p:pic>
        <p:pic>
          <p:nvPicPr>
            <p:cNvPr id="7" name="object 7"/>
            <p:cNvPicPr/>
            <p:nvPr/>
          </p:nvPicPr>
          <p:blipFill>
            <a:blip r:embed="rId4" cstate="print"/>
            <a:stretch>
              <a:fillRect/>
            </a:stretch>
          </p:blipFill>
          <p:spPr>
            <a:xfrm>
              <a:off x="5168899" y="2514600"/>
              <a:ext cx="2032000" cy="1409700"/>
            </a:xfrm>
            <a:prstGeom prst="rect">
              <a:avLst/>
            </a:prstGeom>
          </p:spPr>
        </p:pic>
        <p:sp>
          <p:nvSpPr>
            <p:cNvPr id="8" name="object 8"/>
            <p:cNvSpPr/>
            <p:nvPr/>
          </p:nvSpPr>
          <p:spPr>
            <a:xfrm>
              <a:off x="5327027" y="2667190"/>
              <a:ext cx="1562100" cy="944244"/>
            </a:xfrm>
            <a:custGeom>
              <a:avLst/>
              <a:gdLst/>
              <a:ahLst/>
              <a:cxnLst/>
              <a:rect l="l" t="t" r="r" b="b"/>
              <a:pathLst>
                <a:path w="1562100" h="944245">
                  <a:moveTo>
                    <a:pt x="1561922" y="0"/>
                  </a:moveTo>
                  <a:lnTo>
                    <a:pt x="0" y="0"/>
                  </a:lnTo>
                  <a:lnTo>
                    <a:pt x="0" y="876249"/>
                  </a:lnTo>
                  <a:lnTo>
                    <a:pt x="0" y="943902"/>
                  </a:lnTo>
                  <a:lnTo>
                    <a:pt x="1561922" y="943902"/>
                  </a:lnTo>
                  <a:lnTo>
                    <a:pt x="1561922" y="876249"/>
                  </a:lnTo>
                  <a:lnTo>
                    <a:pt x="1561922" y="0"/>
                  </a:lnTo>
                  <a:close/>
                </a:path>
              </a:pathLst>
            </a:custGeom>
            <a:solidFill>
              <a:srgbClr val="7AA9F0">
                <a:alpha val="50000"/>
              </a:srgbClr>
            </a:solidFill>
          </p:spPr>
          <p:txBody>
            <a:bodyPr wrap="square" lIns="0" tIns="0" rIns="0" bIns="0" rtlCol="0"/>
            <a:lstStyle/>
            <a:p>
              <a:pPr defTabSz="806867"/>
              <a:endParaRPr sz="1588">
                <a:solidFill>
                  <a:prstClr val="black"/>
                </a:solidFill>
                <a:latin typeface="Calibri"/>
              </a:endParaRPr>
            </a:p>
          </p:txBody>
        </p:sp>
        <p:pic>
          <p:nvPicPr>
            <p:cNvPr id="9" name="object 9"/>
            <p:cNvPicPr/>
            <p:nvPr/>
          </p:nvPicPr>
          <p:blipFill>
            <a:blip r:embed="rId5" cstate="print"/>
            <a:stretch>
              <a:fillRect/>
            </a:stretch>
          </p:blipFill>
          <p:spPr>
            <a:xfrm>
              <a:off x="5397499" y="3035300"/>
              <a:ext cx="1422400" cy="228600"/>
            </a:xfrm>
            <a:prstGeom prst="rect">
              <a:avLst/>
            </a:prstGeom>
          </p:spPr>
        </p:pic>
        <p:pic>
          <p:nvPicPr>
            <p:cNvPr id="10" name="object 10"/>
            <p:cNvPicPr/>
            <p:nvPr/>
          </p:nvPicPr>
          <p:blipFill>
            <a:blip r:embed="rId6" cstate="print"/>
            <a:stretch>
              <a:fillRect/>
            </a:stretch>
          </p:blipFill>
          <p:spPr>
            <a:xfrm>
              <a:off x="3048000" y="2540000"/>
              <a:ext cx="800100" cy="1333500"/>
            </a:xfrm>
            <a:prstGeom prst="rect">
              <a:avLst/>
            </a:prstGeom>
          </p:spPr>
        </p:pic>
        <p:pic>
          <p:nvPicPr>
            <p:cNvPr id="11" name="object 11"/>
            <p:cNvPicPr/>
            <p:nvPr/>
          </p:nvPicPr>
          <p:blipFill>
            <a:blip r:embed="rId7" cstate="print"/>
            <a:stretch>
              <a:fillRect/>
            </a:stretch>
          </p:blipFill>
          <p:spPr>
            <a:xfrm>
              <a:off x="3312817" y="2795003"/>
              <a:ext cx="129224" cy="175576"/>
            </a:xfrm>
            <a:prstGeom prst="rect">
              <a:avLst/>
            </a:prstGeom>
          </p:spPr>
        </p:pic>
        <p:sp>
          <p:nvSpPr>
            <p:cNvPr id="12" name="object 12"/>
            <p:cNvSpPr/>
            <p:nvPr/>
          </p:nvSpPr>
          <p:spPr>
            <a:xfrm>
              <a:off x="3206064" y="2748660"/>
              <a:ext cx="219710" cy="500380"/>
            </a:xfrm>
            <a:custGeom>
              <a:avLst/>
              <a:gdLst/>
              <a:ahLst/>
              <a:cxnLst/>
              <a:rect l="l" t="t" r="r" b="b"/>
              <a:pathLst>
                <a:path w="219710" h="500380">
                  <a:moveTo>
                    <a:pt x="219113" y="405930"/>
                  </a:moveTo>
                  <a:lnTo>
                    <a:pt x="213499" y="327266"/>
                  </a:lnTo>
                  <a:lnTo>
                    <a:pt x="199453" y="269684"/>
                  </a:lnTo>
                  <a:lnTo>
                    <a:pt x="172758" y="234569"/>
                  </a:lnTo>
                  <a:lnTo>
                    <a:pt x="161531" y="234569"/>
                  </a:lnTo>
                  <a:lnTo>
                    <a:pt x="148882" y="241592"/>
                  </a:lnTo>
                  <a:lnTo>
                    <a:pt x="146824" y="251891"/>
                  </a:lnTo>
                  <a:lnTo>
                    <a:pt x="130619" y="244398"/>
                  </a:lnTo>
                  <a:lnTo>
                    <a:pt x="105346" y="231762"/>
                  </a:lnTo>
                  <a:lnTo>
                    <a:pt x="88480" y="228942"/>
                  </a:lnTo>
                  <a:lnTo>
                    <a:pt x="71628" y="221919"/>
                  </a:lnTo>
                  <a:lnTo>
                    <a:pt x="40728" y="207873"/>
                  </a:lnTo>
                  <a:lnTo>
                    <a:pt x="25273" y="191020"/>
                  </a:lnTo>
                  <a:lnTo>
                    <a:pt x="22466" y="176974"/>
                  </a:lnTo>
                  <a:lnTo>
                    <a:pt x="25273" y="150291"/>
                  </a:lnTo>
                  <a:lnTo>
                    <a:pt x="33705" y="123609"/>
                  </a:lnTo>
                  <a:lnTo>
                    <a:pt x="47752" y="92697"/>
                  </a:lnTo>
                  <a:lnTo>
                    <a:pt x="56184" y="68821"/>
                  </a:lnTo>
                  <a:lnTo>
                    <a:pt x="73037" y="47752"/>
                  </a:lnTo>
                  <a:lnTo>
                    <a:pt x="75844" y="56184"/>
                  </a:lnTo>
                  <a:lnTo>
                    <a:pt x="91300" y="58991"/>
                  </a:lnTo>
                  <a:lnTo>
                    <a:pt x="105346" y="54775"/>
                  </a:lnTo>
                  <a:lnTo>
                    <a:pt x="106743" y="44945"/>
                  </a:lnTo>
                  <a:lnTo>
                    <a:pt x="105346" y="32308"/>
                  </a:lnTo>
                  <a:lnTo>
                    <a:pt x="99720" y="18262"/>
                  </a:lnTo>
                  <a:lnTo>
                    <a:pt x="113766" y="14046"/>
                  </a:lnTo>
                  <a:lnTo>
                    <a:pt x="122199" y="18262"/>
                  </a:lnTo>
                  <a:lnTo>
                    <a:pt x="130619" y="30899"/>
                  </a:lnTo>
                  <a:lnTo>
                    <a:pt x="127812" y="44945"/>
                  </a:lnTo>
                  <a:lnTo>
                    <a:pt x="137642" y="44945"/>
                  </a:lnTo>
                  <a:lnTo>
                    <a:pt x="140462" y="28092"/>
                  </a:lnTo>
                  <a:lnTo>
                    <a:pt x="133438" y="11239"/>
                  </a:lnTo>
                  <a:lnTo>
                    <a:pt x="122199" y="1397"/>
                  </a:lnTo>
                  <a:lnTo>
                    <a:pt x="106743" y="0"/>
                  </a:lnTo>
                  <a:lnTo>
                    <a:pt x="88480" y="7023"/>
                  </a:lnTo>
                  <a:lnTo>
                    <a:pt x="95504" y="7023"/>
                  </a:lnTo>
                  <a:lnTo>
                    <a:pt x="77254" y="16852"/>
                  </a:lnTo>
                  <a:lnTo>
                    <a:pt x="42138" y="73037"/>
                  </a:lnTo>
                  <a:lnTo>
                    <a:pt x="8420" y="147485"/>
                  </a:lnTo>
                  <a:lnTo>
                    <a:pt x="0" y="174167"/>
                  </a:lnTo>
                  <a:lnTo>
                    <a:pt x="2806" y="195237"/>
                  </a:lnTo>
                  <a:lnTo>
                    <a:pt x="16852" y="212090"/>
                  </a:lnTo>
                  <a:lnTo>
                    <a:pt x="40728" y="231762"/>
                  </a:lnTo>
                  <a:lnTo>
                    <a:pt x="73037" y="248615"/>
                  </a:lnTo>
                  <a:lnTo>
                    <a:pt x="112369" y="272491"/>
                  </a:lnTo>
                  <a:lnTo>
                    <a:pt x="129222" y="283730"/>
                  </a:lnTo>
                  <a:lnTo>
                    <a:pt x="140462" y="279514"/>
                  </a:lnTo>
                  <a:lnTo>
                    <a:pt x="144500" y="274904"/>
                  </a:lnTo>
                  <a:lnTo>
                    <a:pt x="141859" y="290753"/>
                  </a:lnTo>
                  <a:lnTo>
                    <a:pt x="141859" y="346938"/>
                  </a:lnTo>
                  <a:lnTo>
                    <a:pt x="143268" y="396100"/>
                  </a:lnTo>
                  <a:lnTo>
                    <a:pt x="147485" y="438238"/>
                  </a:lnTo>
                  <a:lnTo>
                    <a:pt x="151688" y="462114"/>
                  </a:lnTo>
                  <a:lnTo>
                    <a:pt x="157314" y="485990"/>
                  </a:lnTo>
                  <a:lnTo>
                    <a:pt x="167144" y="500037"/>
                  </a:lnTo>
                  <a:lnTo>
                    <a:pt x="185407" y="500037"/>
                  </a:lnTo>
                  <a:lnTo>
                    <a:pt x="203669" y="497230"/>
                  </a:lnTo>
                  <a:lnTo>
                    <a:pt x="213499" y="485990"/>
                  </a:lnTo>
                  <a:lnTo>
                    <a:pt x="219113" y="455091"/>
                  </a:lnTo>
                  <a:lnTo>
                    <a:pt x="219113" y="405930"/>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pic>
          <p:nvPicPr>
            <p:cNvPr id="13" name="object 13"/>
            <p:cNvPicPr/>
            <p:nvPr/>
          </p:nvPicPr>
          <p:blipFill>
            <a:blip r:embed="rId8" cstate="print"/>
            <a:stretch>
              <a:fillRect/>
            </a:stretch>
          </p:blipFill>
          <p:spPr>
            <a:xfrm>
              <a:off x="3383048" y="2991649"/>
              <a:ext cx="119392" cy="203669"/>
            </a:xfrm>
            <a:prstGeom prst="rect">
              <a:avLst/>
            </a:prstGeom>
          </p:spPr>
        </p:pic>
        <p:sp>
          <p:nvSpPr>
            <p:cNvPr id="14" name="object 14"/>
            <p:cNvSpPr/>
            <p:nvPr/>
          </p:nvSpPr>
          <p:spPr>
            <a:xfrm>
              <a:off x="3301568" y="2692399"/>
              <a:ext cx="237490" cy="865505"/>
            </a:xfrm>
            <a:custGeom>
              <a:avLst/>
              <a:gdLst/>
              <a:ahLst/>
              <a:cxnLst/>
              <a:rect l="l" t="t" r="r" b="b"/>
              <a:pathLst>
                <a:path w="237489" h="865504">
                  <a:moveTo>
                    <a:pt x="98323" y="835825"/>
                  </a:moveTo>
                  <a:lnTo>
                    <a:pt x="95516" y="824585"/>
                  </a:lnTo>
                  <a:lnTo>
                    <a:pt x="70231" y="795083"/>
                  </a:lnTo>
                  <a:lnTo>
                    <a:pt x="56184" y="764184"/>
                  </a:lnTo>
                  <a:lnTo>
                    <a:pt x="44958" y="744524"/>
                  </a:lnTo>
                  <a:lnTo>
                    <a:pt x="42138" y="723455"/>
                  </a:lnTo>
                  <a:lnTo>
                    <a:pt x="47764" y="689737"/>
                  </a:lnTo>
                  <a:lnTo>
                    <a:pt x="61810" y="654621"/>
                  </a:lnTo>
                  <a:lnTo>
                    <a:pt x="75857" y="594220"/>
                  </a:lnTo>
                  <a:lnTo>
                    <a:pt x="88493" y="559104"/>
                  </a:lnTo>
                  <a:lnTo>
                    <a:pt x="87096" y="539445"/>
                  </a:lnTo>
                  <a:lnTo>
                    <a:pt x="75857" y="529615"/>
                  </a:lnTo>
                  <a:lnTo>
                    <a:pt x="67424" y="529615"/>
                  </a:lnTo>
                  <a:lnTo>
                    <a:pt x="56184" y="560514"/>
                  </a:lnTo>
                  <a:lnTo>
                    <a:pt x="47764" y="606869"/>
                  </a:lnTo>
                  <a:lnTo>
                    <a:pt x="36525" y="658837"/>
                  </a:lnTo>
                  <a:lnTo>
                    <a:pt x="28092" y="709409"/>
                  </a:lnTo>
                  <a:lnTo>
                    <a:pt x="28092" y="729068"/>
                  </a:lnTo>
                  <a:lnTo>
                    <a:pt x="36525" y="762774"/>
                  </a:lnTo>
                  <a:lnTo>
                    <a:pt x="50571" y="781037"/>
                  </a:lnTo>
                  <a:lnTo>
                    <a:pt x="70231" y="820369"/>
                  </a:lnTo>
                  <a:lnTo>
                    <a:pt x="67424" y="828802"/>
                  </a:lnTo>
                  <a:lnTo>
                    <a:pt x="44958" y="831608"/>
                  </a:lnTo>
                  <a:lnTo>
                    <a:pt x="9842" y="838631"/>
                  </a:lnTo>
                  <a:lnTo>
                    <a:pt x="0" y="849871"/>
                  </a:lnTo>
                  <a:lnTo>
                    <a:pt x="8432" y="858291"/>
                  </a:lnTo>
                  <a:lnTo>
                    <a:pt x="28092" y="865314"/>
                  </a:lnTo>
                  <a:lnTo>
                    <a:pt x="50571" y="851268"/>
                  </a:lnTo>
                  <a:lnTo>
                    <a:pt x="67424" y="842848"/>
                  </a:lnTo>
                  <a:lnTo>
                    <a:pt x="89903" y="838631"/>
                  </a:lnTo>
                  <a:lnTo>
                    <a:pt x="98323" y="835825"/>
                  </a:lnTo>
                  <a:close/>
                </a:path>
                <a:path w="237489" h="865504">
                  <a:moveTo>
                    <a:pt x="119392" y="70307"/>
                  </a:moveTo>
                  <a:lnTo>
                    <a:pt x="112369" y="70307"/>
                  </a:lnTo>
                  <a:lnTo>
                    <a:pt x="106756" y="77330"/>
                  </a:lnTo>
                  <a:lnTo>
                    <a:pt x="105346" y="87160"/>
                  </a:lnTo>
                  <a:lnTo>
                    <a:pt x="112369" y="88569"/>
                  </a:lnTo>
                  <a:lnTo>
                    <a:pt x="117995" y="84353"/>
                  </a:lnTo>
                  <a:lnTo>
                    <a:pt x="119392" y="70307"/>
                  </a:lnTo>
                  <a:close/>
                </a:path>
                <a:path w="237489" h="865504">
                  <a:moveTo>
                    <a:pt x="164350" y="9906"/>
                  </a:moveTo>
                  <a:lnTo>
                    <a:pt x="159981" y="76"/>
                  </a:lnTo>
                  <a:lnTo>
                    <a:pt x="119430" y="0"/>
                  </a:lnTo>
                  <a:lnTo>
                    <a:pt x="123609" y="2882"/>
                  </a:lnTo>
                  <a:lnTo>
                    <a:pt x="136258" y="76"/>
                  </a:lnTo>
                  <a:lnTo>
                    <a:pt x="147485" y="76"/>
                  </a:lnTo>
                  <a:lnTo>
                    <a:pt x="155917" y="11315"/>
                  </a:lnTo>
                  <a:lnTo>
                    <a:pt x="153111" y="23952"/>
                  </a:lnTo>
                  <a:lnTo>
                    <a:pt x="146088" y="30975"/>
                  </a:lnTo>
                  <a:lnTo>
                    <a:pt x="129235" y="33782"/>
                  </a:lnTo>
                  <a:lnTo>
                    <a:pt x="119392" y="40805"/>
                  </a:lnTo>
                  <a:lnTo>
                    <a:pt x="116586" y="54851"/>
                  </a:lnTo>
                  <a:lnTo>
                    <a:pt x="123609" y="59067"/>
                  </a:lnTo>
                  <a:lnTo>
                    <a:pt x="126415" y="47828"/>
                  </a:lnTo>
                  <a:lnTo>
                    <a:pt x="134848" y="40805"/>
                  </a:lnTo>
                  <a:lnTo>
                    <a:pt x="148894" y="40805"/>
                  </a:lnTo>
                  <a:lnTo>
                    <a:pt x="158724" y="33782"/>
                  </a:lnTo>
                  <a:lnTo>
                    <a:pt x="164350" y="19735"/>
                  </a:lnTo>
                  <a:lnTo>
                    <a:pt x="164350" y="9906"/>
                  </a:lnTo>
                  <a:close/>
                </a:path>
                <a:path w="237489" h="865504">
                  <a:moveTo>
                    <a:pt x="237388" y="837222"/>
                  </a:moveTo>
                  <a:lnTo>
                    <a:pt x="230365" y="828802"/>
                  </a:lnTo>
                  <a:lnTo>
                    <a:pt x="199466" y="827392"/>
                  </a:lnTo>
                  <a:lnTo>
                    <a:pt x="176987" y="831608"/>
                  </a:lnTo>
                  <a:lnTo>
                    <a:pt x="165747" y="837222"/>
                  </a:lnTo>
                  <a:lnTo>
                    <a:pt x="167157" y="821778"/>
                  </a:lnTo>
                  <a:lnTo>
                    <a:pt x="179793" y="797890"/>
                  </a:lnTo>
                  <a:lnTo>
                    <a:pt x="188226" y="761377"/>
                  </a:lnTo>
                  <a:lnTo>
                    <a:pt x="196646" y="729068"/>
                  </a:lnTo>
                  <a:lnTo>
                    <a:pt x="182600" y="654621"/>
                  </a:lnTo>
                  <a:lnTo>
                    <a:pt x="164350" y="609676"/>
                  </a:lnTo>
                  <a:lnTo>
                    <a:pt x="140462" y="568947"/>
                  </a:lnTo>
                  <a:lnTo>
                    <a:pt x="108165" y="529615"/>
                  </a:lnTo>
                  <a:lnTo>
                    <a:pt x="95516" y="529615"/>
                  </a:lnTo>
                  <a:lnTo>
                    <a:pt x="91300" y="553491"/>
                  </a:lnTo>
                  <a:lnTo>
                    <a:pt x="101142" y="567537"/>
                  </a:lnTo>
                  <a:lnTo>
                    <a:pt x="130632" y="599846"/>
                  </a:lnTo>
                  <a:lnTo>
                    <a:pt x="157327" y="641985"/>
                  </a:lnTo>
                  <a:lnTo>
                    <a:pt x="174180" y="685520"/>
                  </a:lnTo>
                  <a:lnTo>
                    <a:pt x="176987" y="713613"/>
                  </a:lnTo>
                  <a:lnTo>
                    <a:pt x="175577" y="733285"/>
                  </a:lnTo>
                  <a:lnTo>
                    <a:pt x="168554" y="779640"/>
                  </a:lnTo>
                  <a:lnTo>
                    <a:pt x="158724" y="817562"/>
                  </a:lnTo>
                  <a:lnTo>
                    <a:pt x="150304" y="838631"/>
                  </a:lnTo>
                  <a:lnTo>
                    <a:pt x="148894" y="852678"/>
                  </a:lnTo>
                  <a:lnTo>
                    <a:pt x="157327" y="852678"/>
                  </a:lnTo>
                  <a:lnTo>
                    <a:pt x="169964" y="848461"/>
                  </a:lnTo>
                  <a:lnTo>
                    <a:pt x="174180" y="849871"/>
                  </a:lnTo>
                  <a:lnTo>
                    <a:pt x="202272" y="851268"/>
                  </a:lnTo>
                  <a:lnTo>
                    <a:pt x="221932" y="859701"/>
                  </a:lnTo>
                  <a:lnTo>
                    <a:pt x="230365" y="855484"/>
                  </a:lnTo>
                  <a:lnTo>
                    <a:pt x="237388" y="837222"/>
                  </a:lnTo>
                  <a:close/>
                </a:path>
              </a:pathLst>
            </a:custGeom>
            <a:solidFill>
              <a:srgbClr val="000000"/>
            </a:solidFill>
          </p:spPr>
          <p:txBody>
            <a:bodyPr wrap="square" lIns="0" tIns="0" rIns="0" bIns="0" rtlCol="0"/>
            <a:lstStyle/>
            <a:p>
              <a:pPr defTabSz="806867"/>
              <a:endParaRPr sz="1588">
                <a:solidFill>
                  <a:prstClr val="black"/>
                </a:solidFill>
                <a:latin typeface="Calibri"/>
              </a:endParaRPr>
            </a:p>
          </p:txBody>
        </p:sp>
      </p:grpSp>
      <p:sp>
        <p:nvSpPr>
          <p:cNvPr id="15" name="object 15"/>
          <p:cNvSpPr txBox="1"/>
          <p:nvPr/>
        </p:nvSpPr>
        <p:spPr>
          <a:xfrm>
            <a:off x="6358789" y="2353397"/>
            <a:ext cx="1378324" cy="543097"/>
          </a:xfrm>
          <a:prstGeom prst="rect">
            <a:avLst/>
          </a:prstGeom>
        </p:spPr>
        <p:txBody>
          <a:bodyPr vert="horz" wrap="square" lIns="0" tIns="0" rIns="0" bIns="0" rtlCol="0">
            <a:spAutoFit/>
          </a:bodyPr>
          <a:lstStyle/>
          <a:p>
            <a:pPr defTabSz="806867"/>
            <a:endParaRPr sz="1985">
              <a:solidFill>
                <a:prstClr val="black"/>
              </a:solidFill>
              <a:latin typeface="Times New Roman"/>
              <a:cs typeface="Times New Roman"/>
            </a:endParaRPr>
          </a:p>
          <a:p>
            <a:pPr marL="77885" defTabSz="806867"/>
            <a:r>
              <a:rPr sz="1544" b="1" spc="9" dirty="0">
                <a:solidFill>
                  <a:prstClr val="black"/>
                </a:solidFill>
                <a:latin typeface="Arial"/>
                <a:cs typeface="Arial"/>
              </a:rPr>
              <a:t>Environment</a:t>
            </a:r>
            <a:endParaRPr sz="1544">
              <a:solidFill>
                <a:prstClr val="black"/>
              </a:solidFill>
              <a:latin typeface="Arial"/>
              <a:cs typeface="Arial"/>
            </a:endParaRPr>
          </a:p>
        </p:txBody>
      </p:sp>
      <p:pic>
        <p:nvPicPr>
          <p:cNvPr id="16" name="object 16"/>
          <p:cNvPicPr/>
          <p:nvPr/>
        </p:nvPicPr>
        <p:blipFill>
          <a:blip r:embed="rId9" cstate="print"/>
          <a:stretch>
            <a:fillRect/>
          </a:stretch>
        </p:blipFill>
        <p:spPr>
          <a:xfrm>
            <a:off x="5446059" y="1557617"/>
            <a:ext cx="773206" cy="235324"/>
          </a:xfrm>
          <a:prstGeom prst="rect">
            <a:avLst/>
          </a:prstGeom>
        </p:spPr>
      </p:pic>
      <p:sp>
        <p:nvSpPr>
          <p:cNvPr id="17" name="object 17"/>
          <p:cNvSpPr txBox="1"/>
          <p:nvPr/>
        </p:nvSpPr>
        <p:spPr>
          <a:xfrm>
            <a:off x="5460040" y="1504413"/>
            <a:ext cx="764801" cy="299853"/>
          </a:xfrm>
          <a:prstGeom prst="rect">
            <a:avLst/>
          </a:prstGeom>
        </p:spPr>
        <p:txBody>
          <a:bodyPr vert="horz" wrap="square" lIns="0" tIns="14568" rIns="0" bIns="0" rtlCol="0">
            <a:spAutoFit/>
          </a:bodyPr>
          <a:lstStyle/>
          <a:p>
            <a:pPr marL="11206" defTabSz="806867">
              <a:spcBef>
                <a:spcPts val="115"/>
              </a:spcBef>
            </a:pPr>
            <a:r>
              <a:rPr sz="1853" b="1" spc="9" dirty="0">
                <a:solidFill>
                  <a:srgbClr val="7925B3"/>
                </a:solidFill>
                <a:latin typeface="Arial"/>
                <a:cs typeface="Arial"/>
              </a:rPr>
              <a:t>Action</a:t>
            </a:r>
            <a:endParaRPr sz="1853">
              <a:solidFill>
                <a:prstClr val="black"/>
              </a:solidFill>
              <a:latin typeface="Arial"/>
              <a:cs typeface="Arial"/>
            </a:endParaRPr>
          </a:p>
        </p:txBody>
      </p:sp>
      <p:pic>
        <p:nvPicPr>
          <p:cNvPr id="18" name="object 18"/>
          <p:cNvPicPr/>
          <p:nvPr/>
        </p:nvPicPr>
        <p:blipFill>
          <a:blip r:embed="rId10" cstate="print"/>
          <a:stretch>
            <a:fillRect/>
          </a:stretch>
        </p:blipFill>
        <p:spPr>
          <a:xfrm>
            <a:off x="5513294" y="3742764"/>
            <a:ext cx="616324" cy="235324"/>
          </a:xfrm>
          <a:prstGeom prst="rect">
            <a:avLst/>
          </a:prstGeom>
        </p:spPr>
      </p:pic>
      <p:sp>
        <p:nvSpPr>
          <p:cNvPr id="19" name="object 19"/>
          <p:cNvSpPr txBox="1"/>
          <p:nvPr/>
        </p:nvSpPr>
        <p:spPr>
          <a:xfrm>
            <a:off x="2925217" y="3685690"/>
            <a:ext cx="6445063" cy="2162927"/>
          </a:xfrm>
          <a:prstGeom prst="rect">
            <a:avLst/>
          </a:prstGeom>
        </p:spPr>
        <p:txBody>
          <a:bodyPr vert="horz" wrap="square" lIns="0" tIns="14568" rIns="0" bIns="0" rtlCol="0">
            <a:spAutoFit/>
          </a:bodyPr>
          <a:lstStyle/>
          <a:p>
            <a:pPr marR="643812" algn="ctr" defTabSz="806867">
              <a:spcBef>
                <a:spcPts val="115"/>
              </a:spcBef>
            </a:pPr>
            <a:r>
              <a:rPr sz="1853" b="1" spc="9" dirty="0">
                <a:solidFill>
                  <a:srgbClr val="7925B3"/>
                </a:solidFill>
                <a:latin typeface="Arial"/>
                <a:cs typeface="Arial"/>
              </a:rPr>
              <a:t>State</a:t>
            </a:r>
            <a:endParaRPr sz="1853">
              <a:solidFill>
                <a:prstClr val="black"/>
              </a:solidFill>
              <a:latin typeface="Arial"/>
              <a:cs typeface="Arial"/>
            </a:endParaRPr>
          </a:p>
          <a:p>
            <a:pPr defTabSz="806867">
              <a:spcBef>
                <a:spcPts val="26"/>
              </a:spcBef>
            </a:pPr>
            <a:endParaRPr sz="1985">
              <a:solidFill>
                <a:prstClr val="black"/>
              </a:solidFill>
              <a:latin typeface="Arial"/>
              <a:cs typeface="Arial"/>
            </a:endParaRPr>
          </a:p>
          <a:p>
            <a:pPr marL="11206" marR="4483" defTabSz="806867">
              <a:lnSpc>
                <a:spcPct val="126099"/>
              </a:lnSpc>
              <a:spcBef>
                <a:spcPts val="4"/>
              </a:spcBef>
            </a:pPr>
            <a:r>
              <a:rPr sz="1853" b="1" spc="13" dirty="0">
                <a:solidFill>
                  <a:srgbClr val="728FBC"/>
                </a:solidFill>
                <a:latin typeface="Arial"/>
                <a:cs typeface="Arial"/>
              </a:rPr>
              <a:t>RL</a:t>
            </a:r>
            <a:r>
              <a:rPr sz="1853" b="1" spc="-31" dirty="0">
                <a:solidFill>
                  <a:srgbClr val="728FBC"/>
                </a:solidFill>
                <a:latin typeface="Arial"/>
                <a:cs typeface="Arial"/>
              </a:rPr>
              <a:t> </a:t>
            </a:r>
            <a:r>
              <a:rPr sz="1853" b="1" spc="13" dirty="0">
                <a:solidFill>
                  <a:srgbClr val="728FBC"/>
                </a:solidFill>
                <a:latin typeface="Arial"/>
                <a:cs typeface="Arial"/>
              </a:rPr>
              <a:t>Problem:</a:t>
            </a:r>
            <a:r>
              <a:rPr sz="1853" b="1" spc="4" dirty="0">
                <a:solidFill>
                  <a:srgbClr val="728FBC"/>
                </a:solidFill>
                <a:latin typeface="Arial"/>
                <a:cs typeface="Arial"/>
              </a:rPr>
              <a:t> </a:t>
            </a:r>
            <a:r>
              <a:rPr sz="1632" spc="4" dirty="0">
                <a:solidFill>
                  <a:prstClr val="black"/>
                </a:solidFill>
                <a:latin typeface="Arial MT"/>
                <a:cs typeface="Arial MT"/>
              </a:rPr>
              <a:t>Solve</a:t>
            </a:r>
            <a:r>
              <a:rPr sz="1632" dirty="0">
                <a:solidFill>
                  <a:prstClr val="black"/>
                </a:solidFill>
                <a:latin typeface="Arial MT"/>
                <a:cs typeface="Arial MT"/>
              </a:rPr>
              <a:t> </a:t>
            </a:r>
            <a:r>
              <a:rPr sz="1632" spc="9" dirty="0">
                <a:solidFill>
                  <a:prstClr val="black"/>
                </a:solidFill>
                <a:latin typeface="Arial MT"/>
                <a:cs typeface="Arial MT"/>
              </a:rPr>
              <a:t>MDP</a:t>
            </a:r>
            <a:r>
              <a:rPr sz="1632" spc="-26" dirty="0">
                <a:solidFill>
                  <a:prstClr val="black"/>
                </a:solidFill>
                <a:latin typeface="Arial MT"/>
                <a:cs typeface="Arial MT"/>
              </a:rPr>
              <a:t> </a:t>
            </a:r>
            <a:r>
              <a:rPr sz="1632" dirty="0">
                <a:solidFill>
                  <a:prstClr val="black"/>
                </a:solidFill>
                <a:latin typeface="Arial MT"/>
                <a:cs typeface="Arial MT"/>
              </a:rPr>
              <a:t>when </a:t>
            </a:r>
            <a:r>
              <a:rPr sz="1632" spc="4" dirty="0">
                <a:solidFill>
                  <a:prstClr val="black"/>
                </a:solidFill>
                <a:latin typeface="Arial MT"/>
                <a:cs typeface="Arial MT"/>
              </a:rPr>
              <a:t>transition</a:t>
            </a:r>
            <a:r>
              <a:rPr sz="1632" dirty="0">
                <a:solidFill>
                  <a:prstClr val="black"/>
                </a:solidFill>
                <a:latin typeface="Arial MT"/>
                <a:cs typeface="Arial MT"/>
              </a:rPr>
              <a:t> and/or </a:t>
            </a:r>
            <a:r>
              <a:rPr sz="1632" spc="4" dirty="0">
                <a:solidFill>
                  <a:prstClr val="black"/>
                </a:solidFill>
                <a:latin typeface="Arial MT"/>
                <a:cs typeface="Arial MT"/>
              </a:rPr>
              <a:t>reward</a:t>
            </a:r>
            <a:r>
              <a:rPr sz="1632" spc="-4" dirty="0">
                <a:solidFill>
                  <a:prstClr val="black"/>
                </a:solidFill>
                <a:latin typeface="Arial MT"/>
                <a:cs typeface="Arial MT"/>
              </a:rPr>
              <a:t> </a:t>
            </a:r>
            <a:r>
              <a:rPr sz="1632" spc="4" dirty="0">
                <a:solidFill>
                  <a:prstClr val="black"/>
                </a:solidFill>
                <a:latin typeface="Arial MT"/>
                <a:cs typeface="Arial MT"/>
              </a:rPr>
              <a:t>models</a:t>
            </a:r>
            <a:r>
              <a:rPr sz="1632" dirty="0">
                <a:solidFill>
                  <a:prstClr val="black"/>
                </a:solidFill>
                <a:latin typeface="Arial MT"/>
                <a:cs typeface="Arial MT"/>
              </a:rPr>
              <a:t> are </a:t>
            </a:r>
            <a:r>
              <a:rPr sz="1632" spc="-441" dirty="0">
                <a:solidFill>
                  <a:prstClr val="black"/>
                </a:solidFill>
                <a:latin typeface="Arial MT"/>
                <a:cs typeface="Arial MT"/>
              </a:rPr>
              <a:t> </a:t>
            </a:r>
            <a:r>
              <a:rPr sz="1632" dirty="0">
                <a:solidFill>
                  <a:prstClr val="black"/>
                </a:solidFill>
                <a:latin typeface="Arial MT"/>
                <a:cs typeface="Arial MT"/>
              </a:rPr>
              <a:t>unknown</a:t>
            </a:r>
            <a:endParaRPr sz="1632">
              <a:solidFill>
                <a:prstClr val="black"/>
              </a:solidFill>
              <a:latin typeface="Arial MT"/>
              <a:cs typeface="Arial MT"/>
            </a:endParaRPr>
          </a:p>
          <a:p>
            <a:pPr defTabSz="806867">
              <a:spcBef>
                <a:spcPts val="4"/>
              </a:spcBef>
            </a:pPr>
            <a:endParaRPr sz="1544">
              <a:solidFill>
                <a:prstClr val="black"/>
              </a:solidFill>
              <a:latin typeface="Arial MT"/>
              <a:cs typeface="Arial MT"/>
            </a:endParaRPr>
          </a:p>
          <a:p>
            <a:pPr marL="11206" marR="66118" defTabSz="806867">
              <a:lnSpc>
                <a:spcPct val="126099"/>
              </a:lnSpc>
            </a:pPr>
            <a:r>
              <a:rPr sz="1853" b="1" spc="9" dirty="0">
                <a:solidFill>
                  <a:srgbClr val="728FBC"/>
                </a:solidFill>
                <a:latin typeface="Arial"/>
                <a:cs typeface="Arial"/>
              </a:rPr>
              <a:t>Basic</a:t>
            </a:r>
            <a:r>
              <a:rPr sz="1853" b="1" spc="4" dirty="0">
                <a:solidFill>
                  <a:srgbClr val="728FBC"/>
                </a:solidFill>
                <a:latin typeface="Arial"/>
                <a:cs typeface="Arial"/>
              </a:rPr>
              <a:t> </a:t>
            </a:r>
            <a:r>
              <a:rPr sz="1853" b="1" spc="9" dirty="0">
                <a:solidFill>
                  <a:srgbClr val="728FBC"/>
                </a:solidFill>
                <a:latin typeface="Arial"/>
                <a:cs typeface="Arial"/>
              </a:rPr>
              <a:t>Idea:</a:t>
            </a:r>
            <a:r>
              <a:rPr sz="1853" b="1" spc="13" dirty="0">
                <a:solidFill>
                  <a:srgbClr val="728FBC"/>
                </a:solidFill>
                <a:latin typeface="Arial"/>
                <a:cs typeface="Arial"/>
              </a:rPr>
              <a:t> </a:t>
            </a:r>
            <a:r>
              <a:rPr sz="1632" dirty="0">
                <a:solidFill>
                  <a:prstClr val="black"/>
                </a:solidFill>
                <a:latin typeface="Arial MT"/>
                <a:cs typeface="Arial MT"/>
              </a:rPr>
              <a:t>use </a:t>
            </a:r>
            <a:r>
              <a:rPr sz="1632" spc="4" dirty="0">
                <a:solidFill>
                  <a:prstClr val="black"/>
                </a:solidFill>
                <a:latin typeface="Arial MT"/>
                <a:cs typeface="Arial MT"/>
              </a:rPr>
              <a:t>samples </a:t>
            </a:r>
            <a:r>
              <a:rPr sz="1632" dirty="0">
                <a:solidFill>
                  <a:prstClr val="black"/>
                </a:solidFill>
                <a:latin typeface="Arial MT"/>
                <a:cs typeface="Arial MT"/>
              </a:rPr>
              <a:t>obtained </a:t>
            </a:r>
            <a:r>
              <a:rPr sz="1632" spc="4" dirty="0">
                <a:solidFill>
                  <a:prstClr val="black"/>
                </a:solidFill>
                <a:latin typeface="Arial MT"/>
                <a:cs typeface="Arial MT"/>
              </a:rPr>
              <a:t>from the</a:t>
            </a:r>
            <a:r>
              <a:rPr sz="1632" dirty="0">
                <a:solidFill>
                  <a:prstClr val="black"/>
                </a:solidFill>
                <a:latin typeface="Arial MT"/>
                <a:cs typeface="Arial MT"/>
              </a:rPr>
              <a:t> </a:t>
            </a:r>
            <a:r>
              <a:rPr sz="1632" spc="-4" dirty="0">
                <a:solidFill>
                  <a:prstClr val="black"/>
                </a:solidFill>
                <a:latin typeface="Arial MT"/>
                <a:cs typeface="Arial MT"/>
              </a:rPr>
              <a:t>agent’s</a:t>
            </a:r>
            <a:r>
              <a:rPr sz="1632" spc="4" dirty="0">
                <a:solidFill>
                  <a:prstClr val="black"/>
                </a:solidFill>
                <a:latin typeface="Arial MT"/>
                <a:cs typeface="Arial MT"/>
              </a:rPr>
              <a:t> </a:t>
            </a:r>
            <a:r>
              <a:rPr sz="1632" dirty="0">
                <a:solidFill>
                  <a:prstClr val="black"/>
                </a:solidFill>
                <a:latin typeface="Arial MT"/>
                <a:cs typeface="Arial MT"/>
              </a:rPr>
              <a:t>interaction with </a:t>
            </a:r>
            <a:r>
              <a:rPr sz="1632" spc="-437" dirty="0">
                <a:solidFill>
                  <a:prstClr val="black"/>
                </a:solidFill>
                <a:latin typeface="Arial MT"/>
                <a:cs typeface="Arial MT"/>
              </a:rPr>
              <a:t> </a:t>
            </a:r>
            <a:r>
              <a:rPr sz="1632" spc="4" dirty="0">
                <a:solidFill>
                  <a:prstClr val="black"/>
                </a:solidFill>
                <a:latin typeface="Arial MT"/>
                <a:cs typeface="Arial MT"/>
              </a:rPr>
              <a:t>the</a:t>
            </a:r>
            <a:r>
              <a:rPr sz="1632" spc="-4" dirty="0">
                <a:solidFill>
                  <a:prstClr val="black"/>
                </a:solidFill>
                <a:latin typeface="Arial MT"/>
                <a:cs typeface="Arial MT"/>
              </a:rPr>
              <a:t> </a:t>
            </a:r>
            <a:r>
              <a:rPr sz="1632" dirty="0">
                <a:solidFill>
                  <a:prstClr val="black"/>
                </a:solidFill>
                <a:latin typeface="Arial MT"/>
                <a:cs typeface="Arial MT"/>
              </a:rPr>
              <a:t>environment </a:t>
            </a:r>
            <a:r>
              <a:rPr sz="1632" spc="4" dirty="0">
                <a:solidFill>
                  <a:prstClr val="black"/>
                </a:solidFill>
                <a:latin typeface="Arial MT"/>
                <a:cs typeface="Arial MT"/>
              </a:rPr>
              <a:t>to</a:t>
            </a:r>
            <a:r>
              <a:rPr sz="1632" dirty="0">
                <a:solidFill>
                  <a:prstClr val="black"/>
                </a:solidFill>
                <a:latin typeface="Arial MT"/>
                <a:cs typeface="Arial MT"/>
              </a:rPr>
              <a:t> </a:t>
            </a:r>
            <a:r>
              <a:rPr sz="1632" spc="4" dirty="0">
                <a:solidFill>
                  <a:prstClr val="black"/>
                </a:solidFill>
                <a:latin typeface="Arial MT"/>
                <a:cs typeface="Arial MT"/>
              </a:rPr>
              <a:t>solve</a:t>
            </a:r>
            <a:r>
              <a:rPr sz="1632" dirty="0">
                <a:solidFill>
                  <a:prstClr val="black"/>
                </a:solidFill>
                <a:latin typeface="Arial MT"/>
                <a:cs typeface="Arial MT"/>
              </a:rPr>
              <a:t> </a:t>
            </a:r>
            <a:r>
              <a:rPr sz="1632" spc="4" dirty="0">
                <a:solidFill>
                  <a:prstClr val="black"/>
                </a:solidFill>
                <a:latin typeface="Arial MT"/>
                <a:cs typeface="Arial MT"/>
              </a:rPr>
              <a:t>the</a:t>
            </a:r>
            <a:r>
              <a:rPr sz="1632" dirty="0">
                <a:solidFill>
                  <a:prstClr val="black"/>
                </a:solidFill>
                <a:latin typeface="Arial MT"/>
                <a:cs typeface="Arial MT"/>
              </a:rPr>
              <a:t> </a:t>
            </a:r>
            <a:r>
              <a:rPr sz="1632" spc="9" dirty="0">
                <a:solidFill>
                  <a:prstClr val="black"/>
                </a:solidFill>
                <a:latin typeface="Arial MT"/>
                <a:cs typeface="Arial MT"/>
              </a:rPr>
              <a:t>MDP</a:t>
            </a:r>
            <a:endParaRPr sz="1632">
              <a:solidFill>
                <a:prstClr val="black"/>
              </a:solidFill>
              <a:latin typeface="Arial MT"/>
              <a:cs typeface="Arial MT"/>
            </a:endParaRPr>
          </a:p>
        </p:txBody>
      </p:sp>
      <p:pic>
        <p:nvPicPr>
          <p:cNvPr id="20" name="object 20"/>
          <p:cNvPicPr/>
          <p:nvPr/>
        </p:nvPicPr>
        <p:blipFill>
          <a:blip r:embed="rId11" cstate="print"/>
          <a:stretch>
            <a:fillRect/>
          </a:stretch>
        </p:blipFill>
        <p:spPr>
          <a:xfrm>
            <a:off x="5266765" y="2498912"/>
            <a:ext cx="874059" cy="235324"/>
          </a:xfrm>
          <a:prstGeom prst="rect">
            <a:avLst/>
          </a:prstGeom>
        </p:spPr>
      </p:pic>
      <p:sp>
        <p:nvSpPr>
          <p:cNvPr id="21" name="object 21"/>
          <p:cNvSpPr txBox="1"/>
          <p:nvPr/>
        </p:nvSpPr>
        <p:spPr>
          <a:xfrm>
            <a:off x="5261393" y="2446327"/>
            <a:ext cx="884704" cy="299853"/>
          </a:xfrm>
          <a:prstGeom prst="rect">
            <a:avLst/>
          </a:prstGeom>
        </p:spPr>
        <p:txBody>
          <a:bodyPr vert="horz" wrap="square" lIns="0" tIns="14568" rIns="0" bIns="0" rtlCol="0">
            <a:spAutoFit/>
          </a:bodyPr>
          <a:lstStyle/>
          <a:p>
            <a:pPr marL="11206" defTabSz="806867">
              <a:spcBef>
                <a:spcPts val="115"/>
              </a:spcBef>
            </a:pPr>
            <a:r>
              <a:rPr sz="1853" b="1" spc="9" dirty="0">
                <a:solidFill>
                  <a:srgbClr val="7925B3"/>
                </a:solidFill>
                <a:latin typeface="Arial"/>
                <a:cs typeface="Arial"/>
              </a:rPr>
              <a:t>Reward</a:t>
            </a:r>
            <a:endParaRPr sz="1853" dirty="0">
              <a:solidFill>
                <a:prstClr val="black"/>
              </a:solidFill>
              <a:latin typeface="Arial"/>
              <a:cs typeface="Arial"/>
            </a:endParaRPr>
          </a:p>
        </p:txBody>
      </p:sp>
      <p:sp>
        <p:nvSpPr>
          <p:cNvPr id="36" name="object 36"/>
          <p:cNvSpPr txBox="1">
            <a:spLocks noGrp="1"/>
          </p:cNvSpPr>
          <p:nvPr>
            <p:ph type="dt" sz="half" idx="6"/>
          </p:nvPr>
        </p:nvSpPr>
        <p:spPr>
          <a:prstGeom prst="rect">
            <a:avLst/>
          </a:prstGeom>
        </p:spPr>
        <p:txBody>
          <a:bodyPr vert="horz" wrap="square" lIns="0" tIns="0" rIns="0" bIns="0" rtlCol="0">
            <a:spAutoFit/>
          </a:bodyPr>
          <a:lstStyle/>
          <a:p>
            <a:pPr marL="11206" defTabSz="806867">
              <a:lnSpc>
                <a:spcPts val="1302"/>
              </a:lnSpc>
            </a:pPr>
            <a:r>
              <a:rPr spc="-9" dirty="0"/>
              <a:t>Bayesian</a:t>
            </a:r>
            <a:r>
              <a:rPr spc="-18" dirty="0"/>
              <a:t> </a:t>
            </a:r>
            <a:r>
              <a:rPr spc="-4" dirty="0"/>
              <a:t>Methods</a:t>
            </a:r>
            <a:r>
              <a:rPr spc="-13" dirty="0"/>
              <a:t> </a:t>
            </a:r>
            <a:r>
              <a:rPr spc="-4" dirty="0"/>
              <a:t>in</a:t>
            </a:r>
            <a:r>
              <a:rPr spc="-18" dirty="0"/>
              <a:t> </a:t>
            </a:r>
            <a:r>
              <a:rPr spc="-9" dirty="0"/>
              <a:t>Reinforcement</a:t>
            </a:r>
            <a:r>
              <a:rPr spc="-13" dirty="0"/>
              <a:t> </a:t>
            </a:r>
            <a:r>
              <a:rPr spc="-4" dirty="0"/>
              <a:t>Learning</a:t>
            </a:r>
          </a:p>
        </p:txBody>
      </p:sp>
      <p:sp>
        <p:nvSpPr>
          <p:cNvPr id="37" name="object 37"/>
          <p:cNvSpPr txBox="1">
            <a:spLocks noGrp="1"/>
          </p:cNvSpPr>
          <p:nvPr>
            <p:ph type="ftr" sz="quarter" idx="5"/>
          </p:nvPr>
        </p:nvSpPr>
        <p:spPr>
          <a:prstGeom prst="rect">
            <a:avLst/>
          </a:prstGeom>
        </p:spPr>
        <p:txBody>
          <a:bodyPr vert="horz" wrap="square" lIns="0" tIns="0" rIns="0" bIns="0" rtlCol="0">
            <a:spAutoFit/>
          </a:bodyPr>
          <a:lstStyle/>
          <a:p>
            <a:pPr marL="11206" defTabSz="806867">
              <a:lnSpc>
                <a:spcPts val="1302"/>
              </a:lnSpc>
            </a:pPr>
            <a:r>
              <a:rPr spc="-4" dirty="0"/>
              <a:t>ICML</a:t>
            </a:r>
            <a:r>
              <a:rPr spc="-22" dirty="0"/>
              <a:t> </a:t>
            </a:r>
            <a:r>
              <a:rPr spc="-9" dirty="0"/>
              <a:t>2007</a:t>
            </a:r>
          </a:p>
        </p:txBody>
      </p:sp>
      <p:pic>
        <p:nvPicPr>
          <p:cNvPr id="38" name="Picture 37">
            <a:extLst>
              <a:ext uri="{FF2B5EF4-FFF2-40B4-BE49-F238E27FC236}">
                <a16:creationId xmlns:a16="http://schemas.microsoft.com/office/drawing/2014/main" id="{96456A8B-8D30-16A5-DF4A-FC1495DB9CC7}"/>
              </a:ext>
            </a:extLst>
          </p:cNvPr>
          <p:cNvPicPr>
            <a:picLocks noChangeAspect="1"/>
          </p:cNvPicPr>
          <p:nvPr/>
        </p:nvPicPr>
        <p:blipFill>
          <a:blip r:embed="rId12"/>
          <a:stretch>
            <a:fillRect/>
          </a:stretch>
        </p:blipFill>
        <p:spPr>
          <a:xfrm>
            <a:off x="3761824" y="1510260"/>
            <a:ext cx="4161231" cy="27393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A657E0-61AA-D78A-D5A9-A4F0558807AE}"/>
              </a:ext>
            </a:extLst>
          </p:cNvPr>
          <p:cNvSpPr>
            <a:spLocks noGrp="1"/>
          </p:cNvSpPr>
          <p:nvPr>
            <p:ph idx="1"/>
          </p:nvPr>
        </p:nvSpPr>
        <p:spPr/>
        <p:txBody>
          <a:bodyPr/>
          <a:lstStyle/>
          <a:p>
            <a:r>
              <a:rPr lang="en-US" dirty="0"/>
              <a:t>The update equation essentially performs a running average. It updates the current value estimate V(s) incrementally towards the sample value, scaled by the learning rate </a:t>
            </a:r>
            <a:r>
              <a:rPr lang="el-GR" dirty="0"/>
              <a:t>α.</a:t>
            </a:r>
            <a:endParaRPr lang="en-US" dirty="0"/>
          </a:p>
          <a:p>
            <a:endParaRPr lang="el-GR" dirty="0"/>
          </a:p>
          <a:p>
            <a:r>
              <a:rPr lang="en-US" dirty="0"/>
              <a:t>The difference between the current estimate V(s) and the sample represents the error in the estimate, and this error is used to update the estimate in the direction of reducing the error.</a:t>
            </a:r>
          </a:p>
          <a:p>
            <a:endParaRPr lang="en-US" dirty="0"/>
          </a:p>
        </p:txBody>
      </p:sp>
    </p:spTree>
    <p:extLst>
      <p:ext uri="{BB962C8B-B14F-4D97-AF65-F5344CB8AC3E}">
        <p14:creationId xmlns:p14="http://schemas.microsoft.com/office/powerpoint/2010/main" val="461319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Exponential Moving Average</a:t>
            </a:r>
          </a:p>
        </p:txBody>
      </p:sp>
      <p:sp>
        <p:nvSpPr>
          <p:cNvPr id="16387" name="Content Placeholder 2"/>
          <p:cNvSpPr>
            <a:spLocks noGrp="1"/>
          </p:cNvSpPr>
          <p:nvPr>
            <p:ph idx="1"/>
          </p:nvPr>
        </p:nvSpPr>
        <p:spPr>
          <a:xfrm>
            <a:off x="1981200" y="1600200"/>
            <a:ext cx="8229600" cy="4876800"/>
          </a:xfrm>
        </p:spPr>
        <p:txBody>
          <a:bodyPr/>
          <a:lstStyle/>
          <a:p>
            <a:r>
              <a:rPr lang="en-US" sz="2400"/>
              <a:t>Exponential moving average </a:t>
            </a:r>
          </a:p>
          <a:p>
            <a:pPr lvl="1"/>
            <a:r>
              <a:rPr lang="en-US" sz="2000"/>
              <a:t>Makes recent samples more important</a:t>
            </a:r>
          </a:p>
          <a:p>
            <a:pPr lvl="1"/>
            <a:endParaRPr lang="en-US" sz="2000"/>
          </a:p>
          <a:p>
            <a:pPr lvl="1"/>
            <a:endParaRPr lang="en-US" sz="2000"/>
          </a:p>
          <a:p>
            <a:pPr lvl="1"/>
            <a:endParaRPr lang="en-US" sz="2000"/>
          </a:p>
          <a:p>
            <a:pPr lvl="1"/>
            <a:endParaRPr lang="en-US" sz="2000"/>
          </a:p>
          <a:p>
            <a:pPr lvl="1"/>
            <a:r>
              <a:rPr lang="en-US" sz="2000"/>
              <a:t>Forgets about the past (distant past values were wrong anyway)</a:t>
            </a:r>
          </a:p>
          <a:p>
            <a:pPr lvl="1"/>
            <a:r>
              <a:rPr lang="en-US" sz="2000"/>
              <a:t>Easy to compute from the running average </a:t>
            </a:r>
          </a:p>
          <a:p>
            <a:pPr>
              <a:buFont typeface="Wingdings" pitchFamily="2" charset="2"/>
              <a:buNone/>
            </a:pPr>
            <a:endParaRPr lang="en-US" sz="2400"/>
          </a:p>
          <a:p>
            <a:endParaRPr lang="en-US" sz="2400"/>
          </a:p>
          <a:p>
            <a:r>
              <a:rPr lang="en-US" sz="2400"/>
              <a:t>Decreasing learning rate can give converging averages</a:t>
            </a:r>
          </a:p>
          <a:p>
            <a:endParaRPr lang="en-US" sz="2400"/>
          </a:p>
        </p:txBody>
      </p:sp>
      <p:sp>
        <p:nvSpPr>
          <p:cNvPr id="14340" name="Slide Number Placeholder 3"/>
          <p:cNvSpPr>
            <a:spLocks noGrp="1"/>
          </p:cNvSpPr>
          <p:nvPr>
            <p:ph type="sldNum" sz="quarter" idx="12"/>
          </p:nvPr>
        </p:nvSpPr>
        <p:spPr>
          <a:noFill/>
        </p:spPr>
        <p:txBody>
          <a:bodyPr/>
          <a:lstStyle/>
          <a:p>
            <a:fld id="{01B8D987-9AA1-4F06-8345-E51F7708CD53}" type="slidenum">
              <a:rPr lang="en-US">
                <a:solidFill>
                  <a:prstClr val="black">
                    <a:tint val="75000"/>
                  </a:prstClr>
                </a:solidFill>
                <a:latin typeface="Arial" charset="0"/>
              </a:rPr>
              <a:pPr/>
              <a:t>21</a:t>
            </a:fld>
            <a:endParaRPr lang="en-US">
              <a:solidFill>
                <a:prstClr val="black">
                  <a:tint val="75000"/>
                </a:prstClr>
              </a:solidFill>
              <a:latin typeface="Arial" charset="0"/>
            </a:endParaRPr>
          </a:p>
        </p:txBody>
      </p:sp>
      <p:pic>
        <p:nvPicPr>
          <p:cNvPr id="16389" name="Picture 2" descr="\\.host\Shared Folders\Shared with PC\exp_moving_avg.png"/>
          <p:cNvPicPr>
            <a:picLocks noChangeAspect="1" noChangeArrowheads="1"/>
          </p:cNvPicPr>
          <p:nvPr/>
        </p:nvPicPr>
        <p:blipFill>
          <a:blip r:embed="rId2" cstate="print"/>
          <a:srcRect/>
          <a:stretch>
            <a:fillRect/>
          </a:stretch>
        </p:blipFill>
        <p:spPr bwMode="auto">
          <a:xfrm>
            <a:off x="2752726" y="26670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srcRect/>
          <a:stretch>
            <a:fillRect/>
          </a:stretch>
        </p:blipFill>
        <p:spPr bwMode="auto">
          <a:xfrm>
            <a:off x="3733800" y="4800601"/>
            <a:ext cx="4171950" cy="390525"/>
          </a:xfrm>
          <a:prstGeom prst="rect">
            <a:avLst/>
          </a:prstGeom>
          <a:noFill/>
          <a:ln w="9525">
            <a:noFill/>
            <a:miter lim="800000"/>
            <a:headEnd/>
            <a:tailEnd/>
          </a:ln>
        </p:spPr>
      </p:pic>
    </p:spTree>
    <p:extLst>
      <p:ext uri="{BB962C8B-B14F-4D97-AF65-F5344CB8AC3E}">
        <p14:creationId xmlns:p14="http://schemas.microsoft.com/office/powerpoint/2010/main" val="31418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z="4000"/>
              <a:t>Problems with TD Value Learning</a:t>
            </a:r>
          </a:p>
        </p:txBody>
      </p:sp>
      <p:sp>
        <p:nvSpPr>
          <p:cNvPr id="16387" name="Rectangle 3"/>
          <p:cNvSpPr>
            <a:spLocks noGrp="1" noChangeArrowheads="1"/>
          </p:cNvSpPr>
          <p:nvPr>
            <p:ph type="body" idx="1"/>
          </p:nvPr>
        </p:nvSpPr>
        <p:spPr>
          <a:xfrm>
            <a:off x="1981200" y="1600200"/>
            <a:ext cx="5791200" cy="4800600"/>
          </a:xfrm>
        </p:spPr>
        <p:txBody>
          <a:bodyPr/>
          <a:lstStyle/>
          <a:p>
            <a:r>
              <a:rPr lang="en-US" sz="2400"/>
              <a:t>TD value leaning is a model-free way to do policy evaluation</a:t>
            </a:r>
          </a:p>
          <a:p>
            <a:r>
              <a:rPr lang="en-US" sz="2400"/>
              <a:t>However, if we want to turn values into a (new) policy, we’re sunk:</a:t>
            </a:r>
          </a:p>
          <a:p>
            <a:endParaRPr lang="en-US" sz="2400"/>
          </a:p>
          <a:p>
            <a:endParaRPr lang="en-US" sz="2400"/>
          </a:p>
          <a:p>
            <a:endParaRPr lang="en-US" sz="2400"/>
          </a:p>
          <a:p>
            <a:endParaRPr lang="en-US" sz="2400"/>
          </a:p>
          <a:p>
            <a:endParaRPr lang="en-US" sz="2400"/>
          </a:p>
          <a:p>
            <a:r>
              <a:rPr lang="en-US" sz="2400"/>
              <a:t>Idea: learn Q-values directly</a:t>
            </a:r>
          </a:p>
          <a:p>
            <a:r>
              <a:rPr lang="en-US" sz="2400"/>
              <a:t>Makes action selection model-free too!</a:t>
            </a:r>
          </a:p>
        </p:txBody>
      </p:sp>
      <p:pic>
        <p:nvPicPr>
          <p:cNvPr id="16388" name="Picture 4" descr="txp_fig"/>
          <p:cNvPicPr>
            <a:picLocks noChangeAspect="1" noChangeArrowheads="1"/>
          </p:cNvPicPr>
          <p:nvPr>
            <p:custDataLst>
              <p:tags r:id="rId1"/>
            </p:custDataLst>
          </p:nvPr>
        </p:nvPicPr>
        <p:blipFill>
          <a:blip r:embed="rId4" cstate="print"/>
          <a:srcRect/>
          <a:stretch>
            <a:fillRect/>
          </a:stretch>
        </p:blipFill>
        <p:spPr bwMode="auto">
          <a:xfrm>
            <a:off x="3200401" y="3733800"/>
            <a:ext cx="3406775" cy="450850"/>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5" cstate="print"/>
          <a:srcRect/>
          <a:stretch>
            <a:fillRect/>
          </a:stretch>
        </p:blipFill>
        <p:spPr bwMode="auto">
          <a:xfrm>
            <a:off x="3206750" y="4483101"/>
            <a:ext cx="5556250" cy="593725"/>
          </a:xfrm>
          <a:prstGeom prst="rect">
            <a:avLst/>
          </a:prstGeom>
          <a:noFill/>
          <a:ln w="9525">
            <a:noFill/>
            <a:miter lim="800000"/>
            <a:headEnd/>
            <a:tailEnd/>
          </a:ln>
        </p:spPr>
      </p:pic>
      <p:grpSp>
        <p:nvGrpSpPr>
          <p:cNvPr id="2" name="Group 6"/>
          <p:cNvGrpSpPr>
            <a:grpSpLocks/>
          </p:cNvGrpSpPr>
          <p:nvPr/>
        </p:nvGrpSpPr>
        <p:grpSpPr bwMode="auto">
          <a:xfrm>
            <a:off x="8001000" y="1752601"/>
            <a:ext cx="2209800" cy="2028825"/>
            <a:chOff x="2400" y="1401"/>
            <a:chExt cx="1392" cy="1278"/>
          </a:xfrm>
        </p:grpSpPr>
        <p:sp>
          <p:nvSpPr>
            <p:cNvPr id="16392" name="AutoShape 7"/>
            <p:cNvSpPr>
              <a:spLocks noChangeArrowheads="1"/>
            </p:cNvSpPr>
            <p:nvPr/>
          </p:nvSpPr>
          <p:spPr bwMode="auto">
            <a:xfrm>
              <a:off x="3070" y="1488"/>
              <a:ext cx="155" cy="124"/>
            </a:xfrm>
            <a:prstGeom prst="triangle">
              <a:avLst>
                <a:gd name="adj" fmla="val 50000"/>
              </a:avLst>
            </a:prstGeom>
            <a:solidFill>
              <a:srgbClr val="CC0000"/>
            </a:solidFill>
            <a:ln w="9525">
              <a:solidFill>
                <a:schemeClr val="tx1"/>
              </a:solidFill>
              <a:miter lim="800000"/>
              <a:headEnd/>
              <a:tailEnd/>
            </a:ln>
          </p:spPr>
          <p:txBody>
            <a:bodyPr wrap="none" anchor="ctr"/>
            <a:lstStyle/>
            <a:p>
              <a:pPr algn="ctr"/>
              <a:endParaRPr lang="en-US">
                <a:solidFill>
                  <a:prstClr val="black"/>
                </a:solidFill>
                <a:latin typeface="Calibri"/>
              </a:endParaRPr>
            </a:p>
          </p:txBody>
        </p:sp>
        <p:grpSp>
          <p:nvGrpSpPr>
            <p:cNvPr id="3" name="Group 8"/>
            <p:cNvGrpSpPr>
              <a:grpSpLocks/>
            </p:cNvGrpSpPr>
            <p:nvPr/>
          </p:nvGrpSpPr>
          <p:grpSpPr bwMode="auto">
            <a:xfrm>
              <a:off x="2529" y="1617"/>
              <a:ext cx="1263" cy="361"/>
              <a:chOff x="1584" y="1680"/>
              <a:chExt cx="2352" cy="336"/>
            </a:xfrm>
          </p:grpSpPr>
          <p:sp>
            <p:nvSpPr>
              <p:cNvPr id="16406" name="Line 9"/>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solidFill>
                    <a:prstClr val="black"/>
                  </a:solidFill>
                  <a:latin typeface="Calibri"/>
                </a:endParaRPr>
              </a:p>
            </p:txBody>
          </p:sp>
          <p:sp>
            <p:nvSpPr>
              <p:cNvPr id="16407" name="Line 10"/>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solidFill>
                    <a:prstClr val="black"/>
                  </a:solidFill>
                  <a:latin typeface="Calibri"/>
                </a:endParaRPr>
              </a:p>
            </p:txBody>
          </p:sp>
          <p:sp>
            <p:nvSpPr>
              <p:cNvPr id="16408" name="Line 11"/>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solidFill>
                    <a:prstClr val="black"/>
                  </a:solidFill>
                  <a:latin typeface="Calibri"/>
                </a:endParaRPr>
              </a:p>
            </p:txBody>
          </p:sp>
          <p:sp>
            <p:nvSpPr>
              <p:cNvPr id="16409" name="Line 12"/>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solidFill>
                    <a:prstClr val="black"/>
                  </a:solidFill>
                  <a:latin typeface="Calibri"/>
                </a:endParaRPr>
              </a:p>
            </p:txBody>
          </p:sp>
        </p:grpSp>
        <p:sp>
          <p:nvSpPr>
            <p:cNvPr id="16394" name="Oval 13"/>
            <p:cNvSpPr>
              <a:spLocks noChangeArrowheads="1"/>
            </p:cNvSpPr>
            <p:nvPr/>
          </p:nvSpPr>
          <p:spPr bwMode="auto">
            <a:xfrm>
              <a:off x="2864" y="1978"/>
              <a:ext cx="129" cy="129"/>
            </a:xfrm>
            <a:prstGeom prst="ellipse">
              <a:avLst/>
            </a:prstGeom>
            <a:solidFill>
              <a:srgbClr val="3333FF"/>
            </a:solidFill>
            <a:ln w="9525">
              <a:solidFill>
                <a:schemeClr val="tx1"/>
              </a:solidFill>
              <a:round/>
              <a:headEnd/>
              <a:tailEnd/>
            </a:ln>
          </p:spPr>
          <p:txBody>
            <a:bodyPr wrap="none" anchor="ctr"/>
            <a:lstStyle/>
            <a:p>
              <a:endParaRPr lang="en-US">
                <a:solidFill>
                  <a:prstClr val="black"/>
                </a:solidFill>
                <a:latin typeface="Calibri"/>
              </a:endParaRPr>
            </a:p>
          </p:txBody>
        </p:sp>
        <p:grpSp>
          <p:nvGrpSpPr>
            <p:cNvPr id="4" name="Group 14"/>
            <p:cNvGrpSpPr>
              <a:grpSpLocks/>
            </p:cNvGrpSpPr>
            <p:nvPr/>
          </p:nvGrpSpPr>
          <p:grpSpPr bwMode="auto">
            <a:xfrm>
              <a:off x="2400" y="2107"/>
              <a:ext cx="1057" cy="386"/>
              <a:chOff x="1536" y="2400"/>
              <a:chExt cx="1584" cy="624"/>
            </a:xfrm>
          </p:grpSpPr>
          <p:sp>
            <p:nvSpPr>
              <p:cNvPr id="16402"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solidFill>
                    <a:prstClr val="black"/>
                  </a:solidFill>
                  <a:latin typeface="Calibri"/>
                </a:endParaRPr>
              </a:p>
            </p:txBody>
          </p:sp>
          <p:sp>
            <p:nvSpPr>
              <p:cNvPr id="16403"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solidFill>
                    <a:prstClr val="black"/>
                  </a:solidFill>
                  <a:latin typeface="Calibri"/>
                </a:endParaRPr>
              </a:p>
            </p:txBody>
          </p:sp>
          <p:sp>
            <p:nvSpPr>
              <p:cNvPr id="16404"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solidFill>
                    <a:prstClr val="black"/>
                  </a:solidFill>
                  <a:latin typeface="Calibri"/>
                </a:endParaRPr>
              </a:p>
            </p:txBody>
          </p:sp>
          <p:sp>
            <p:nvSpPr>
              <p:cNvPr id="16405"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solidFill>
                    <a:prstClr val="black"/>
                  </a:solidFill>
                  <a:latin typeface="Calibri"/>
                </a:endParaRPr>
              </a:p>
            </p:txBody>
          </p:sp>
        </p:grpSp>
        <p:sp>
          <p:nvSpPr>
            <p:cNvPr id="16396" name="Text Box 19"/>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solidFill>
                    <a:prstClr val="black"/>
                  </a:solidFill>
                  <a:latin typeface="Calibri"/>
                </a:rPr>
                <a:t>a</a:t>
              </a:r>
            </a:p>
          </p:txBody>
        </p:sp>
        <p:sp>
          <p:nvSpPr>
            <p:cNvPr id="16397" name="Text Box 20"/>
            <p:cNvSpPr txBox="1">
              <a:spLocks noChangeArrowheads="1"/>
            </p:cNvSpPr>
            <p:nvPr/>
          </p:nvSpPr>
          <p:spPr bwMode="auto">
            <a:xfrm>
              <a:off x="3216" y="1401"/>
              <a:ext cx="129" cy="231"/>
            </a:xfrm>
            <a:prstGeom prst="rect">
              <a:avLst/>
            </a:prstGeom>
            <a:noFill/>
            <a:ln w="9525">
              <a:noFill/>
              <a:miter lim="800000"/>
              <a:headEnd/>
              <a:tailEnd/>
            </a:ln>
          </p:spPr>
          <p:txBody>
            <a:bodyPr>
              <a:spAutoFit/>
            </a:bodyPr>
            <a:lstStyle/>
            <a:p>
              <a:pPr>
                <a:spcBef>
                  <a:spcPct val="50000"/>
                </a:spcBef>
              </a:pPr>
              <a:r>
                <a:rPr lang="en-US">
                  <a:solidFill>
                    <a:srgbClr val="CC0000"/>
                  </a:solidFill>
                  <a:latin typeface="Calibri"/>
                </a:rPr>
                <a:t>s</a:t>
              </a:r>
            </a:p>
          </p:txBody>
        </p:sp>
        <p:sp>
          <p:nvSpPr>
            <p:cNvPr id="16398" name="Text Box 21"/>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3333FF"/>
                  </a:solidFill>
                  <a:latin typeface="Calibri"/>
                </a:rPr>
                <a:t>s, a</a:t>
              </a:r>
            </a:p>
          </p:txBody>
        </p:sp>
        <p:sp>
          <p:nvSpPr>
            <p:cNvPr id="16399" name="Text Box 22"/>
            <p:cNvSpPr txBox="1">
              <a:spLocks noChangeArrowheads="1"/>
            </p:cNvSpPr>
            <p:nvPr/>
          </p:nvSpPr>
          <p:spPr bwMode="auto">
            <a:xfrm>
              <a:off x="2616" y="2261"/>
              <a:ext cx="504" cy="231"/>
            </a:xfrm>
            <a:prstGeom prst="rect">
              <a:avLst/>
            </a:prstGeom>
            <a:noFill/>
            <a:ln w="9525">
              <a:noFill/>
              <a:miter lim="800000"/>
              <a:headEnd/>
              <a:tailEnd/>
            </a:ln>
          </p:spPr>
          <p:txBody>
            <a:bodyPr>
              <a:spAutoFit/>
            </a:bodyPr>
            <a:lstStyle/>
            <a:p>
              <a:pPr>
                <a:spcBef>
                  <a:spcPct val="50000"/>
                </a:spcBef>
              </a:pPr>
              <a:r>
                <a:rPr lang="en-US">
                  <a:solidFill>
                    <a:prstClr val="black"/>
                  </a:solidFill>
                  <a:latin typeface="Calibri"/>
                </a:rPr>
                <a:t>s,a,s’</a:t>
              </a:r>
            </a:p>
          </p:txBody>
        </p:sp>
        <p:sp>
          <p:nvSpPr>
            <p:cNvPr id="16400" name="AutoShape 23"/>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solidFill>
                  <a:prstClr val="black"/>
                </a:solidFill>
                <a:latin typeface="Calibri"/>
              </a:endParaRPr>
            </a:p>
          </p:txBody>
        </p:sp>
        <p:sp>
          <p:nvSpPr>
            <p:cNvPr id="16401" name="Text Box 24"/>
            <p:cNvSpPr txBox="1">
              <a:spLocks noChangeArrowheads="1"/>
            </p:cNvSpPr>
            <p:nvPr/>
          </p:nvSpPr>
          <p:spPr bwMode="auto">
            <a:xfrm>
              <a:off x="3173" y="2448"/>
              <a:ext cx="235" cy="231"/>
            </a:xfrm>
            <a:prstGeom prst="rect">
              <a:avLst/>
            </a:prstGeom>
            <a:noFill/>
            <a:ln w="9525">
              <a:noFill/>
              <a:miter lim="800000"/>
              <a:headEnd/>
              <a:tailEnd/>
            </a:ln>
          </p:spPr>
          <p:txBody>
            <a:bodyPr>
              <a:spAutoFit/>
            </a:bodyPr>
            <a:lstStyle/>
            <a:p>
              <a:pPr algn="r" rtl="1">
                <a:spcBef>
                  <a:spcPct val="50000"/>
                </a:spcBef>
              </a:pPr>
              <a:r>
                <a:rPr lang="en-US">
                  <a:solidFill>
                    <a:srgbClr val="CC0000"/>
                  </a:solidFill>
                  <a:latin typeface="Calibri"/>
                </a:rPr>
                <a:t>s’</a:t>
              </a:r>
            </a:p>
          </p:txBody>
        </p:sp>
      </p:grpSp>
      <p:sp>
        <p:nvSpPr>
          <p:cNvPr id="16391" name="Slide Number Placeholder 24"/>
          <p:cNvSpPr>
            <a:spLocks noGrp="1"/>
          </p:cNvSpPr>
          <p:nvPr>
            <p:ph type="sldNum" sz="quarter" idx="12"/>
          </p:nvPr>
        </p:nvSpPr>
        <p:spPr>
          <a:noFill/>
        </p:spPr>
        <p:txBody>
          <a:bodyPr/>
          <a:lstStyle/>
          <a:p>
            <a:fld id="{B17EA2B1-C943-4925-82E5-4FC85CD9F0A6}" type="slidenum">
              <a:rPr lang="en-US">
                <a:solidFill>
                  <a:prstClr val="black">
                    <a:tint val="75000"/>
                  </a:prstClr>
                </a:solidFill>
                <a:latin typeface="Arial" charset="0"/>
              </a:rPr>
              <a:pPr/>
              <a:t>22</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2691609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6BEBD7-BC3F-3C6B-852C-A4BE2919B3B7}"/>
              </a:ext>
            </a:extLst>
          </p:cNvPr>
          <p:cNvSpPr>
            <a:spLocks noGrp="1"/>
          </p:cNvSpPr>
          <p:nvPr>
            <p:ph idx="1"/>
          </p:nvPr>
        </p:nvSpPr>
        <p:spPr>
          <a:xfrm>
            <a:off x="609600" y="682907"/>
            <a:ext cx="10972800" cy="5443258"/>
          </a:xfrm>
        </p:spPr>
        <p:txBody>
          <a:bodyPr>
            <a:normAutofit/>
          </a:bodyPr>
          <a:lstStyle/>
          <a:p>
            <a:r>
              <a:rPr lang="en-US" sz="2800" dirty="0"/>
              <a:t>TD value learning is a model-free method for policy evaluation. It involves updating the value estimates for states based on experiences without explicitly modeling the environment's dynamics.</a:t>
            </a:r>
          </a:p>
          <a:p>
            <a:endParaRPr lang="en-US" sz="2800" dirty="0"/>
          </a:p>
          <a:p>
            <a:r>
              <a:rPr lang="en-US" sz="2800" dirty="0"/>
              <a:t>However, if the goal is to turn these learned values into a new policy, there is a challenge. To determine the best action to take in a given state, you need to find the action that maximizes the expected return. </a:t>
            </a:r>
          </a:p>
          <a:p>
            <a:endParaRPr lang="en-US" sz="2800" dirty="0"/>
          </a:p>
          <a:p>
            <a:r>
              <a:rPr lang="en-US" sz="2800" dirty="0"/>
              <a:t>This requires knowledge of both the state transition dynamics (T) and the rewards (R), which are not directly represented in the value estimates.</a:t>
            </a:r>
          </a:p>
          <a:p>
            <a:endParaRPr lang="en-US" dirty="0"/>
          </a:p>
        </p:txBody>
      </p:sp>
    </p:spTree>
    <p:extLst>
      <p:ext uri="{BB962C8B-B14F-4D97-AF65-F5344CB8AC3E}">
        <p14:creationId xmlns:p14="http://schemas.microsoft.com/office/powerpoint/2010/main" val="2866783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ACEB07A-AF6E-6643-A0A3-FBA67E7A175D}"/>
              </a:ext>
            </a:extLst>
          </p:cNvPr>
          <p:cNvSpPr>
            <a:spLocks noGrp="1" noChangeArrowheads="1"/>
          </p:cNvSpPr>
          <p:nvPr>
            <p:ph type="title"/>
          </p:nvPr>
        </p:nvSpPr>
        <p:spPr/>
        <p:txBody>
          <a:bodyPr/>
          <a:lstStyle/>
          <a:p>
            <a:r>
              <a:rPr lang="en-US" altLang="en-US"/>
              <a:t>Monte Carlo methods</a:t>
            </a:r>
          </a:p>
        </p:txBody>
      </p:sp>
      <p:sp>
        <p:nvSpPr>
          <p:cNvPr id="33795" name="Rectangle 3">
            <a:extLst>
              <a:ext uri="{FF2B5EF4-FFF2-40B4-BE49-F238E27FC236}">
                <a16:creationId xmlns:a16="http://schemas.microsoft.com/office/drawing/2014/main" id="{F4789B20-0A7F-BB93-8B51-F9837A80F780}"/>
              </a:ext>
            </a:extLst>
          </p:cNvPr>
          <p:cNvSpPr>
            <a:spLocks noGrp="1" noChangeArrowheads="1"/>
          </p:cNvSpPr>
          <p:nvPr>
            <p:ph type="body" idx="1"/>
          </p:nvPr>
        </p:nvSpPr>
        <p:spPr/>
        <p:txBody>
          <a:bodyPr/>
          <a:lstStyle/>
          <a:p>
            <a:r>
              <a:rPr lang="en-US" altLang="en-US"/>
              <a:t>don’t need full knowledge of environment</a:t>
            </a:r>
          </a:p>
          <a:p>
            <a:pPr lvl="1"/>
            <a:r>
              <a:rPr lang="en-US" altLang="en-US"/>
              <a:t>just experience, or</a:t>
            </a:r>
          </a:p>
          <a:p>
            <a:pPr lvl="1"/>
            <a:r>
              <a:rPr lang="en-US" altLang="en-US"/>
              <a:t>simulated experience</a:t>
            </a:r>
          </a:p>
          <a:p>
            <a:pPr lvl="1"/>
            <a:endParaRPr lang="en-US" altLang="en-US"/>
          </a:p>
          <a:p>
            <a:r>
              <a:rPr lang="en-US" altLang="en-US"/>
              <a:t>but similar to DP</a:t>
            </a:r>
          </a:p>
          <a:p>
            <a:pPr lvl="1"/>
            <a:r>
              <a:rPr lang="en-US" altLang="en-US"/>
              <a:t>policy evaluation, policy improvement</a:t>
            </a:r>
          </a:p>
          <a:p>
            <a:pPr lvl="1"/>
            <a:endParaRPr lang="en-US" altLang="en-US"/>
          </a:p>
          <a:p>
            <a:r>
              <a:rPr lang="en-US" altLang="en-US"/>
              <a:t>averaging sample returns</a:t>
            </a:r>
          </a:p>
          <a:p>
            <a:pPr lvl="1"/>
            <a:r>
              <a:rPr lang="en-US" altLang="en-US"/>
              <a:t>defined only for episodic tasks</a:t>
            </a:r>
          </a:p>
          <a:p>
            <a:pPr lvl="1"/>
            <a:endParaRPr lang="en-US" altLang="en-US"/>
          </a:p>
          <a:p>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C5C2D4-8442-779B-4F34-C12A516DC548}"/>
              </a:ext>
            </a:extLst>
          </p:cNvPr>
          <p:cNvSpPr>
            <a:spLocks noGrp="1"/>
          </p:cNvSpPr>
          <p:nvPr>
            <p:ph type="ftr" sz="quarter" idx="10"/>
          </p:nvPr>
        </p:nvSpPr>
        <p:spPr/>
        <p:txBody>
          <a:bodyPr/>
          <a:lstStyle/>
          <a:p>
            <a:pPr eaLnBrk="0" fontAlgn="base" hangingPunct="0">
              <a:spcBef>
                <a:spcPct val="0"/>
              </a:spcBef>
              <a:spcAft>
                <a:spcPct val="0"/>
              </a:spcAft>
            </a:pPr>
            <a:r>
              <a:rPr lang="en-US" altLang="en-US">
                <a:solidFill>
                  <a:srgbClr val="000000"/>
                </a:solidFill>
                <a:latin typeface="Times"/>
              </a:rPr>
              <a:t>R. S. Sutton and A. G. Barto: Reinforcement Learning: An Introduction</a:t>
            </a:r>
            <a:endParaRPr lang="en-US" altLang="en-US" sz="1400">
              <a:solidFill>
                <a:srgbClr val="000000"/>
              </a:solidFill>
              <a:latin typeface="Times"/>
            </a:endParaRPr>
          </a:p>
        </p:txBody>
      </p:sp>
      <p:sp>
        <p:nvSpPr>
          <p:cNvPr id="3" name="Slide Number Placeholder 2">
            <a:extLst>
              <a:ext uri="{FF2B5EF4-FFF2-40B4-BE49-F238E27FC236}">
                <a16:creationId xmlns:a16="http://schemas.microsoft.com/office/drawing/2014/main" id="{9727A568-43C9-EC40-0DA1-FD241EDE1313}"/>
              </a:ext>
            </a:extLst>
          </p:cNvPr>
          <p:cNvSpPr>
            <a:spLocks noGrp="1"/>
          </p:cNvSpPr>
          <p:nvPr>
            <p:ph type="sldNum" sz="quarter" idx="11"/>
          </p:nvPr>
        </p:nvSpPr>
        <p:spPr/>
        <p:txBody>
          <a:bodyPr/>
          <a:lstStyle/>
          <a:p>
            <a:pPr eaLnBrk="0" fontAlgn="base" hangingPunct="0">
              <a:spcBef>
                <a:spcPct val="0"/>
              </a:spcBef>
              <a:spcAft>
                <a:spcPct val="0"/>
              </a:spcAft>
            </a:pPr>
            <a:fld id="{B965CA08-32DB-D448-BC59-907367316A1A}" type="slidenum">
              <a:rPr lang="en-US" altLang="en-US">
                <a:solidFill>
                  <a:srgbClr val="000000"/>
                </a:solidFill>
                <a:latin typeface="Times"/>
              </a:rPr>
              <a:pPr eaLnBrk="0" fontAlgn="base" hangingPunct="0">
                <a:spcBef>
                  <a:spcPct val="0"/>
                </a:spcBef>
                <a:spcAft>
                  <a:spcPct val="0"/>
                </a:spcAft>
              </a:pPr>
              <a:t>25</a:t>
            </a:fld>
            <a:endParaRPr lang="en-US" altLang="en-US">
              <a:solidFill>
                <a:srgbClr val="000000"/>
              </a:solidFill>
              <a:latin typeface="Times"/>
            </a:endParaRPr>
          </a:p>
        </p:txBody>
      </p:sp>
      <p:sp>
        <p:nvSpPr>
          <p:cNvPr id="103426" name="Footer Placeholder 3">
            <a:extLst>
              <a:ext uri="{FF2B5EF4-FFF2-40B4-BE49-F238E27FC236}">
                <a16:creationId xmlns:a16="http://schemas.microsoft.com/office/drawing/2014/main" id="{EA4CB394-F789-A4C2-6DC2-A11CB65D5BB5}"/>
              </a:ext>
            </a:extLst>
          </p:cNvPr>
          <p:cNvSpPr txBox="1">
            <a:spLocks noGrp="1"/>
          </p:cNvSpPr>
          <p:nvPr/>
        </p:nvSpPr>
        <p:spPr bwMode="auto">
          <a:xfrm>
            <a:off x="1524000" y="6629400"/>
            <a:ext cx="5638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a:defRPr>
            </a:lvl1pPr>
            <a:lvl2pPr marL="37931725" indent="-37474525">
              <a:defRPr sz="2400">
                <a:solidFill>
                  <a:schemeClr val="tx1"/>
                </a:solidFill>
                <a:latin typeface="Times"/>
              </a:defRPr>
            </a:lvl2pPr>
            <a:lvl3pPr>
              <a:defRPr sz="2400">
                <a:solidFill>
                  <a:schemeClr val="tx1"/>
                </a:solidFill>
                <a:latin typeface="Times"/>
              </a:defRPr>
            </a:lvl3pPr>
            <a:lvl4pPr>
              <a:defRPr sz="2400">
                <a:solidFill>
                  <a:schemeClr val="tx1"/>
                </a:solidFill>
                <a:latin typeface="Times"/>
              </a:defRPr>
            </a:lvl4pPr>
            <a:lvl5pPr>
              <a:defRPr sz="2400">
                <a:solidFill>
                  <a:schemeClr val="tx1"/>
                </a:solidFill>
                <a:latin typeface="Times"/>
              </a:defRPr>
            </a:lvl5pPr>
            <a:lvl6pPr marL="457200" eaLnBrk="0" fontAlgn="base" hangingPunct="0">
              <a:spcBef>
                <a:spcPct val="0"/>
              </a:spcBef>
              <a:spcAft>
                <a:spcPct val="0"/>
              </a:spcAft>
              <a:defRPr sz="2400">
                <a:solidFill>
                  <a:schemeClr val="tx1"/>
                </a:solidFill>
                <a:latin typeface="Times"/>
              </a:defRPr>
            </a:lvl6pPr>
            <a:lvl7pPr marL="914400" eaLnBrk="0" fontAlgn="base" hangingPunct="0">
              <a:spcBef>
                <a:spcPct val="0"/>
              </a:spcBef>
              <a:spcAft>
                <a:spcPct val="0"/>
              </a:spcAft>
              <a:defRPr sz="2400">
                <a:solidFill>
                  <a:schemeClr val="tx1"/>
                </a:solidFill>
                <a:latin typeface="Times"/>
              </a:defRPr>
            </a:lvl7pPr>
            <a:lvl8pPr marL="1371600" eaLnBrk="0" fontAlgn="base" hangingPunct="0">
              <a:spcBef>
                <a:spcPct val="0"/>
              </a:spcBef>
              <a:spcAft>
                <a:spcPct val="0"/>
              </a:spcAft>
              <a:defRPr sz="2400">
                <a:solidFill>
                  <a:schemeClr val="tx1"/>
                </a:solidFill>
                <a:latin typeface="Times"/>
              </a:defRPr>
            </a:lvl8pPr>
            <a:lvl9pPr marL="1828800" eaLnBrk="0" fontAlgn="base" hangingPunct="0">
              <a:spcBef>
                <a:spcPct val="0"/>
              </a:spcBef>
              <a:spcAft>
                <a:spcPct val="0"/>
              </a:spcAft>
              <a:defRPr sz="2400">
                <a:solidFill>
                  <a:schemeClr val="tx1"/>
                </a:solidFill>
                <a:latin typeface="Times"/>
              </a:defRPr>
            </a:lvl9pPr>
          </a:lstStyle>
          <a:p>
            <a:pPr eaLnBrk="0" fontAlgn="base" hangingPunct="0">
              <a:spcBef>
                <a:spcPct val="0"/>
              </a:spcBef>
              <a:spcAft>
                <a:spcPct val="0"/>
              </a:spcAft>
            </a:pPr>
            <a:r>
              <a:rPr lang="en-US" altLang="en-US" sz="1000">
                <a:solidFill>
                  <a:srgbClr val="000000"/>
                </a:solidFill>
                <a:ea typeface="ＭＳ Ｐゴシック" panose="020B0600070205080204" pitchFamily="34" charset="-128"/>
              </a:rPr>
              <a:t>R. S. Sutton and A. G. Barto: Reinforcement Learning: An Introduction</a:t>
            </a:r>
            <a:endParaRPr lang="en-US" altLang="en-US" sz="1400">
              <a:solidFill>
                <a:srgbClr val="000000"/>
              </a:solidFill>
              <a:ea typeface="ＭＳ Ｐゴシック" panose="020B0600070205080204" pitchFamily="34" charset="-128"/>
            </a:endParaRPr>
          </a:p>
        </p:txBody>
      </p:sp>
      <p:sp>
        <p:nvSpPr>
          <p:cNvPr id="103427" name="Slide Number Placeholder 4">
            <a:extLst>
              <a:ext uri="{FF2B5EF4-FFF2-40B4-BE49-F238E27FC236}">
                <a16:creationId xmlns:a16="http://schemas.microsoft.com/office/drawing/2014/main" id="{17BE5CA8-1B2C-6AB4-6C49-CADFE53BE664}"/>
              </a:ext>
            </a:extLst>
          </p:cNvPr>
          <p:cNvSpPr txBox="1">
            <a:spLocks noGrp="1"/>
          </p:cNvSpPr>
          <p:nvPr/>
        </p:nvSpPr>
        <p:spPr bwMode="auto">
          <a:xfrm>
            <a:off x="8763000" y="66294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a:defRPr>
            </a:lvl1pPr>
            <a:lvl2pPr marL="37931725" indent="-37474525">
              <a:defRPr sz="2400">
                <a:solidFill>
                  <a:schemeClr val="tx1"/>
                </a:solidFill>
                <a:latin typeface="Times"/>
              </a:defRPr>
            </a:lvl2pPr>
            <a:lvl3pPr>
              <a:defRPr sz="2400">
                <a:solidFill>
                  <a:schemeClr val="tx1"/>
                </a:solidFill>
                <a:latin typeface="Times"/>
              </a:defRPr>
            </a:lvl3pPr>
            <a:lvl4pPr>
              <a:defRPr sz="2400">
                <a:solidFill>
                  <a:schemeClr val="tx1"/>
                </a:solidFill>
                <a:latin typeface="Times"/>
              </a:defRPr>
            </a:lvl4pPr>
            <a:lvl5pPr>
              <a:defRPr sz="2400">
                <a:solidFill>
                  <a:schemeClr val="tx1"/>
                </a:solidFill>
                <a:latin typeface="Times"/>
              </a:defRPr>
            </a:lvl5pPr>
            <a:lvl6pPr marL="457200" eaLnBrk="0" fontAlgn="base" hangingPunct="0">
              <a:spcBef>
                <a:spcPct val="0"/>
              </a:spcBef>
              <a:spcAft>
                <a:spcPct val="0"/>
              </a:spcAft>
              <a:defRPr sz="2400">
                <a:solidFill>
                  <a:schemeClr val="tx1"/>
                </a:solidFill>
                <a:latin typeface="Times"/>
              </a:defRPr>
            </a:lvl6pPr>
            <a:lvl7pPr marL="914400" eaLnBrk="0" fontAlgn="base" hangingPunct="0">
              <a:spcBef>
                <a:spcPct val="0"/>
              </a:spcBef>
              <a:spcAft>
                <a:spcPct val="0"/>
              </a:spcAft>
              <a:defRPr sz="2400">
                <a:solidFill>
                  <a:schemeClr val="tx1"/>
                </a:solidFill>
                <a:latin typeface="Times"/>
              </a:defRPr>
            </a:lvl7pPr>
            <a:lvl8pPr marL="1371600" eaLnBrk="0" fontAlgn="base" hangingPunct="0">
              <a:spcBef>
                <a:spcPct val="0"/>
              </a:spcBef>
              <a:spcAft>
                <a:spcPct val="0"/>
              </a:spcAft>
              <a:defRPr sz="2400">
                <a:solidFill>
                  <a:schemeClr val="tx1"/>
                </a:solidFill>
                <a:latin typeface="Times"/>
              </a:defRPr>
            </a:lvl8pPr>
            <a:lvl9pPr marL="1828800" eaLnBrk="0" fontAlgn="base" hangingPunct="0">
              <a:spcBef>
                <a:spcPct val="0"/>
              </a:spcBef>
              <a:spcAft>
                <a:spcPct val="0"/>
              </a:spcAft>
              <a:defRPr sz="2400">
                <a:solidFill>
                  <a:schemeClr val="tx1"/>
                </a:solidFill>
                <a:latin typeface="Times"/>
              </a:defRPr>
            </a:lvl9pPr>
          </a:lstStyle>
          <a:p>
            <a:pPr algn="r" eaLnBrk="0" fontAlgn="base" hangingPunct="0">
              <a:spcBef>
                <a:spcPct val="0"/>
              </a:spcBef>
              <a:spcAft>
                <a:spcPct val="0"/>
              </a:spcAft>
            </a:pPr>
            <a:fld id="{514D5110-B0AF-2D40-A392-DC39A4DA15F7}" type="slidenum">
              <a:rPr lang="en-US" altLang="en-US" sz="1400">
                <a:solidFill>
                  <a:srgbClr val="000000"/>
                </a:solidFill>
                <a:ea typeface="ＭＳ Ｐゴシック" panose="020B0600070205080204" pitchFamily="34" charset="-128"/>
              </a:rPr>
              <a:pPr algn="r" eaLnBrk="0" fontAlgn="base" hangingPunct="0">
                <a:spcBef>
                  <a:spcPct val="0"/>
                </a:spcBef>
                <a:spcAft>
                  <a:spcPct val="0"/>
                </a:spcAft>
              </a:pPr>
              <a:t>25</a:t>
            </a:fld>
            <a:endParaRPr lang="en-US" altLang="en-US" sz="1400">
              <a:solidFill>
                <a:srgbClr val="000000"/>
              </a:solidFill>
              <a:ea typeface="ＭＳ Ｐゴシック" panose="020B0600070205080204" pitchFamily="34" charset="-128"/>
            </a:endParaRPr>
          </a:p>
        </p:txBody>
      </p:sp>
      <p:pic>
        <p:nvPicPr>
          <p:cNvPr id="103429" name="Picture 355" descr="&#10;DriveMC.PS                                                     00009D5CDesire                         ABA78158:">
            <a:extLst>
              <a:ext uri="{FF2B5EF4-FFF2-40B4-BE49-F238E27FC236}">
                <a16:creationId xmlns:a16="http://schemas.microsoft.com/office/drawing/2014/main" id="{30938BBE-F0B5-1B22-59C6-B981FFEF9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971800"/>
            <a:ext cx="3860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356" descr="&#10;DriveTD.PS                                                     00009D5CDesire                         ABA78158:">
            <a:extLst>
              <a:ext uri="{FF2B5EF4-FFF2-40B4-BE49-F238E27FC236}">
                <a16:creationId xmlns:a16="http://schemas.microsoft.com/office/drawing/2014/main" id="{D284E67B-58F3-65AB-D61D-0499DBDF1A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2971800"/>
            <a:ext cx="44196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1" name="Rectangle 357">
            <a:extLst>
              <a:ext uri="{FF2B5EF4-FFF2-40B4-BE49-F238E27FC236}">
                <a16:creationId xmlns:a16="http://schemas.microsoft.com/office/drawing/2014/main" id="{3DF8E062-0DE1-406E-0809-30A4A8636BE2}"/>
              </a:ext>
            </a:extLst>
          </p:cNvPr>
          <p:cNvSpPr>
            <a:spLocks noChangeArrowheads="1"/>
          </p:cNvSpPr>
          <p:nvPr/>
        </p:nvSpPr>
        <p:spPr bwMode="auto">
          <a:xfrm>
            <a:off x="2374900" y="1641476"/>
            <a:ext cx="4173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a:defRPr sz="2400">
                <a:solidFill>
                  <a:schemeClr val="tx1"/>
                </a:solidFill>
                <a:latin typeface="Times"/>
              </a:defRPr>
            </a:lvl1pPr>
            <a:lvl2pPr>
              <a:defRPr sz="2400">
                <a:solidFill>
                  <a:schemeClr val="tx1"/>
                </a:solidFill>
                <a:latin typeface="Times"/>
              </a:defRPr>
            </a:lvl2pPr>
            <a:lvl3pPr>
              <a:defRPr sz="2400">
                <a:solidFill>
                  <a:schemeClr val="tx1"/>
                </a:solidFill>
                <a:latin typeface="Times"/>
              </a:defRPr>
            </a:lvl3pPr>
            <a:lvl4pPr>
              <a:defRPr sz="2400">
                <a:solidFill>
                  <a:schemeClr val="tx1"/>
                </a:solidFill>
                <a:latin typeface="Times"/>
              </a:defRPr>
            </a:lvl4pPr>
            <a:lvl5pPr>
              <a:defRPr sz="2400">
                <a:solidFill>
                  <a:schemeClr val="tx1"/>
                </a:solidFill>
                <a:latin typeface="Times"/>
              </a:defRPr>
            </a:lvl5pPr>
            <a:lvl6pPr marL="457200" eaLnBrk="0" fontAlgn="base" hangingPunct="0">
              <a:spcBef>
                <a:spcPct val="0"/>
              </a:spcBef>
              <a:spcAft>
                <a:spcPct val="0"/>
              </a:spcAft>
              <a:defRPr sz="2400">
                <a:solidFill>
                  <a:schemeClr val="tx1"/>
                </a:solidFill>
                <a:latin typeface="Times"/>
              </a:defRPr>
            </a:lvl6pPr>
            <a:lvl7pPr marL="914400" eaLnBrk="0" fontAlgn="base" hangingPunct="0">
              <a:spcBef>
                <a:spcPct val="0"/>
              </a:spcBef>
              <a:spcAft>
                <a:spcPct val="0"/>
              </a:spcAft>
              <a:defRPr sz="2400">
                <a:solidFill>
                  <a:schemeClr val="tx1"/>
                </a:solidFill>
                <a:latin typeface="Times"/>
              </a:defRPr>
            </a:lvl7pPr>
            <a:lvl8pPr marL="1371600" eaLnBrk="0" fontAlgn="base" hangingPunct="0">
              <a:spcBef>
                <a:spcPct val="0"/>
              </a:spcBef>
              <a:spcAft>
                <a:spcPct val="0"/>
              </a:spcAft>
              <a:defRPr sz="2400">
                <a:solidFill>
                  <a:schemeClr val="tx1"/>
                </a:solidFill>
                <a:latin typeface="Times"/>
              </a:defRPr>
            </a:lvl8pPr>
            <a:lvl9pPr marL="1828800" eaLnBrk="0" fontAlgn="base" hangingPunct="0">
              <a:spcBef>
                <a:spcPct val="0"/>
              </a:spcBef>
              <a:spcAft>
                <a:spcPct val="0"/>
              </a:spcAft>
              <a:defRPr sz="2400">
                <a:solidFill>
                  <a:schemeClr val="tx1"/>
                </a:solidFill>
                <a:latin typeface="Times"/>
              </a:defRPr>
            </a:lvl9pPr>
          </a:lstStyle>
          <a:p>
            <a:pPr lvl="1" eaLnBrk="0" fontAlgn="base" hangingPunct="0">
              <a:spcBef>
                <a:spcPct val="0"/>
              </a:spcBef>
              <a:spcAft>
                <a:spcPct val="0"/>
              </a:spcAft>
            </a:pPr>
            <a:r>
              <a:rPr lang="en-US" altLang="en-US">
                <a:solidFill>
                  <a:srgbClr val="000000"/>
                </a:solidFill>
                <a:ea typeface="ＭＳ Ｐゴシック" panose="020B0600070205080204" pitchFamily="34" charset="-128"/>
              </a:rPr>
              <a:t>Changes recommended by Monte Carlo methods </a:t>
            </a:r>
            <a:r>
              <a:rPr lang="en-US" altLang="en-US">
                <a:solidFill>
                  <a:srgbClr val="000000"/>
                </a:solidFill>
                <a:latin typeface="Symbol" pitchFamily="2" charset="2"/>
                <a:ea typeface="ＭＳ Ｐゴシック" panose="020B0600070205080204" pitchFamily="34" charset="-128"/>
              </a:rPr>
              <a:t>(a</a:t>
            </a:r>
            <a:r>
              <a:rPr lang="en-US" altLang="en-US">
                <a:solidFill>
                  <a:srgbClr val="000000"/>
                </a:solidFill>
                <a:ea typeface="ＭＳ Ｐゴシック" panose="020B0600070205080204" pitchFamily="34" charset="-128"/>
              </a:rPr>
              <a:t>=1)</a:t>
            </a:r>
            <a:endParaRPr lang="en-US" altLang="en-US" sz="2800">
              <a:solidFill>
                <a:srgbClr val="000000"/>
              </a:solidFill>
              <a:ea typeface="ＭＳ Ｐゴシック" panose="020B0600070205080204" pitchFamily="34" charset="-128"/>
            </a:endParaRPr>
          </a:p>
        </p:txBody>
      </p:sp>
      <p:sp>
        <p:nvSpPr>
          <p:cNvPr id="103432" name="Rectangle 358">
            <a:extLst>
              <a:ext uri="{FF2B5EF4-FFF2-40B4-BE49-F238E27FC236}">
                <a16:creationId xmlns:a16="http://schemas.microsoft.com/office/drawing/2014/main" id="{6B2E827D-9BD1-980D-031F-5EC5651571B8}"/>
              </a:ext>
            </a:extLst>
          </p:cNvPr>
          <p:cNvSpPr>
            <a:spLocks noChangeArrowheads="1"/>
          </p:cNvSpPr>
          <p:nvPr/>
        </p:nvSpPr>
        <p:spPr bwMode="auto">
          <a:xfrm>
            <a:off x="6438900" y="1641476"/>
            <a:ext cx="352372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4161750" indent="-24161750">
              <a:defRPr sz="2400">
                <a:solidFill>
                  <a:schemeClr val="tx1"/>
                </a:solidFill>
                <a:latin typeface="Times"/>
              </a:defRPr>
            </a:lvl1pPr>
            <a:lvl2pPr>
              <a:defRPr sz="2400">
                <a:solidFill>
                  <a:schemeClr val="tx1"/>
                </a:solidFill>
                <a:latin typeface="Times"/>
              </a:defRPr>
            </a:lvl2pPr>
            <a:lvl3pPr>
              <a:defRPr sz="2400">
                <a:solidFill>
                  <a:schemeClr val="tx1"/>
                </a:solidFill>
                <a:latin typeface="Times"/>
              </a:defRPr>
            </a:lvl3pPr>
            <a:lvl4pPr>
              <a:defRPr sz="2400">
                <a:solidFill>
                  <a:schemeClr val="tx1"/>
                </a:solidFill>
                <a:latin typeface="Times"/>
              </a:defRPr>
            </a:lvl4pPr>
            <a:lvl5pPr>
              <a:defRPr sz="2400">
                <a:solidFill>
                  <a:schemeClr val="tx1"/>
                </a:solidFill>
                <a:latin typeface="Times"/>
              </a:defRPr>
            </a:lvl5pPr>
            <a:lvl6pPr marL="457200" eaLnBrk="0" fontAlgn="base" hangingPunct="0">
              <a:spcBef>
                <a:spcPct val="0"/>
              </a:spcBef>
              <a:spcAft>
                <a:spcPct val="0"/>
              </a:spcAft>
              <a:defRPr sz="2400">
                <a:solidFill>
                  <a:schemeClr val="tx1"/>
                </a:solidFill>
                <a:latin typeface="Times"/>
              </a:defRPr>
            </a:lvl6pPr>
            <a:lvl7pPr marL="914400" eaLnBrk="0" fontAlgn="base" hangingPunct="0">
              <a:spcBef>
                <a:spcPct val="0"/>
              </a:spcBef>
              <a:spcAft>
                <a:spcPct val="0"/>
              </a:spcAft>
              <a:defRPr sz="2400">
                <a:solidFill>
                  <a:schemeClr val="tx1"/>
                </a:solidFill>
                <a:latin typeface="Times"/>
              </a:defRPr>
            </a:lvl7pPr>
            <a:lvl8pPr marL="1371600" eaLnBrk="0" fontAlgn="base" hangingPunct="0">
              <a:spcBef>
                <a:spcPct val="0"/>
              </a:spcBef>
              <a:spcAft>
                <a:spcPct val="0"/>
              </a:spcAft>
              <a:defRPr sz="2400">
                <a:solidFill>
                  <a:schemeClr val="tx1"/>
                </a:solidFill>
                <a:latin typeface="Times"/>
              </a:defRPr>
            </a:lvl8pPr>
            <a:lvl9pPr marL="1828800" eaLnBrk="0" fontAlgn="base" hangingPunct="0">
              <a:spcBef>
                <a:spcPct val="0"/>
              </a:spcBef>
              <a:spcAft>
                <a:spcPct val="0"/>
              </a:spcAft>
              <a:defRPr sz="2400">
                <a:solidFill>
                  <a:schemeClr val="tx1"/>
                </a:solidFill>
                <a:latin typeface="Times"/>
              </a:defRPr>
            </a:lvl9pPr>
          </a:lstStyle>
          <a:p>
            <a:pPr lvl="1" eaLnBrk="0" fontAlgn="base" hangingPunct="0">
              <a:spcBef>
                <a:spcPct val="0"/>
              </a:spcBef>
              <a:spcAft>
                <a:spcPct val="0"/>
              </a:spcAft>
            </a:pPr>
            <a:r>
              <a:rPr lang="en-US" altLang="en-US">
                <a:solidFill>
                  <a:srgbClr val="000000"/>
                </a:solidFill>
                <a:ea typeface="ＭＳ Ｐゴシック" panose="020B0600070205080204" pitchFamily="34" charset="-128"/>
              </a:rPr>
              <a:t>Changes recommended</a:t>
            </a:r>
          </a:p>
          <a:p>
            <a:pPr lvl="1" eaLnBrk="0" fontAlgn="base" hangingPunct="0">
              <a:spcBef>
                <a:spcPct val="0"/>
              </a:spcBef>
              <a:spcAft>
                <a:spcPct val="0"/>
              </a:spcAft>
            </a:pPr>
            <a:r>
              <a:rPr lang="en-US" altLang="en-US">
                <a:solidFill>
                  <a:srgbClr val="000000"/>
                </a:solidFill>
                <a:ea typeface="ＭＳ Ｐゴシック" panose="020B0600070205080204" pitchFamily="34" charset="-128"/>
              </a:rPr>
              <a:t>by TD methods (</a:t>
            </a:r>
            <a:r>
              <a:rPr lang="en-US" altLang="en-US">
                <a:solidFill>
                  <a:srgbClr val="000000"/>
                </a:solidFill>
                <a:latin typeface="Symbol" pitchFamily="2" charset="2"/>
                <a:ea typeface="ＭＳ Ｐゴシック" panose="020B0600070205080204" pitchFamily="34" charset="-128"/>
              </a:rPr>
              <a:t>a</a:t>
            </a:r>
            <a:r>
              <a:rPr lang="en-US" altLang="en-US">
                <a:solidFill>
                  <a:srgbClr val="000000"/>
                </a:solidFill>
                <a:ea typeface="ＭＳ Ｐゴシック" panose="020B0600070205080204" pitchFamily="34" charset="-128"/>
              </a:rPr>
              <a:t>=1)</a:t>
            </a:r>
            <a:endParaRPr lang="en-US" altLang="en-US" sz="2800">
              <a:solidFill>
                <a:srgbClr val="000000"/>
              </a:solidFill>
              <a:ea typeface="ＭＳ Ｐゴシック" panose="020B0600070205080204" pitchFamily="3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E0DD11-39EC-F1D6-5019-7D80A12EF089}"/>
              </a:ext>
            </a:extLst>
          </p:cNvPr>
          <p:cNvSpPr>
            <a:spLocks noGrp="1"/>
          </p:cNvSpPr>
          <p:nvPr>
            <p:ph type="ftr" sz="quarter" idx="10"/>
          </p:nvPr>
        </p:nvSpPr>
        <p:spPr/>
        <p:txBody>
          <a:bodyPr/>
          <a:lstStyle/>
          <a:p>
            <a:r>
              <a:rPr lang="en-US" altLang="en-US"/>
              <a:t>R. S. Sutton and A. G. Barto: Reinforcement Learning: An Introduction</a:t>
            </a:r>
            <a:endParaRPr lang="en-US" altLang="en-US" sz="1400"/>
          </a:p>
        </p:txBody>
      </p:sp>
      <p:sp>
        <p:nvSpPr>
          <p:cNvPr id="3" name="Slide Number Placeholder 2">
            <a:extLst>
              <a:ext uri="{FF2B5EF4-FFF2-40B4-BE49-F238E27FC236}">
                <a16:creationId xmlns:a16="http://schemas.microsoft.com/office/drawing/2014/main" id="{37CC622A-E111-BC28-BCCE-CF849B7DEC43}"/>
              </a:ext>
            </a:extLst>
          </p:cNvPr>
          <p:cNvSpPr>
            <a:spLocks noGrp="1"/>
          </p:cNvSpPr>
          <p:nvPr>
            <p:ph type="sldNum" sz="quarter" idx="11"/>
          </p:nvPr>
        </p:nvSpPr>
        <p:spPr/>
        <p:txBody>
          <a:bodyPr/>
          <a:lstStyle/>
          <a:p>
            <a:fld id="{BA6D28DC-752B-A24A-B87E-CA5BB549C874}" type="slidenum">
              <a:rPr lang="en-US" altLang="en-US" smtClean="0"/>
              <a:pPr/>
              <a:t>26</a:t>
            </a:fld>
            <a:endParaRPr lang="en-US" altLang="en-US"/>
          </a:p>
        </p:txBody>
      </p:sp>
      <p:sp>
        <p:nvSpPr>
          <p:cNvPr id="7" name="TextBox 6">
            <a:extLst>
              <a:ext uri="{FF2B5EF4-FFF2-40B4-BE49-F238E27FC236}">
                <a16:creationId xmlns:a16="http://schemas.microsoft.com/office/drawing/2014/main" id="{549A189C-0839-B2EF-D1DE-14CCD882DE97}"/>
              </a:ext>
            </a:extLst>
          </p:cNvPr>
          <p:cNvSpPr txBox="1"/>
          <p:nvPr/>
        </p:nvSpPr>
        <p:spPr>
          <a:xfrm>
            <a:off x="393540" y="1203767"/>
            <a:ext cx="11620982" cy="5139869"/>
          </a:xfrm>
          <a:prstGeom prst="rect">
            <a:avLst/>
          </a:prstGeom>
          <a:noFill/>
        </p:spPr>
        <p:txBody>
          <a:bodyPr wrap="square">
            <a:spAutoFit/>
          </a:bodyPr>
          <a:lstStyle/>
          <a:p>
            <a:r>
              <a:rPr lang="en-US" sz="2400" u="sng" dirty="0"/>
              <a:t>Solution - Learn Q-Values Directly:</a:t>
            </a:r>
          </a:p>
          <a:p>
            <a:endParaRPr lang="en-US" sz="2000" dirty="0"/>
          </a:p>
          <a:p>
            <a:endParaRPr lang="en-US" sz="2000" dirty="0"/>
          </a:p>
          <a:p>
            <a:r>
              <a:rPr lang="en-US" sz="2400" dirty="0"/>
              <a:t>To address this problem, the proposed solution is to learn Q-values directly. Q-values represent the expected cumulative return of taking a specific action in a particular state and then following the optimal policy.</a:t>
            </a:r>
          </a:p>
          <a:p>
            <a:endParaRPr lang="en-US" sz="2400" dirty="0"/>
          </a:p>
          <a:p>
            <a:endParaRPr lang="en-US" sz="2400" dirty="0"/>
          </a:p>
          <a:p>
            <a:r>
              <a:rPr lang="en-US" sz="2400" dirty="0"/>
              <a:t>By learning Q-values directly, you avoid the need for separate knowledge of transition dynamics (T) and rewards (R). Q-values capture both the expected rewards and the transitions implicitly.</a:t>
            </a:r>
          </a:p>
          <a:p>
            <a:endParaRPr lang="en-US" sz="2400" dirty="0"/>
          </a:p>
          <a:p>
            <a:endParaRPr lang="en-US" sz="2400" dirty="0"/>
          </a:p>
          <a:p>
            <a:r>
              <a:rPr lang="en-US" sz="2400" dirty="0"/>
              <a:t>The Q-value for a state-action pair (Q*(s, a)) can be updated using the Bellman equation</a:t>
            </a:r>
          </a:p>
        </p:txBody>
      </p:sp>
    </p:spTree>
    <p:extLst>
      <p:ext uri="{BB962C8B-B14F-4D97-AF65-F5344CB8AC3E}">
        <p14:creationId xmlns:p14="http://schemas.microsoft.com/office/powerpoint/2010/main" val="859966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Active Learning</a:t>
            </a:r>
          </a:p>
        </p:txBody>
      </p:sp>
      <p:sp>
        <p:nvSpPr>
          <p:cNvPr id="18435" name="Rectangle 3"/>
          <p:cNvSpPr>
            <a:spLocks noGrp="1" noChangeArrowheads="1"/>
          </p:cNvSpPr>
          <p:nvPr>
            <p:ph type="body" idx="1"/>
          </p:nvPr>
        </p:nvSpPr>
        <p:spPr>
          <a:xfrm>
            <a:off x="1752600" y="1722438"/>
            <a:ext cx="8229600" cy="4525962"/>
          </a:xfrm>
        </p:spPr>
        <p:txBody>
          <a:bodyPr/>
          <a:lstStyle/>
          <a:p>
            <a:pPr>
              <a:lnSpc>
                <a:spcPct val="90000"/>
              </a:lnSpc>
            </a:pPr>
            <a:r>
              <a:rPr lang="en-US" sz="2400"/>
              <a:t>Full reinforcement learning</a:t>
            </a:r>
          </a:p>
          <a:p>
            <a:pPr lvl="1">
              <a:lnSpc>
                <a:spcPct val="90000"/>
              </a:lnSpc>
            </a:pPr>
            <a:r>
              <a:rPr lang="en-US" sz="2000"/>
              <a:t>You don’t know the transitions T(s,a,s’)</a:t>
            </a:r>
          </a:p>
          <a:p>
            <a:pPr lvl="1">
              <a:lnSpc>
                <a:spcPct val="90000"/>
              </a:lnSpc>
            </a:pPr>
            <a:r>
              <a:rPr lang="en-US" sz="2000"/>
              <a:t>You don’t know the rewards R(s,a,s’)</a:t>
            </a:r>
          </a:p>
          <a:p>
            <a:pPr lvl="1">
              <a:lnSpc>
                <a:spcPct val="90000"/>
              </a:lnSpc>
            </a:pPr>
            <a:r>
              <a:rPr lang="en-US" sz="2000"/>
              <a:t>You can choose any actions you like</a:t>
            </a:r>
            <a:endParaRPr lang="en-US" sz="2000">
              <a:sym typeface="Symbol" pitchFamily="18" charset="2"/>
            </a:endParaRPr>
          </a:p>
          <a:p>
            <a:pPr lvl="1">
              <a:lnSpc>
                <a:spcPct val="90000"/>
              </a:lnSpc>
            </a:pPr>
            <a:r>
              <a:rPr lang="en-US" sz="2000">
                <a:solidFill>
                  <a:srgbClr val="CC0000"/>
                </a:solidFill>
              </a:rPr>
              <a:t>Goal: learn the optimal policy</a:t>
            </a:r>
          </a:p>
          <a:p>
            <a:pPr lvl="1">
              <a:lnSpc>
                <a:spcPct val="90000"/>
              </a:lnSpc>
            </a:pPr>
            <a:r>
              <a:rPr lang="en-US" sz="2000"/>
              <a:t>… what value iteration did!</a:t>
            </a:r>
          </a:p>
          <a:p>
            <a:pPr lvl="1">
              <a:lnSpc>
                <a:spcPct val="90000"/>
              </a:lnSpc>
            </a:pPr>
            <a:endParaRPr lang="en-US" sz="2000"/>
          </a:p>
          <a:p>
            <a:pPr>
              <a:lnSpc>
                <a:spcPct val="90000"/>
              </a:lnSpc>
            </a:pPr>
            <a:r>
              <a:rPr lang="en-US" sz="2400"/>
              <a:t>In this case:</a:t>
            </a:r>
          </a:p>
          <a:p>
            <a:pPr lvl="1">
              <a:lnSpc>
                <a:spcPct val="90000"/>
              </a:lnSpc>
            </a:pPr>
            <a:r>
              <a:rPr lang="en-US" sz="2000"/>
              <a:t>Learner makes choices!</a:t>
            </a:r>
          </a:p>
          <a:p>
            <a:pPr lvl="1">
              <a:lnSpc>
                <a:spcPct val="90000"/>
              </a:lnSpc>
            </a:pPr>
            <a:r>
              <a:rPr lang="en-US" sz="2000"/>
              <a:t>Fundamental tradeoff: exploration vs. exploitation</a:t>
            </a:r>
          </a:p>
          <a:p>
            <a:pPr lvl="1">
              <a:lnSpc>
                <a:spcPct val="90000"/>
              </a:lnSpc>
            </a:pPr>
            <a:r>
              <a:rPr lang="en-US" sz="2000"/>
              <a:t>This is NOT offline planning!  You actually take actions in the world and find out what happens…</a:t>
            </a:r>
          </a:p>
        </p:txBody>
      </p:sp>
      <p:pic>
        <p:nvPicPr>
          <p:cNvPr id="18436" name="Picture 4"/>
          <p:cNvPicPr>
            <a:picLocks noChangeAspect="1" noChangeArrowheads="1"/>
          </p:cNvPicPr>
          <p:nvPr/>
        </p:nvPicPr>
        <p:blipFill>
          <a:blip r:embed="rId2" cstate="print"/>
          <a:srcRect/>
          <a:stretch>
            <a:fillRect/>
          </a:stretch>
        </p:blipFill>
        <p:spPr bwMode="auto">
          <a:xfrm>
            <a:off x="8229601" y="1458914"/>
            <a:ext cx="2163763" cy="1665287"/>
          </a:xfrm>
          <a:prstGeom prst="rect">
            <a:avLst/>
          </a:prstGeom>
          <a:noFill/>
          <a:ln w="9525">
            <a:noFill/>
            <a:miter lim="800000"/>
            <a:headEnd/>
            <a:tailEnd/>
          </a:ln>
        </p:spPr>
      </p:pic>
      <p:sp>
        <p:nvSpPr>
          <p:cNvPr id="18437" name="Slide Number Placeholder 4"/>
          <p:cNvSpPr>
            <a:spLocks noGrp="1"/>
          </p:cNvSpPr>
          <p:nvPr>
            <p:ph type="sldNum" sz="quarter" idx="12"/>
          </p:nvPr>
        </p:nvSpPr>
        <p:spPr>
          <a:noFill/>
        </p:spPr>
        <p:txBody>
          <a:bodyPr/>
          <a:lstStyle/>
          <a:p>
            <a:fld id="{1C1B738F-4C25-4F31-B7A6-347CC922CAD5}" type="slidenum">
              <a:rPr lang="en-US">
                <a:solidFill>
                  <a:prstClr val="black">
                    <a:tint val="75000"/>
                  </a:prstClr>
                </a:solidFill>
                <a:latin typeface="Arial" charset="0"/>
              </a:rPr>
              <a:pPr/>
              <a:t>27</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2247367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Q-Learning</a:t>
            </a:r>
          </a:p>
        </p:txBody>
      </p:sp>
      <p:sp>
        <p:nvSpPr>
          <p:cNvPr id="1810435" name="Rectangle 3"/>
          <p:cNvSpPr>
            <a:spLocks noGrp="1" noChangeArrowheads="1"/>
          </p:cNvSpPr>
          <p:nvPr>
            <p:ph type="body" idx="1"/>
          </p:nvPr>
        </p:nvSpPr>
        <p:spPr>
          <a:xfrm>
            <a:off x="1981200" y="1447801"/>
            <a:ext cx="8229600" cy="4525963"/>
          </a:xfrm>
        </p:spPr>
        <p:txBody>
          <a:bodyPr>
            <a:normAutofit lnSpcReduction="10000"/>
          </a:bodyPr>
          <a:lstStyle/>
          <a:p>
            <a:r>
              <a:rPr lang="en-US" sz="2800"/>
              <a:t>Q-Learning: sample-based Q-value iteration</a:t>
            </a:r>
          </a:p>
          <a:p>
            <a:r>
              <a:rPr lang="en-US" sz="2800"/>
              <a:t>Learn Q*(s,a) values</a:t>
            </a:r>
          </a:p>
          <a:p>
            <a:pPr lvl="1"/>
            <a:r>
              <a:rPr lang="en-US" sz="2400"/>
              <a:t>Receive a sample (s,a,s’,r)</a:t>
            </a:r>
          </a:p>
          <a:p>
            <a:pPr lvl="1"/>
            <a:r>
              <a:rPr lang="en-US" sz="2400"/>
              <a:t>Consider your old estimate:</a:t>
            </a:r>
          </a:p>
          <a:p>
            <a:pPr lvl="1"/>
            <a:r>
              <a:rPr lang="en-US" sz="2400"/>
              <a:t>Consider your new sample estimate:</a:t>
            </a:r>
          </a:p>
          <a:p>
            <a:endParaRPr lang="en-US" sz="2800"/>
          </a:p>
          <a:p>
            <a:pPr lvl="1"/>
            <a:endParaRPr lang="en-US" sz="2400"/>
          </a:p>
          <a:p>
            <a:pPr lvl="2"/>
            <a:endParaRPr lang="en-US" sz="2000"/>
          </a:p>
          <a:p>
            <a:pPr lvl="2"/>
            <a:endParaRPr lang="en-US"/>
          </a:p>
          <a:p>
            <a:pPr lvl="1"/>
            <a:r>
              <a:rPr lang="en-US" sz="2400"/>
              <a:t>Incorporate the new estimate into a running average:</a:t>
            </a:r>
          </a:p>
        </p:txBody>
      </p:sp>
      <p:pic>
        <p:nvPicPr>
          <p:cNvPr id="20484" name="Picture 4" descr="txp_fig"/>
          <p:cNvPicPr>
            <a:picLocks noChangeAspect="1" noChangeArrowheads="1"/>
          </p:cNvPicPr>
          <p:nvPr>
            <p:custDataLst>
              <p:tags r:id="rId1"/>
            </p:custDataLst>
          </p:nvPr>
        </p:nvPicPr>
        <p:blipFill>
          <a:blip r:embed="rId6" cstate="print"/>
          <a:srcRect/>
          <a:stretch>
            <a:fillRect/>
          </a:stretch>
        </p:blipFill>
        <p:spPr bwMode="auto">
          <a:xfrm>
            <a:off x="6324600" y="2895600"/>
            <a:ext cx="825500" cy="258762"/>
          </a:xfrm>
          <a:prstGeom prst="rect">
            <a:avLst/>
          </a:prstGeom>
          <a:noFill/>
          <a:ln w="9525">
            <a:noFill/>
            <a:miter lim="800000"/>
            <a:headEnd/>
            <a:tailEnd/>
          </a:ln>
        </p:spPr>
      </p:pic>
      <p:pic>
        <p:nvPicPr>
          <p:cNvPr id="1810441" name="Picture 9" descr="txp_fig"/>
          <p:cNvPicPr>
            <a:picLocks noChangeAspect="1" noChangeArrowheads="1"/>
          </p:cNvPicPr>
          <p:nvPr>
            <p:custDataLst>
              <p:tags r:id="rId2"/>
            </p:custDataLst>
          </p:nvPr>
        </p:nvPicPr>
        <p:blipFill>
          <a:blip r:embed="rId7" cstate="print"/>
          <a:srcRect/>
          <a:stretch>
            <a:fillRect/>
          </a:stretch>
        </p:blipFill>
        <p:spPr bwMode="auto">
          <a:xfrm>
            <a:off x="3016250" y="3986214"/>
            <a:ext cx="6535738" cy="657225"/>
          </a:xfrm>
          <a:prstGeom prst="rect">
            <a:avLst/>
          </a:prstGeom>
          <a:noFill/>
          <a:ln w="9525" algn="in">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3521076" y="6172201"/>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3505201" y="4819650"/>
            <a:ext cx="4525963" cy="438150"/>
          </a:xfrm>
          <a:prstGeom prst="rect">
            <a:avLst/>
          </a:prstGeom>
          <a:noFill/>
          <a:ln w="9525">
            <a:noFill/>
            <a:miter lim="800000"/>
            <a:headEnd/>
            <a:tailEnd/>
          </a:ln>
        </p:spPr>
      </p:pic>
      <p:sp>
        <p:nvSpPr>
          <p:cNvPr id="20489" name="Slide Number Placeholder 8"/>
          <p:cNvSpPr>
            <a:spLocks noGrp="1"/>
          </p:cNvSpPr>
          <p:nvPr>
            <p:ph type="sldNum" sz="quarter" idx="12"/>
          </p:nvPr>
        </p:nvSpPr>
        <p:spPr>
          <a:noFill/>
        </p:spPr>
        <p:txBody>
          <a:bodyPr/>
          <a:lstStyle/>
          <a:p>
            <a:fld id="{56AD8694-83CF-421B-922D-160091B51771}" type="slidenum">
              <a:rPr lang="en-US">
                <a:solidFill>
                  <a:prstClr val="black">
                    <a:tint val="75000"/>
                  </a:prstClr>
                </a:solidFill>
                <a:latin typeface="Arial" charset="0"/>
              </a:rPr>
              <a:pPr/>
              <a:t>28</a:t>
            </a:fld>
            <a:endParaRPr lang="en-US">
              <a:solidFill>
                <a:prstClr val="black">
                  <a:tint val="75000"/>
                </a:prstClr>
              </a:solidFill>
              <a:latin typeface="Arial" charset="0"/>
            </a:endParaRPr>
          </a:p>
        </p:txBody>
      </p:sp>
      <p:sp>
        <p:nvSpPr>
          <p:cNvPr id="9" name="Oval 8"/>
          <p:cNvSpPr/>
          <p:nvPr/>
        </p:nvSpPr>
        <p:spPr>
          <a:xfrm>
            <a:off x="3124200" y="5985075"/>
            <a:ext cx="65532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320947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04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104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Q-Learning Properties</a:t>
            </a:r>
          </a:p>
        </p:txBody>
      </p:sp>
      <p:sp>
        <p:nvSpPr>
          <p:cNvPr id="21507" name="Rectangle 3"/>
          <p:cNvSpPr>
            <a:spLocks noGrp="1" noChangeArrowheads="1"/>
          </p:cNvSpPr>
          <p:nvPr>
            <p:ph type="body" idx="1"/>
          </p:nvPr>
        </p:nvSpPr>
        <p:spPr>
          <a:xfrm>
            <a:off x="1981200" y="1493838"/>
            <a:ext cx="8229600" cy="4525962"/>
          </a:xfrm>
        </p:spPr>
        <p:txBody>
          <a:bodyPr/>
          <a:lstStyle/>
          <a:p>
            <a:r>
              <a:rPr lang="en-US" sz="2400"/>
              <a:t>Amazing result: Q-learning converges to optimal policy</a:t>
            </a:r>
          </a:p>
          <a:p>
            <a:pPr lvl="1"/>
            <a:r>
              <a:rPr lang="en-US" sz="2000"/>
              <a:t>If you explore enough</a:t>
            </a:r>
          </a:p>
          <a:p>
            <a:pPr lvl="1"/>
            <a:r>
              <a:rPr lang="en-US" sz="2000"/>
              <a:t>If you make the learning rate small enough</a:t>
            </a:r>
          </a:p>
          <a:p>
            <a:pPr lvl="1"/>
            <a:r>
              <a:rPr lang="en-US" sz="2000"/>
              <a:t>… but not decrease it too quickly!</a:t>
            </a:r>
          </a:p>
          <a:p>
            <a:pPr lvl="1"/>
            <a:r>
              <a:rPr lang="en-US" sz="2000"/>
              <a:t>Basically doesn’t matter how you select actions (!)</a:t>
            </a:r>
          </a:p>
          <a:p>
            <a:pPr lvl="3"/>
            <a:endParaRPr lang="en-US" sz="1600"/>
          </a:p>
          <a:p>
            <a:r>
              <a:rPr lang="en-US" sz="2400"/>
              <a:t>Neat property: off-policy learning</a:t>
            </a:r>
          </a:p>
          <a:p>
            <a:pPr lvl="1"/>
            <a:r>
              <a:rPr lang="en-US" sz="2000"/>
              <a:t>learn optimal policy without following it (some caveats)</a:t>
            </a:r>
          </a:p>
        </p:txBody>
      </p:sp>
      <p:graphicFrame>
        <p:nvGraphicFramePr>
          <p:cNvPr id="1812484" name="Group 4"/>
          <p:cNvGraphicFramePr>
            <a:graphicFrameLocks noGrp="1"/>
          </p:cNvGraphicFramePr>
          <p:nvPr/>
        </p:nvGraphicFramePr>
        <p:xfrm>
          <a:off x="3352800" y="5029200"/>
          <a:ext cx="1981200" cy="1524000"/>
        </p:xfrm>
        <a:graphic>
          <a:graphicData uri="http://schemas.openxmlformats.org/drawingml/2006/table">
            <a:tbl>
              <a:tblPr/>
              <a:tblGrid>
                <a:gridCol w="282575">
                  <a:extLst>
                    <a:ext uri="{9D8B030D-6E8A-4147-A177-3AD203B41FA5}">
                      <a16:colId xmlns:a16="http://schemas.microsoft.com/office/drawing/2014/main" val="20000"/>
                    </a:ext>
                  </a:extLst>
                </a:gridCol>
                <a:gridCol w="284163">
                  <a:extLst>
                    <a:ext uri="{9D8B030D-6E8A-4147-A177-3AD203B41FA5}">
                      <a16:colId xmlns:a16="http://schemas.microsoft.com/office/drawing/2014/main" val="20001"/>
                    </a:ext>
                  </a:extLst>
                </a:gridCol>
                <a:gridCol w="282575">
                  <a:extLst>
                    <a:ext uri="{9D8B030D-6E8A-4147-A177-3AD203B41FA5}">
                      <a16:colId xmlns:a16="http://schemas.microsoft.com/office/drawing/2014/main" val="20002"/>
                    </a:ext>
                  </a:extLst>
                </a:gridCol>
                <a:gridCol w="282575">
                  <a:extLst>
                    <a:ext uri="{9D8B030D-6E8A-4147-A177-3AD203B41FA5}">
                      <a16:colId xmlns:a16="http://schemas.microsoft.com/office/drawing/2014/main" val="20003"/>
                    </a:ext>
                  </a:extLst>
                </a:gridCol>
                <a:gridCol w="282575">
                  <a:extLst>
                    <a:ext uri="{9D8B030D-6E8A-4147-A177-3AD203B41FA5}">
                      <a16:colId xmlns:a16="http://schemas.microsoft.com/office/drawing/2014/main" val="20004"/>
                    </a:ext>
                  </a:extLst>
                </a:gridCol>
                <a:gridCol w="284162">
                  <a:extLst>
                    <a:ext uri="{9D8B030D-6E8A-4147-A177-3AD203B41FA5}">
                      <a16:colId xmlns:a16="http://schemas.microsoft.com/office/drawing/2014/main" val="20005"/>
                    </a:ext>
                  </a:extLst>
                </a:gridCol>
                <a:gridCol w="282575">
                  <a:extLst>
                    <a:ext uri="{9D8B030D-6E8A-4147-A177-3AD203B41FA5}">
                      <a16:colId xmlns:a16="http://schemas.microsoft.com/office/drawing/2014/main" val="20006"/>
                    </a:ext>
                  </a:extLst>
                </a:gridCol>
              </a:tblGrid>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60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a:ln>
                            <a:noFill/>
                          </a:ln>
                          <a:solidFill>
                            <a:schemeClr val="accent2"/>
                          </a:solidFill>
                          <a:effectLst/>
                          <a:latin typeface="Arial"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a:ln>
                            <a:noFill/>
                          </a:ln>
                          <a:solidFill>
                            <a:schemeClr val="accent2"/>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extLst>
                  <a:ext uri="{0D108BD9-81ED-4DB2-BD59-A6C34878D82A}">
                    <a16:rowId xmlns:a16="http://schemas.microsoft.com/office/drawing/2014/main" val="10004"/>
                  </a:ext>
                </a:extLst>
              </a:tr>
            </a:tbl>
          </a:graphicData>
        </a:graphic>
      </p:graphicFrame>
      <p:sp>
        <p:nvSpPr>
          <p:cNvPr id="21558" name="Line 54"/>
          <p:cNvSpPr>
            <a:spLocks noChangeShapeType="1"/>
          </p:cNvSpPr>
          <p:nvPr/>
        </p:nvSpPr>
        <p:spPr bwMode="auto">
          <a:xfrm>
            <a:off x="3581400" y="6088063"/>
            <a:ext cx="1524000" cy="0"/>
          </a:xfrm>
          <a:prstGeom prst="line">
            <a:avLst/>
          </a:prstGeom>
          <a:noFill/>
          <a:ln w="25400">
            <a:solidFill>
              <a:schemeClr val="tx1"/>
            </a:solidFill>
            <a:round/>
            <a:headEnd/>
            <a:tailEnd type="triangle" w="lg" len="med"/>
          </a:ln>
        </p:spPr>
        <p:txBody>
          <a:bodyPr/>
          <a:lstStyle/>
          <a:p>
            <a:endParaRPr lang="en-US">
              <a:solidFill>
                <a:prstClr val="black"/>
              </a:solidFill>
              <a:latin typeface="Calibri"/>
            </a:endParaRPr>
          </a:p>
        </p:txBody>
      </p:sp>
      <p:graphicFrame>
        <p:nvGraphicFramePr>
          <p:cNvPr id="1812535" name="Group 55"/>
          <p:cNvGraphicFramePr>
            <a:graphicFrameLocks noGrp="1"/>
          </p:cNvGraphicFramePr>
          <p:nvPr/>
        </p:nvGraphicFramePr>
        <p:xfrm>
          <a:off x="6781800" y="5021263"/>
          <a:ext cx="1981200" cy="1524000"/>
        </p:xfrm>
        <a:graphic>
          <a:graphicData uri="http://schemas.openxmlformats.org/drawingml/2006/table">
            <a:tbl>
              <a:tblPr/>
              <a:tblGrid>
                <a:gridCol w="282575">
                  <a:extLst>
                    <a:ext uri="{9D8B030D-6E8A-4147-A177-3AD203B41FA5}">
                      <a16:colId xmlns:a16="http://schemas.microsoft.com/office/drawing/2014/main" val="20000"/>
                    </a:ext>
                  </a:extLst>
                </a:gridCol>
                <a:gridCol w="284163">
                  <a:extLst>
                    <a:ext uri="{9D8B030D-6E8A-4147-A177-3AD203B41FA5}">
                      <a16:colId xmlns:a16="http://schemas.microsoft.com/office/drawing/2014/main" val="20001"/>
                    </a:ext>
                  </a:extLst>
                </a:gridCol>
                <a:gridCol w="282575">
                  <a:extLst>
                    <a:ext uri="{9D8B030D-6E8A-4147-A177-3AD203B41FA5}">
                      <a16:colId xmlns:a16="http://schemas.microsoft.com/office/drawing/2014/main" val="20002"/>
                    </a:ext>
                  </a:extLst>
                </a:gridCol>
                <a:gridCol w="282575">
                  <a:extLst>
                    <a:ext uri="{9D8B030D-6E8A-4147-A177-3AD203B41FA5}">
                      <a16:colId xmlns:a16="http://schemas.microsoft.com/office/drawing/2014/main" val="20003"/>
                    </a:ext>
                  </a:extLst>
                </a:gridCol>
                <a:gridCol w="282575">
                  <a:extLst>
                    <a:ext uri="{9D8B030D-6E8A-4147-A177-3AD203B41FA5}">
                      <a16:colId xmlns:a16="http://schemas.microsoft.com/office/drawing/2014/main" val="20004"/>
                    </a:ext>
                  </a:extLst>
                </a:gridCol>
                <a:gridCol w="284162">
                  <a:extLst>
                    <a:ext uri="{9D8B030D-6E8A-4147-A177-3AD203B41FA5}">
                      <a16:colId xmlns:a16="http://schemas.microsoft.com/office/drawing/2014/main" val="20005"/>
                    </a:ext>
                  </a:extLst>
                </a:gridCol>
                <a:gridCol w="282575">
                  <a:extLst>
                    <a:ext uri="{9D8B030D-6E8A-4147-A177-3AD203B41FA5}">
                      <a16:colId xmlns:a16="http://schemas.microsoft.com/office/drawing/2014/main" val="20006"/>
                    </a:ext>
                  </a:extLst>
                </a:gridCol>
              </a:tblGrid>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60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a:ln>
                            <a:noFill/>
                          </a:ln>
                          <a:solidFill>
                            <a:schemeClr val="accent2"/>
                          </a:solidFill>
                          <a:effectLst/>
                          <a:latin typeface="Arial"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400" b="0" i="0" u="none" strike="noStrike" cap="none" normalizeH="0" baseline="0">
                          <a:ln>
                            <a:noFill/>
                          </a:ln>
                          <a:solidFill>
                            <a:schemeClr val="accent2"/>
                          </a:solidFill>
                          <a:effectLst/>
                          <a:latin typeface="Arial"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76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400" b="0" i="0" u="none" strike="noStrike" cap="none" normalizeH="0" baseline="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00"/>
                    </a:solidFill>
                  </a:tcPr>
                </a:tc>
                <a:extLst>
                  <a:ext uri="{0D108BD9-81ED-4DB2-BD59-A6C34878D82A}">
                    <a16:rowId xmlns:a16="http://schemas.microsoft.com/office/drawing/2014/main" val="10004"/>
                  </a:ext>
                </a:extLst>
              </a:tr>
            </a:tbl>
          </a:graphicData>
        </a:graphic>
      </p:graphicFrame>
      <p:sp>
        <p:nvSpPr>
          <p:cNvPr id="21609" name="Freeform 105"/>
          <p:cNvSpPr>
            <a:spLocks/>
          </p:cNvSpPr>
          <p:nvPr/>
        </p:nvSpPr>
        <p:spPr bwMode="auto">
          <a:xfrm>
            <a:off x="6934200" y="5478463"/>
            <a:ext cx="1676400" cy="457200"/>
          </a:xfrm>
          <a:custGeom>
            <a:avLst/>
            <a:gdLst>
              <a:gd name="T0" fmla="*/ 0 w 1056"/>
              <a:gd name="T1" fmla="*/ 2147483647 h 288"/>
              <a:gd name="T2" fmla="*/ 0 w 1056"/>
              <a:gd name="T3" fmla="*/ 0 h 288"/>
              <a:gd name="T4" fmla="*/ 2147483647 w 1056"/>
              <a:gd name="T5" fmla="*/ 0 h 288"/>
              <a:gd name="T6" fmla="*/ 2147483647 w 1056"/>
              <a:gd name="T7" fmla="*/ 2147483647 h 288"/>
              <a:gd name="T8" fmla="*/ 0 60000 65536"/>
              <a:gd name="T9" fmla="*/ 0 60000 65536"/>
              <a:gd name="T10" fmla="*/ 0 60000 65536"/>
              <a:gd name="T11" fmla="*/ 0 60000 65536"/>
              <a:gd name="T12" fmla="*/ 0 w 1056"/>
              <a:gd name="T13" fmla="*/ 0 h 288"/>
              <a:gd name="T14" fmla="*/ 1056 w 1056"/>
              <a:gd name="T15" fmla="*/ 288 h 288"/>
            </a:gdLst>
            <a:ahLst/>
            <a:cxnLst>
              <a:cxn ang="T8">
                <a:pos x="T0" y="T1"/>
              </a:cxn>
              <a:cxn ang="T9">
                <a:pos x="T2" y="T3"/>
              </a:cxn>
              <a:cxn ang="T10">
                <a:pos x="T4" y="T5"/>
              </a:cxn>
              <a:cxn ang="T11">
                <a:pos x="T6" y="T7"/>
              </a:cxn>
            </a:cxnLst>
            <a:rect l="T12" t="T13" r="T14" b="T15"/>
            <a:pathLst>
              <a:path w="1056" h="288">
                <a:moveTo>
                  <a:pt x="0" y="288"/>
                </a:moveTo>
                <a:lnTo>
                  <a:pt x="0" y="0"/>
                </a:lnTo>
                <a:lnTo>
                  <a:pt x="1056" y="0"/>
                </a:lnTo>
                <a:lnTo>
                  <a:pt x="1056" y="288"/>
                </a:lnTo>
              </a:path>
            </a:pathLst>
          </a:custGeom>
          <a:noFill/>
          <a:ln w="25400">
            <a:solidFill>
              <a:schemeClr val="tx1"/>
            </a:solidFill>
            <a:round/>
            <a:headEnd/>
            <a:tailEnd type="triangle" w="lg" len="med"/>
          </a:ln>
        </p:spPr>
        <p:txBody>
          <a:bodyPr/>
          <a:lstStyle/>
          <a:p>
            <a:endParaRPr lang="en-US">
              <a:solidFill>
                <a:prstClr val="black"/>
              </a:solidFill>
              <a:latin typeface="Calibri"/>
            </a:endParaRPr>
          </a:p>
        </p:txBody>
      </p:sp>
      <p:sp>
        <p:nvSpPr>
          <p:cNvPr id="21611" name="Slide Number Placeholder 8"/>
          <p:cNvSpPr>
            <a:spLocks noGrp="1"/>
          </p:cNvSpPr>
          <p:nvPr>
            <p:ph type="sldNum" sz="quarter" idx="12"/>
          </p:nvPr>
        </p:nvSpPr>
        <p:spPr>
          <a:noFill/>
        </p:spPr>
        <p:txBody>
          <a:bodyPr/>
          <a:lstStyle/>
          <a:p>
            <a:fld id="{8937CB9E-9805-4059-91AE-26119881C9D6}" type="slidenum">
              <a:rPr lang="en-US">
                <a:solidFill>
                  <a:prstClr val="black">
                    <a:tint val="75000"/>
                  </a:prstClr>
                </a:solidFill>
                <a:latin typeface="Arial" charset="0"/>
              </a:rPr>
              <a:pPr/>
              <a:t>29</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1796168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17912" y="806824"/>
            <a:ext cx="7956176" cy="5602941"/>
            <a:chOff x="520700" y="914400"/>
            <a:chExt cx="9017000" cy="6350000"/>
          </a:xfrm>
        </p:grpSpPr>
        <p:pic>
          <p:nvPicPr>
            <p:cNvPr id="3" name="object 3"/>
            <p:cNvPicPr/>
            <p:nvPr/>
          </p:nvPicPr>
          <p:blipFill>
            <a:blip r:embed="rId2" cstate="print"/>
            <a:stretch>
              <a:fillRect/>
            </a:stretch>
          </p:blipFill>
          <p:spPr>
            <a:xfrm>
              <a:off x="1435100" y="927100"/>
              <a:ext cx="3314700" cy="355600"/>
            </a:xfrm>
            <a:prstGeom prst="rect">
              <a:avLst/>
            </a:prstGeom>
          </p:spPr>
        </p:pic>
        <p:pic>
          <p:nvPicPr>
            <p:cNvPr id="4" name="object 4"/>
            <p:cNvPicPr/>
            <p:nvPr/>
          </p:nvPicPr>
          <p:blipFill>
            <a:blip r:embed="rId3" cstate="print"/>
            <a:stretch>
              <a:fillRect/>
            </a:stretch>
          </p:blipFill>
          <p:spPr>
            <a:xfrm>
              <a:off x="4953000" y="990600"/>
              <a:ext cx="495300" cy="279400"/>
            </a:xfrm>
            <a:prstGeom prst="rect">
              <a:avLst/>
            </a:prstGeom>
          </p:spPr>
        </p:pic>
        <p:pic>
          <p:nvPicPr>
            <p:cNvPr id="5" name="object 5"/>
            <p:cNvPicPr/>
            <p:nvPr/>
          </p:nvPicPr>
          <p:blipFill>
            <a:blip r:embed="rId4" cstate="print"/>
            <a:stretch>
              <a:fillRect/>
            </a:stretch>
          </p:blipFill>
          <p:spPr>
            <a:xfrm>
              <a:off x="5651500" y="927100"/>
              <a:ext cx="3492500" cy="381000"/>
            </a:xfrm>
            <a:prstGeom prst="rect">
              <a:avLst/>
            </a:prstGeom>
          </p:spPr>
        </p:pic>
        <p:pic>
          <p:nvPicPr>
            <p:cNvPr id="6" name="object 6"/>
            <p:cNvPicPr/>
            <p:nvPr/>
          </p:nvPicPr>
          <p:blipFill>
            <a:blip r:embed="rId5" cstate="print"/>
            <a:stretch>
              <a:fillRect/>
            </a:stretch>
          </p:blipFill>
          <p:spPr>
            <a:xfrm>
              <a:off x="9194800" y="914400"/>
              <a:ext cx="215900" cy="342900"/>
            </a:xfrm>
            <a:prstGeom prst="rect">
              <a:avLst/>
            </a:prstGeom>
          </p:spPr>
        </p:pic>
      </p:grpSp>
      <p:grpSp>
        <p:nvGrpSpPr>
          <p:cNvPr id="8" name="object 8"/>
          <p:cNvGrpSpPr/>
          <p:nvPr/>
        </p:nvGrpSpPr>
        <p:grpSpPr>
          <a:xfrm>
            <a:off x="2714625" y="1800785"/>
            <a:ext cx="92449" cy="1314450"/>
            <a:chOff x="1196975" y="2040890"/>
            <a:chExt cx="104775" cy="1489710"/>
          </a:xfrm>
        </p:grpSpPr>
        <p:pic>
          <p:nvPicPr>
            <p:cNvPr id="9" name="object 9"/>
            <p:cNvPicPr/>
            <p:nvPr/>
          </p:nvPicPr>
          <p:blipFill>
            <a:blip r:embed="rId6" cstate="print"/>
            <a:stretch>
              <a:fillRect/>
            </a:stretch>
          </p:blipFill>
          <p:spPr>
            <a:xfrm>
              <a:off x="1196975" y="2040890"/>
              <a:ext cx="104654" cy="102751"/>
            </a:xfrm>
            <a:prstGeom prst="rect">
              <a:avLst/>
            </a:prstGeom>
          </p:spPr>
        </p:pic>
        <p:pic>
          <p:nvPicPr>
            <p:cNvPr id="10" name="object 10"/>
            <p:cNvPicPr/>
            <p:nvPr/>
          </p:nvPicPr>
          <p:blipFill>
            <a:blip r:embed="rId6" cstate="print"/>
            <a:stretch>
              <a:fillRect/>
            </a:stretch>
          </p:blipFill>
          <p:spPr>
            <a:xfrm>
              <a:off x="1196975" y="2728436"/>
              <a:ext cx="104654" cy="102751"/>
            </a:xfrm>
            <a:prstGeom prst="rect">
              <a:avLst/>
            </a:prstGeom>
          </p:spPr>
        </p:pic>
        <p:pic>
          <p:nvPicPr>
            <p:cNvPr id="11" name="object 11"/>
            <p:cNvPicPr/>
            <p:nvPr/>
          </p:nvPicPr>
          <p:blipFill>
            <a:blip r:embed="rId6" cstate="print"/>
            <a:stretch>
              <a:fillRect/>
            </a:stretch>
          </p:blipFill>
          <p:spPr>
            <a:xfrm>
              <a:off x="1196975" y="3427254"/>
              <a:ext cx="104654" cy="102751"/>
            </a:xfrm>
            <a:prstGeom prst="rect">
              <a:avLst/>
            </a:prstGeom>
          </p:spPr>
        </p:pic>
      </p:grpSp>
      <p:sp>
        <p:nvSpPr>
          <p:cNvPr id="12" name="object 12"/>
          <p:cNvSpPr txBox="1"/>
          <p:nvPr/>
        </p:nvSpPr>
        <p:spPr>
          <a:xfrm>
            <a:off x="2945107" y="1670237"/>
            <a:ext cx="6668059" cy="2020516"/>
          </a:xfrm>
          <a:prstGeom prst="rect">
            <a:avLst/>
          </a:prstGeom>
        </p:spPr>
        <p:txBody>
          <a:bodyPr vert="horz" wrap="square" lIns="0" tIns="14568" rIns="0" bIns="0" rtlCol="0">
            <a:spAutoFit/>
          </a:bodyPr>
          <a:lstStyle/>
          <a:p>
            <a:pPr marL="11206" defTabSz="806867">
              <a:spcBef>
                <a:spcPts val="115"/>
              </a:spcBef>
            </a:pPr>
            <a:r>
              <a:rPr sz="1853" b="1" spc="13" dirty="0">
                <a:solidFill>
                  <a:srgbClr val="728FBC"/>
                </a:solidFill>
                <a:latin typeface="Arial"/>
                <a:cs typeface="Arial"/>
              </a:rPr>
              <a:t>What</a:t>
            </a:r>
            <a:r>
              <a:rPr sz="1853" b="1" spc="4" dirty="0">
                <a:solidFill>
                  <a:srgbClr val="728FBC"/>
                </a:solidFill>
                <a:latin typeface="Arial"/>
                <a:cs typeface="Arial"/>
              </a:rPr>
              <a:t> </a:t>
            </a:r>
            <a:r>
              <a:rPr sz="1853" b="1" spc="9" dirty="0">
                <a:solidFill>
                  <a:srgbClr val="728FBC"/>
                </a:solidFill>
                <a:latin typeface="Arial"/>
                <a:cs typeface="Arial"/>
              </a:rPr>
              <a:t>is</a:t>
            </a:r>
            <a:r>
              <a:rPr sz="1853" b="1" spc="4" dirty="0">
                <a:solidFill>
                  <a:srgbClr val="728FBC"/>
                </a:solidFill>
                <a:latin typeface="Arial"/>
                <a:cs typeface="Arial"/>
              </a:rPr>
              <a:t> </a:t>
            </a:r>
            <a:r>
              <a:rPr sz="1853" b="1" spc="9" dirty="0">
                <a:solidFill>
                  <a:srgbClr val="728FBC"/>
                </a:solidFill>
                <a:latin typeface="Arial"/>
                <a:cs typeface="Arial"/>
              </a:rPr>
              <a:t>model?</a:t>
            </a:r>
            <a:r>
              <a:rPr sz="1853" b="1" spc="4" dirty="0">
                <a:solidFill>
                  <a:srgbClr val="728FBC"/>
                </a:solidFill>
                <a:latin typeface="Arial"/>
                <a:cs typeface="Arial"/>
              </a:rPr>
              <a:t> </a:t>
            </a:r>
            <a:r>
              <a:rPr sz="1721" dirty="0">
                <a:solidFill>
                  <a:prstClr val="black"/>
                </a:solidFill>
                <a:latin typeface="Arial MT"/>
                <a:cs typeface="Arial MT"/>
              </a:rPr>
              <a:t>state transition </a:t>
            </a:r>
            <a:r>
              <a:rPr sz="1721" spc="-4" dirty="0">
                <a:solidFill>
                  <a:prstClr val="black"/>
                </a:solidFill>
                <a:latin typeface="Arial MT"/>
                <a:cs typeface="Arial MT"/>
              </a:rPr>
              <a:t>distribution</a:t>
            </a:r>
            <a:r>
              <a:rPr sz="1721" dirty="0">
                <a:solidFill>
                  <a:prstClr val="black"/>
                </a:solidFill>
                <a:latin typeface="Arial MT"/>
                <a:cs typeface="Arial MT"/>
              </a:rPr>
              <a:t> </a:t>
            </a:r>
            <a:r>
              <a:rPr sz="1721" spc="-4" dirty="0">
                <a:solidFill>
                  <a:prstClr val="black"/>
                </a:solidFill>
                <a:latin typeface="Arial MT"/>
                <a:cs typeface="Arial MT"/>
              </a:rPr>
              <a:t>and</a:t>
            </a:r>
            <a:r>
              <a:rPr sz="1721" dirty="0">
                <a:solidFill>
                  <a:prstClr val="black"/>
                </a:solidFill>
                <a:latin typeface="Arial MT"/>
                <a:cs typeface="Arial MT"/>
              </a:rPr>
              <a:t> reward </a:t>
            </a:r>
            <a:r>
              <a:rPr sz="1721" spc="-4" dirty="0">
                <a:solidFill>
                  <a:prstClr val="black"/>
                </a:solidFill>
                <a:latin typeface="Arial MT"/>
                <a:cs typeface="Arial MT"/>
              </a:rPr>
              <a:t>distribution</a:t>
            </a:r>
            <a:endParaRPr sz="1721">
              <a:solidFill>
                <a:prstClr val="black"/>
              </a:solidFill>
              <a:latin typeface="Arial MT"/>
              <a:cs typeface="Arial MT"/>
            </a:endParaRPr>
          </a:p>
          <a:p>
            <a:pPr defTabSz="806867">
              <a:spcBef>
                <a:spcPts val="13"/>
              </a:spcBef>
            </a:pPr>
            <a:endParaRPr sz="2206">
              <a:solidFill>
                <a:prstClr val="black"/>
              </a:solidFill>
              <a:latin typeface="Arial MT"/>
              <a:cs typeface="Arial MT"/>
            </a:endParaRPr>
          </a:p>
          <a:p>
            <a:pPr marL="11206" defTabSz="806867"/>
            <a:r>
              <a:rPr sz="1853" b="1" spc="13" dirty="0">
                <a:solidFill>
                  <a:srgbClr val="728FBC"/>
                </a:solidFill>
                <a:latin typeface="Arial"/>
                <a:cs typeface="Arial"/>
              </a:rPr>
              <a:t>Model-Based</a:t>
            </a:r>
            <a:r>
              <a:rPr sz="1853" b="1" spc="4" dirty="0">
                <a:solidFill>
                  <a:srgbClr val="728FBC"/>
                </a:solidFill>
                <a:latin typeface="Arial"/>
                <a:cs typeface="Arial"/>
              </a:rPr>
              <a:t> </a:t>
            </a:r>
            <a:r>
              <a:rPr sz="1853" b="1" spc="9" dirty="0">
                <a:solidFill>
                  <a:srgbClr val="728FBC"/>
                </a:solidFill>
                <a:latin typeface="Arial"/>
                <a:cs typeface="Arial"/>
              </a:rPr>
              <a:t>RL:</a:t>
            </a:r>
            <a:r>
              <a:rPr sz="1853" b="1" spc="4" dirty="0">
                <a:solidFill>
                  <a:srgbClr val="728FBC"/>
                </a:solidFill>
                <a:latin typeface="Arial"/>
                <a:cs typeface="Arial"/>
              </a:rPr>
              <a:t> </a:t>
            </a:r>
            <a:r>
              <a:rPr sz="1721" dirty="0">
                <a:solidFill>
                  <a:prstClr val="black"/>
                </a:solidFill>
                <a:latin typeface="Arial MT"/>
                <a:cs typeface="Arial MT"/>
              </a:rPr>
              <a:t>model </a:t>
            </a:r>
            <a:r>
              <a:rPr sz="1721" spc="-4" dirty="0">
                <a:solidFill>
                  <a:prstClr val="black"/>
                </a:solidFill>
                <a:latin typeface="Arial MT"/>
                <a:cs typeface="Arial MT"/>
              </a:rPr>
              <a:t>is</a:t>
            </a:r>
            <a:r>
              <a:rPr sz="1721" spc="4" dirty="0">
                <a:solidFill>
                  <a:prstClr val="black"/>
                </a:solidFill>
                <a:latin typeface="Arial MT"/>
                <a:cs typeface="Arial MT"/>
              </a:rPr>
              <a:t> </a:t>
            </a:r>
            <a:r>
              <a:rPr sz="1721" spc="-4" dirty="0">
                <a:solidFill>
                  <a:prstClr val="black"/>
                </a:solidFill>
                <a:latin typeface="Arial MT"/>
                <a:cs typeface="Arial MT"/>
              </a:rPr>
              <a:t>not</a:t>
            </a:r>
            <a:r>
              <a:rPr sz="1721" dirty="0">
                <a:solidFill>
                  <a:prstClr val="black"/>
                </a:solidFill>
                <a:latin typeface="Arial MT"/>
                <a:cs typeface="Arial MT"/>
              </a:rPr>
              <a:t> </a:t>
            </a:r>
            <a:r>
              <a:rPr sz="1721" spc="-4" dirty="0">
                <a:solidFill>
                  <a:prstClr val="black"/>
                </a:solidFill>
                <a:latin typeface="Arial MT"/>
                <a:cs typeface="Arial MT"/>
              </a:rPr>
              <a:t>available,</a:t>
            </a:r>
            <a:r>
              <a:rPr sz="1721" dirty="0">
                <a:solidFill>
                  <a:prstClr val="black"/>
                </a:solidFill>
                <a:latin typeface="Arial MT"/>
                <a:cs typeface="Arial MT"/>
              </a:rPr>
              <a:t> </a:t>
            </a:r>
            <a:r>
              <a:rPr sz="1721" spc="-4" dirty="0">
                <a:solidFill>
                  <a:prstClr val="black"/>
                </a:solidFill>
                <a:latin typeface="Arial MT"/>
                <a:cs typeface="Arial MT"/>
              </a:rPr>
              <a:t>but</a:t>
            </a:r>
            <a:r>
              <a:rPr sz="1721" spc="4" dirty="0">
                <a:solidFill>
                  <a:prstClr val="black"/>
                </a:solidFill>
                <a:latin typeface="Arial MT"/>
                <a:cs typeface="Arial MT"/>
              </a:rPr>
              <a:t> </a:t>
            </a:r>
            <a:r>
              <a:rPr sz="1721" spc="-4" dirty="0">
                <a:solidFill>
                  <a:prstClr val="black"/>
                </a:solidFill>
                <a:latin typeface="Arial MT"/>
                <a:cs typeface="Arial MT"/>
              </a:rPr>
              <a:t>it</a:t>
            </a:r>
            <a:r>
              <a:rPr sz="1721" dirty="0">
                <a:solidFill>
                  <a:prstClr val="black"/>
                </a:solidFill>
                <a:latin typeface="Arial MT"/>
                <a:cs typeface="Arial MT"/>
              </a:rPr>
              <a:t> </a:t>
            </a:r>
            <a:r>
              <a:rPr sz="1721" spc="-4" dirty="0">
                <a:solidFill>
                  <a:prstClr val="black"/>
                </a:solidFill>
                <a:latin typeface="Arial MT"/>
                <a:cs typeface="Arial MT"/>
              </a:rPr>
              <a:t>is</a:t>
            </a:r>
            <a:r>
              <a:rPr sz="1721" dirty="0">
                <a:solidFill>
                  <a:prstClr val="black"/>
                </a:solidFill>
                <a:latin typeface="Arial MT"/>
                <a:cs typeface="Arial MT"/>
              </a:rPr>
              <a:t> </a:t>
            </a:r>
            <a:r>
              <a:rPr sz="1721" spc="-4" dirty="0">
                <a:solidFill>
                  <a:prstClr val="black"/>
                </a:solidFill>
                <a:latin typeface="Arial MT"/>
                <a:cs typeface="Arial MT"/>
              </a:rPr>
              <a:t>explicitly</a:t>
            </a:r>
            <a:r>
              <a:rPr sz="1721" dirty="0">
                <a:solidFill>
                  <a:prstClr val="black"/>
                </a:solidFill>
                <a:latin typeface="Arial MT"/>
                <a:cs typeface="Arial MT"/>
              </a:rPr>
              <a:t> </a:t>
            </a:r>
            <a:r>
              <a:rPr sz="1721" spc="-4" dirty="0">
                <a:solidFill>
                  <a:prstClr val="black"/>
                </a:solidFill>
                <a:latin typeface="Arial MT"/>
                <a:cs typeface="Arial MT"/>
              </a:rPr>
              <a:t>learned</a:t>
            </a:r>
            <a:endParaRPr sz="1721">
              <a:solidFill>
                <a:prstClr val="black"/>
              </a:solidFill>
              <a:latin typeface="Arial MT"/>
              <a:cs typeface="Arial MT"/>
            </a:endParaRPr>
          </a:p>
          <a:p>
            <a:pPr defTabSz="806867">
              <a:spcBef>
                <a:spcPts val="44"/>
              </a:spcBef>
            </a:pPr>
            <a:endParaRPr sz="2250">
              <a:solidFill>
                <a:prstClr val="black"/>
              </a:solidFill>
              <a:latin typeface="Arial MT"/>
              <a:cs typeface="Arial MT"/>
            </a:endParaRPr>
          </a:p>
          <a:p>
            <a:pPr marL="11206" defTabSz="806867">
              <a:spcBef>
                <a:spcPts val="4"/>
              </a:spcBef>
            </a:pPr>
            <a:r>
              <a:rPr sz="1853" b="1" spc="13" dirty="0">
                <a:solidFill>
                  <a:srgbClr val="728FBC"/>
                </a:solidFill>
                <a:latin typeface="Arial"/>
                <a:cs typeface="Arial"/>
              </a:rPr>
              <a:t>Model-Free</a:t>
            </a:r>
            <a:r>
              <a:rPr sz="1853" b="1" spc="4" dirty="0">
                <a:solidFill>
                  <a:srgbClr val="728FBC"/>
                </a:solidFill>
                <a:latin typeface="Arial"/>
                <a:cs typeface="Arial"/>
              </a:rPr>
              <a:t> </a:t>
            </a:r>
            <a:r>
              <a:rPr sz="1853" b="1" spc="9" dirty="0">
                <a:solidFill>
                  <a:srgbClr val="728FBC"/>
                </a:solidFill>
                <a:latin typeface="Arial"/>
                <a:cs typeface="Arial"/>
              </a:rPr>
              <a:t>RL:</a:t>
            </a:r>
            <a:r>
              <a:rPr sz="1853" b="1" spc="4" dirty="0">
                <a:solidFill>
                  <a:srgbClr val="728FBC"/>
                </a:solidFill>
                <a:latin typeface="Arial"/>
                <a:cs typeface="Arial"/>
              </a:rPr>
              <a:t> </a:t>
            </a:r>
            <a:r>
              <a:rPr sz="1721" dirty="0">
                <a:solidFill>
                  <a:prstClr val="black"/>
                </a:solidFill>
                <a:latin typeface="Arial MT"/>
                <a:cs typeface="Arial MT"/>
              </a:rPr>
              <a:t>model </a:t>
            </a:r>
            <a:r>
              <a:rPr sz="1721" spc="-4" dirty="0">
                <a:solidFill>
                  <a:prstClr val="black"/>
                </a:solidFill>
                <a:latin typeface="Arial MT"/>
                <a:cs typeface="Arial MT"/>
              </a:rPr>
              <a:t>is</a:t>
            </a:r>
            <a:r>
              <a:rPr sz="1721" dirty="0">
                <a:solidFill>
                  <a:prstClr val="black"/>
                </a:solidFill>
                <a:latin typeface="Arial MT"/>
                <a:cs typeface="Arial MT"/>
              </a:rPr>
              <a:t> </a:t>
            </a:r>
            <a:r>
              <a:rPr sz="1721" spc="-4" dirty="0">
                <a:solidFill>
                  <a:prstClr val="black"/>
                </a:solidFill>
                <a:latin typeface="Arial MT"/>
                <a:cs typeface="Arial MT"/>
              </a:rPr>
              <a:t>not</a:t>
            </a:r>
            <a:r>
              <a:rPr sz="1721" dirty="0">
                <a:solidFill>
                  <a:prstClr val="black"/>
                </a:solidFill>
                <a:latin typeface="Arial MT"/>
                <a:cs typeface="Arial MT"/>
              </a:rPr>
              <a:t> </a:t>
            </a:r>
            <a:r>
              <a:rPr sz="1721" spc="-4" dirty="0">
                <a:solidFill>
                  <a:prstClr val="black"/>
                </a:solidFill>
                <a:latin typeface="Arial MT"/>
                <a:cs typeface="Arial MT"/>
              </a:rPr>
              <a:t>available</a:t>
            </a:r>
            <a:r>
              <a:rPr sz="1721" dirty="0">
                <a:solidFill>
                  <a:prstClr val="black"/>
                </a:solidFill>
                <a:latin typeface="Arial MT"/>
                <a:cs typeface="Arial MT"/>
              </a:rPr>
              <a:t> </a:t>
            </a:r>
            <a:r>
              <a:rPr sz="1721" spc="-4" dirty="0">
                <a:solidFill>
                  <a:prstClr val="black"/>
                </a:solidFill>
                <a:latin typeface="Arial MT"/>
                <a:cs typeface="Arial MT"/>
              </a:rPr>
              <a:t>and</a:t>
            </a:r>
            <a:r>
              <a:rPr sz="1721" dirty="0">
                <a:solidFill>
                  <a:prstClr val="black"/>
                </a:solidFill>
                <a:latin typeface="Arial MT"/>
                <a:cs typeface="Arial MT"/>
              </a:rPr>
              <a:t> </a:t>
            </a:r>
            <a:r>
              <a:rPr sz="1721" spc="-4" dirty="0">
                <a:solidFill>
                  <a:prstClr val="black"/>
                </a:solidFill>
                <a:latin typeface="Arial MT"/>
                <a:cs typeface="Arial MT"/>
              </a:rPr>
              <a:t>is</a:t>
            </a:r>
            <a:r>
              <a:rPr sz="1721" dirty="0">
                <a:solidFill>
                  <a:prstClr val="black"/>
                </a:solidFill>
                <a:latin typeface="Arial MT"/>
                <a:cs typeface="Arial MT"/>
              </a:rPr>
              <a:t> </a:t>
            </a:r>
            <a:r>
              <a:rPr sz="1721" spc="-4" dirty="0">
                <a:solidFill>
                  <a:prstClr val="black"/>
                </a:solidFill>
                <a:latin typeface="Arial MT"/>
                <a:cs typeface="Arial MT"/>
              </a:rPr>
              <a:t>not</a:t>
            </a:r>
            <a:r>
              <a:rPr sz="1721" dirty="0">
                <a:solidFill>
                  <a:prstClr val="black"/>
                </a:solidFill>
                <a:latin typeface="Arial MT"/>
                <a:cs typeface="Arial MT"/>
              </a:rPr>
              <a:t> </a:t>
            </a:r>
            <a:r>
              <a:rPr sz="1721" spc="-4" dirty="0">
                <a:solidFill>
                  <a:prstClr val="black"/>
                </a:solidFill>
                <a:latin typeface="Arial MT"/>
                <a:cs typeface="Arial MT"/>
              </a:rPr>
              <a:t>explicitly</a:t>
            </a:r>
            <a:r>
              <a:rPr sz="1721" spc="4" dirty="0">
                <a:solidFill>
                  <a:prstClr val="black"/>
                </a:solidFill>
                <a:latin typeface="Arial MT"/>
                <a:cs typeface="Arial MT"/>
              </a:rPr>
              <a:t> </a:t>
            </a:r>
            <a:r>
              <a:rPr sz="1721" spc="-4" dirty="0">
                <a:solidFill>
                  <a:prstClr val="black"/>
                </a:solidFill>
                <a:latin typeface="Arial MT"/>
                <a:cs typeface="Arial MT"/>
              </a:rPr>
              <a:t>learned</a:t>
            </a:r>
            <a:endParaRPr sz="1721">
              <a:solidFill>
                <a:prstClr val="black"/>
              </a:solidFill>
              <a:latin typeface="Arial MT"/>
              <a:cs typeface="Arial MT"/>
            </a:endParaRPr>
          </a:p>
          <a:p>
            <a:pPr marL="201156" algn="ctr" defTabSz="806867">
              <a:spcBef>
                <a:spcPts val="1377"/>
              </a:spcBef>
            </a:pPr>
            <a:r>
              <a:rPr sz="1853" b="1" spc="-13" dirty="0">
                <a:solidFill>
                  <a:srgbClr val="8428B8"/>
                </a:solidFill>
                <a:latin typeface="Arial"/>
                <a:cs typeface="Arial"/>
              </a:rPr>
              <a:t>Value</a:t>
            </a:r>
            <a:r>
              <a:rPr sz="1853" b="1" spc="-4" dirty="0">
                <a:solidFill>
                  <a:srgbClr val="8428B8"/>
                </a:solidFill>
                <a:latin typeface="Arial"/>
                <a:cs typeface="Arial"/>
              </a:rPr>
              <a:t> </a:t>
            </a:r>
            <a:r>
              <a:rPr sz="1853" b="1" spc="13" dirty="0">
                <a:solidFill>
                  <a:srgbClr val="8428B8"/>
                </a:solidFill>
                <a:latin typeface="Arial"/>
                <a:cs typeface="Arial"/>
              </a:rPr>
              <a:t>Function</a:t>
            </a:r>
            <a:r>
              <a:rPr sz="1853" b="1" spc="-4" dirty="0">
                <a:solidFill>
                  <a:srgbClr val="8428B8"/>
                </a:solidFill>
                <a:latin typeface="Arial"/>
                <a:cs typeface="Arial"/>
              </a:rPr>
              <a:t> </a:t>
            </a:r>
            <a:r>
              <a:rPr sz="1853" b="1" spc="4" dirty="0">
                <a:solidFill>
                  <a:srgbClr val="8428B8"/>
                </a:solidFill>
                <a:latin typeface="Arial"/>
                <a:cs typeface="Arial"/>
              </a:rPr>
              <a:t>/</a:t>
            </a:r>
            <a:r>
              <a:rPr sz="1853" b="1" spc="-4" dirty="0">
                <a:solidFill>
                  <a:srgbClr val="8428B8"/>
                </a:solidFill>
                <a:latin typeface="Arial"/>
                <a:cs typeface="Arial"/>
              </a:rPr>
              <a:t> </a:t>
            </a:r>
            <a:r>
              <a:rPr sz="1853" b="1" spc="9" dirty="0">
                <a:solidFill>
                  <a:srgbClr val="8428B8"/>
                </a:solidFill>
                <a:latin typeface="Arial"/>
                <a:cs typeface="Arial"/>
              </a:rPr>
              <a:t>Policy</a:t>
            </a:r>
            <a:endParaRPr sz="1853">
              <a:solidFill>
                <a:prstClr val="black"/>
              </a:solidFill>
              <a:latin typeface="Arial"/>
              <a:cs typeface="Arial"/>
            </a:endParaRPr>
          </a:p>
        </p:txBody>
      </p:sp>
      <p:sp>
        <p:nvSpPr>
          <p:cNvPr id="13" name="object 13"/>
          <p:cNvSpPr txBox="1"/>
          <p:nvPr/>
        </p:nvSpPr>
        <p:spPr>
          <a:xfrm>
            <a:off x="6676165" y="5021776"/>
            <a:ext cx="1296521" cy="299853"/>
          </a:xfrm>
          <a:prstGeom prst="rect">
            <a:avLst/>
          </a:prstGeom>
        </p:spPr>
        <p:txBody>
          <a:bodyPr vert="horz" wrap="square" lIns="0" tIns="14568" rIns="0" bIns="0" rtlCol="0">
            <a:spAutoFit/>
          </a:bodyPr>
          <a:lstStyle/>
          <a:p>
            <a:pPr marL="11206" defTabSz="806867">
              <a:spcBef>
                <a:spcPts val="115"/>
              </a:spcBef>
            </a:pPr>
            <a:r>
              <a:rPr sz="1853" b="1" spc="13" dirty="0">
                <a:solidFill>
                  <a:srgbClr val="8428B8"/>
                </a:solidFill>
                <a:latin typeface="Arial"/>
                <a:cs typeface="Arial"/>
              </a:rPr>
              <a:t>Experience</a:t>
            </a:r>
            <a:endParaRPr sz="1853">
              <a:solidFill>
                <a:prstClr val="black"/>
              </a:solidFill>
              <a:latin typeface="Arial"/>
              <a:cs typeface="Arial"/>
            </a:endParaRPr>
          </a:p>
        </p:txBody>
      </p:sp>
      <p:sp>
        <p:nvSpPr>
          <p:cNvPr id="14" name="object 14"/>
          <p:cNvSpPr txBox="1"/>
          <p:nvPr/>
        </p:nvSpPr>
        <p:spPr>
          <a:xfrm>
            <a:off x="4576462" y="5021776"/>
            <a:ext cx="712134" cy="299853"/>
          </a:xfrm>
          <a:prstGeom prst="rect">
            <a:avLst/>
          </a:prstGeom>
        </p:spPr>
        <p:txBody>
          <a:bodyPr vert="horz" wrap="square" lIns="0" tIns="14568" rIns="0" bIns="0" rtlCol="0">
            <a:spAutoFit/>
          </a:bodyPr>
          <a:lstStyle/>
          <a:p>
            <a:pPr marL="11206" defTabSz="806867">
              <a:spcBef>
                <a:spcPts val="115"/>
              </a:spcBef>
            </a:pPr>
            <a:r>
              <a:rPr sz="1853" b="1" spc="13" dirty="0">
                <a:solidFill>
                  <a:srgbClr val="8428B8"/>
                </a:solidFill>
                <a:latin typeface="Arial"/>
                <a:cs typeface="Arial"/>
              </a:rPr>
              <a:t>Model</a:t>
            </a:r>
            <a:endParaRPr sz="1853">
              <a:solidFill>
                <a:prstClr val="black"/>
              </a:solidFill>
              <a:latin typeface="Arial"/>
              <a:cs typeface="Arial"/>
            </a:endParaRPr>
          </a:p>
        </p:txBody>
      </p:sp>
      <p:sp>
        <p:nvSpPr>
          <p:cNvPr id="15" name="object 15"/>
          <p:cNvSpPr txBox="1"/>
          <p:nvPr/>
        </p:nvSpPr>
        <p:spPr>
          <a:xfrm>
            <a:off x="5557422" y="5605511"/>
            <a:ext cx="862853" cy="488821"/>
          </a:xfrm>
          <a:prstGeom prst="rect">
            <a:avLst/>
          </a:prstGeom>
        </p:spPr>
        <p:txBody>
          <a:bodyPr vert="horz" wrap="square" lIns="0" tIns="26894" rIns="0" bIns="0" rtlCol="0">
            <a:spAutoFit/>
          </a:bodyPr>
          <a:lstStyle/>
          <a:p>
            <a:pPr marL="11206" marR="4483" indent="132236" defTabSz="806867">
              <a:lnSpc>
                <a:spcPts val="1799"/>
              </a:lnSpc>
              <a:spcBef>
                <a:spcPts val="212"/>
              </a:spcBef>
            </a:pPr>
            <a:r>
              <a:rPr sz="1544" b="1" spc="9" dirty="0">
                <a:solidFill>
                  <a:srgbClr val="438872"/>
                </a:solidFill>
                <a:latin typeface="Arial"/>
                <a:cs typeface="Arial"/>
              </a:rPr>
              <a:t>Model </a:t>
            </a:r>
            <a:r>
              <a:rPr sz="1544" b="1" spc="13" dirty="0">
                <a:solidFill>
                  <a:srgbClr val="438872"/>
                </a:solidFill>
                <a:latin typeface="Arial"/>
                <a:cs typeface="Arial"/>
              </a:rPr>
              <a:t> </a:t>
            </a:r>
            <a:r>
              <a:rPr sz="1544" b="1" spc="9" dirty="0">
                <a:solidFill>
                  <a:srgbClr val="438872"/>
                </a:solidFill>
                <a:latin typeface="Arial"/>
                <a:cs typeface="Arial"/>
              </a:rPr>
              <a:t>Learning</a:t>
            </a:r>
            <a:endParaRPr sz="1544">
              <a:solidFill>
                <a:prstClr val="black"/>
              </a:solidFill>
              <a:latin typeface="Arial"/>
              <a:cs typeface="Arial"/>
            </a:endParaRPr>
          </a:p>
        </p:txBody>
      </p:sp>
      <p:grpSp>
        <p:nvGrpSpPr>
          <p:cNvPr id="16" name="object 16"/>
          <p:cNvGrpSpPr/>
          <p:nvPr/>
        </p:nvGrpSpPr>
        <p:grpSpPr>
          <a:xfrm>
            <a:off x="4364852" y="3565254"/>
            <a:ext cx="586068" cy="1517836"/>
            <a:chOff x="3067232" y="4040621"/>
            <a:chExt cx="664210" cy="1720214"/>
          </a:xfrm>
        </p:grpSpPr>
        <p:sp>
          <p:nvSpPr>
            <p:cNvPr id="17" name="object 17"/>
            <p:cNvSpPr/>
            <p:nvPr/>
          </p:nvSpPr>
          <p:spPr>
            <a:xfrm>
              <a:off x="3095490" y="4186142"/>
              <a:ext cx="529590" cy="1546225"/>
            </a:xfrm>
            <a:custGeom>
              <a:avLst/>
              <a:gdLst/>
              <a:ahLst/>
              <a:cxnLst/>
              <a:rect l="l" t="t" r="r" b="b"/>
              <a:pathLst>
                <a:path w="529589" h="1546225">
                  <a:moveTo>
                    <a:pt x="529252" y="1546082"/>
                  </a:moveTo>
                  <a:lnTo>
                    <a:pt x="504052" y="1504487"/>
                  </a:lnTo>
                  <a:lnTo>
                    <a:pt x="476721" y="1462710"/>
                  </a:lnTo>
                  <a:lnTo>
                    <a:pt x="447597" y="1420779"/>
                  </a:lnTo>
                  <a:lnTo>
                    <a:pt x="417015" y="1378724"/>
                  </a:lnTo>
                  <a:lnTo>
                    <a:pt x="385312" y="1336573"/>
                  </a:lnTo>
                  <a:lnTo>
                    <a:pt x="352824" y="1294354"/>
                  </a:lnTo>
                  <a:lnTo>
                    <a:pt x="319887" y="1252097"/>
                  </a:lnTo>
                  <a:lnTo>
                    <a:pt x="286838" y="1209830"/>
                  </a:lnTo>
                  <a:lnTo>
                    <a:pt x="254013" y="1167582"/>
                  </a:lnTo>
                  <a:lnTo>
                    <a:pt x="221749" y="1125381"/>
                  </a:lnTo>
                  <a:lnTo>
                    <a:pt x="190381" y="1083257"/>
                  </a:lnTo>
                  <a:lnTo>
                    <a:pt x="160246" y="1041237"/>
                  </a:lnTo>
                  <a:lnTo>
                    <a:pt x="131680" y="999350"/>
                  </a:lnTo>
                  <a:lnTo>
                    <a:pt x="105019" y="957626"/>
                  </a:lnTo>
                  <a:lnTo>
                    <a:pt x="80600" y="916093"/>
                  </a:lnTo>
                  <a:lnTo>
                    <a:pt x="58760" y="874779"/>
                  </a:lnTo>
                  <a:lnTo>
                    <a:pt x="39834" y="833713"/>
                  </a:lnTo>
                  <a:lnTo>
                    <a:pt x="24158" y="792924"/>
                  </a:lnTo>
                  <a:lnTo>
                    <a:pt x="12070" y="752441"/>
                  </a:lnTo>
                  <a:lnTo>
                    <a:pt x="3905" y="712291"/>
                  </a:lnTo>
                  <a:lnTo>
                    <a:pt x="0" y="672505"/>
                  </a:lnTo>
                  <a:lnTo>
                    <a:pt x="690" y="633111"/>
                  </a:lnTo>
                  <a:lnTo>
                    <a:pt x="6252" y="593874"/>
                  </a:lnTo>
                  <a:lnTo>
                    <a:pt x="16467" y="555032"/>
                  </a:lnTo>
                  <a:lnTo>
                    <a:pt x="30994" y="516556"/>
                  </a:lnTo>
                  <a:lnTo>
                    <a:pt x="49488" y="478416"/>
                  </a:lnTo>
                  <a:lnTo>
                    <a:pt x="71607" y="440584"/>
                  </a:lnTo>
                  <a:lnTo>
                    <a:pt x="97008" y="403030"/>
                  </a:lnTo>
                  <a:lnTo>
                    <a:pt x="125348" y="365725"/>
                  </a:lnTo>
                  <a:lnTo>
                    <a:pt x="156285" y="328641"/>
                  </a:lnTo>
                  <a:lnTo>
                    <a:pt x="189474" y="291747"/>
                  </a:lnTo>
                  <a:lnTo>
                    <a:pt x="224575" y="255016"/>
                  </a:lnTo>
                  <a:lnTo>
                    <a:pt x="261243" y="218418"/>
                  </a:lnTo>
                  <a:lnTo>
                    <a:pt x="299135" y="181924"/>
                  </a:lnTo>
                  <a:lnTo>
                    <a:pt x="337909" y="145505"/>
                  </a:lnTo>
                  <a:lnTo>
                    <a:pt x="377222" y="109133"/>
                  </a:lnTo>
                  <a:lnTo>
                    <a:pt x="416731" y="72777"/>
                  </a:lnTo>
                  <a:lnTo>
                    <a:pt x="456093" y="36409"/>
                  </a:lnTo>
                  <a:lnTo>
                    <a:pt x="494966" y="0"/>
                  </a:lnTo>
                </a:path>
              </a:pathLst>
            </a:custGeom>
            <a:ln w="56356">
              <a:solidFill>
                <a:srgbClr val="D44A27"/>
              </a:solidFill>
            </a:ln>
          </p:spPr>
          <p:txBody>
            <a:bodyPr wrap="square" lIns="0" tIns="0" rIns="0" bIns="0" rtlCol="0"/>
            <a:lstStyle/>
            <a:p>
              <a:pPr defTabSz="806867"/>
              <a:endParaRPr sz="1588">
                <a:solidFill>
                  <a:prstClr val="black"/>
                </a:solidFill>
                <a:latin typeface="Calibri"/>
              </a:endParaRPr>
            </a:p>
          </p:txBody>
        </p:sp>
        <p:pic>
          <p:nvPicPr>
            <p:cNvPr id="18" name="object 18"/>
            <p:cNvPicPr/>
            <p:nvPr/>
          </p:nvPicPr>
          <p:blipFill>
            <a:blip r:embed="rId7" cstate="print"/>
            <a:stretch>
              <a:fillRect/>
            </a:stretch>
          </p:blipFill>
          <p:spPr>
            <a:xfrm>
              <a:off x="3518374" y="4040621"/>
              <a:ext cx="212543" cy="215703"/>
            </a:xfrm>
            <a:prstGeom prst="rect">
              <a:avLst/>
            </a:prstGeom>
          </p:spPr>
        </p:pic>
      </p:grpSp>
      <p:sp>
        <p:nvSpPr>
          <p:cNvPr id="19" name="object 19"/>
          <p:cNvSpPr txBox="1"/>
          <p:nvPr/>
        </p:nvSpPr>
        <p:spPr>
          <a:xfrm>
            <a:off x="3808932" y="4086925"/>
            <a:ext cx="1580590" cy="719654"/>
          </a:xfrm>
          <a:prstGeom prst="rect">
            <a:avLst/>
          </a:prstGeom>
        </p:spPr>
        <p:txBody>
          <a:bodyPr vert="horz" wrap="square" lIns="0" tIns="26894" rIns="0" bIns="0" rtlCol="0">
            <a:spAutoFit/>
          </a:bodyPr>
          <a:lstStyle/>
          <a:p>
            <a:pPr marL="11206" marR="4483" algn="ctr" defTabSz="806867">
              <a:lnSpc>
                <a:spcPts val="1799"/>
              </a:lnSpc>
              <a:spcBef>
                <a:spcPts val="212"/>
              </a:spcBef>
            </a:pPr>
            <a:r>
              <a:rPr sz="1544" b="1" spc="9" dirty="0">
                <a:solidFill>
                  <a:srgbClr val="438872"/>
                </a:solidFill>
                <a:latin typeface="Arial"/>
                <a:cs typeface="Arial"/>
              </a:rPr>
              <a:t>Model-Based</a:t>
            </a:r>
            <a:r>
              <a:rPr sz="1544" b="1" spc="-40" dirty="0">
                <a:solidFill>
                  <a:srgbClr val="438872"/>
                </a:solidFill>
                <a:latin typeface="Arial"/>
                <a:cs typeface="Arial"/>
              </a:rPr>
              <a:t> </a:t>
            </a:r>
            <a:r>
              <a:rPr sz="1544" b="1" spc="9" dirty="0">
                <a:solidFill>
                  <a:srgbClr val="438872"/>
                </a:solidFill>
                <a:latin typeface="Arial"/>
                <a:cs typeface="Arial"/>
              </a:rPr>
              <a:t>RL </a:t>
            </a:r>
            <a:r>
              <a:rPr sz="1544" b="1" spc="-419" dirty="0">
                <a:solidFill>
                  <a:srgbClr val="438872"/>
                </a:solidFill>
                <a:latin typeface="Arial"/>
                <a:cs typeface="Arial"/>
              </a:rPr>
              <a:t> </a:t>
            </a:r>
            <a:r>
              <a:rPr sz="1544" b="1" spc="9" dirty="0">
                <a:solidFill>
                  <a:srgbClr val="438872"/>
                </a:solidFill>
                <a:latin typeface="Arial"/>
                <a:cs typeface="Arial"/>
              </a:rPr>
              <a:t>or</a:t>
            </a:r>
            <a:endParaRPr sz="1544">
              <a:solidFill>
                <a:prstClr val="black"/>
              </a:solidFill>
              <a:latin typeface="Arial"/>
              <a:cs typeface="Arial"/>
            </a:endParaRPr>
          </a:p>
          <a:p>
            <a:pPr algn="ctr" defTabSz="806867">
              <a:lnSpc>
                <a:spcPts val="1752"/>
              </a:lnSpc>
            </a:pPr>
            <a:r>
              <a:rPr sz="1544" b="1" spc="9" dirty="0">
                <a:solidFill>
                  <a:srgbClr val="438872"/>
                </a:solidFill>
                <a:latin typeface="Arial"/>
                <a:cs typeface="Arial"/>
              </a:rPr>
              <a:t>Planning</a:t>
            </a:r>
            <a:endParaRPr sz="1544">
              <a:solidFill>
                <a:prstClr val="black"/>
              </a:solidFill>
              <a:latin typeface="Arial"/>
              <a:cs typeface="Arial"/>
            </a:endParaRPr>
          </a:p>
        </p:txBody>
      </p:sp>
      <p:grpSp>
        <p:nvGrpSpPr>
          <p:cNvPr id="20" name="object 20"/>
          <p:cNvGrpSpPr/>
          <p:nvPr/>
        </p:nvGrpSpPr>
        <p:grpSpPr>
          <a:xfrm>
            <a:off x="6295725" y="3516266"/>
            <a:ext cx="1795743" cy="1510553"/>
            <a:chOff x="5255555" y="3985101"/>
            <a:chExt cx="2035175" cy="1711960"/>
          </a:xfrm>
        </p:grpSpPr>
        <p:sp>
          <p:nvSpPr>
            <p:cNvPr id="21" name="object 21"/>
            <p:cNvSpPr/>
            <p:nvPr/>
          </p:nvSpPr>
          <p:spPr>
            <a:xfrm>
              <a:off x="5322415" y="4400541"/>
              <a:ext cx="553085" cy="1242060"/>
            </a:xfrm>
            <a:custGeom>
              <a:avLst/>
              <a:gdLst/>
              <a:ahLst/>
              <a:cxnLst/>
              <a:rect l="l" t="t" r="r" b="b"/>
              <a:pathLst>
                <a:path w="553085" h="1242060">
                  <a:moveTo>
                    <a:pt x="552826" y="1241513"/>
                  </a:moveTo>
                  <a:lnTo>
                    <a:pt x="519801" y="1203971"/>
                  </a:lnTo>
                  <a:lnTo>
                    <a:pt x="485160" y="1167286"/>
                  </a:lnTo>
                  <a:lnTo>
                    <a:pt x="449277" y="1131260"/>
                  </a:lnTo>
                  <a:lnTo>
                    <a:pt x="412523" y="1095696"/>
                  </a:lnTo>
                  <a:lnTo>
                    <a:pt x="375272" y="1060395"/>
                  </a:lnTo>
                  <a:lnTo>
                    <a:pt x="337896" y="1025160"/>
                  </a:lnTo>
                  <a:lnTo>
                    <a:pt x="300768" y="989792"/>
                  </a:lnTo>
                  <a:lnTo>
                    <a:pt x="264261" y="954094"/>
                  </a:lnTo>
                  <a:lnTo>
                    <a:pt x="228748" y="917868"/>
                  </a:lnTo>
                  <a:lnTo>
                    <a:pt x="194601" y="880915"/>
                  </a:lnTo>
                  <a:lnTo>
                    <a:pt x="162193" y="843039"/>
                  </a:lnTo>
                  <a:lnTo>
                    <a:pt x="131897" y="804040"/>
                  </a:lnTo>
                  <a:lnTo>
                    <a:pt x="104086" y="763721"/>
                  </a:lnTo>
                  <a:lnTo>
                    <a:pt x="79131" y="721884"/>
                  </a:lnTo>
                  <a:lnTo>
                    <a:pt x="57407" y="678332"/>
                  </a:lnTo>
                  <a:lnTo>
                    <a:pt x="39286" y="632865"/>
                  </a:lnTo>
                  <a:lnTo>
                    <a:pt x="26323" y="590378"/>
                  </a:lnTo>
                  <a:lnTo>
                    <a:pt x="16284" y="546335"/>
                  </a:lnTo>
                  <a:lnTo>
                    <a:pt x="8900" y="500879"/>
                  </a:lnTo>
                  <a:lnTo>
                    <a:pt x="3903" y="454152"/>
                  </a:lnTo>
                  <a:lnTo>
                    <a:pt x="1026" y="406298"/>
                  </a:lnTo>
                  <a:lnTo>
                    <a:pt x="0" y="357459"/>
                  </a:lnTo>
                  <a:lnTo>
                    <a:pt x="556" y="307778"/>
                  </a:lnTo>
                  <a:lnTo>
                    <a:pt x="2427" y="257397"/>
                  </a:lnTo>
                  <a:lnTo>
                    <a:pt x="5345" y="206460"/>
                  </a:lnTo>
                  <a:lnTo>
                    <a:pt x="9040" y="155108"/>
                  </a:lnTo>
                  <a:lnTo>
                    <a:pt x="13247" y="103486"/>
                  </a:lnTo>
                  <a:lnTo>
                    <a:pt x="17695" y="51736"/>
                  </a:lnTo>
                  <a:lnTo>
                    <a:pt x="22117" y="0"/>
                  </a:lnTo>
                </a:path>
              </a:pathLst>
            </a:custGeom>
            <a:ln w="56356">
              <a:solidFill>
                <a:srgbClr val="D44A27"/>
              </a:solidFill>
            </a:ln>
          </p:spPr>
          <p:txBody>
            <a:bodyPr wrap="square" lIns="0" tIns="0" rIns="0" bIns="0" rtlCol="0"/>
            <a:lstStyle/>
            <a:p>
              <a:pPr defTabSz="806867"/>
              <a:endParaRPr sz="1588">
                <a:solidFill>
                  <a:prstClr val="black"/>
                </a:solidFill>
                <a:latin typeface="Calibri"/>
              </a:endParaRPr>
            </a:p>
          </p:txBody>
        </p:sp>
        <p:pic>
          <p:nvPicPr>
            <p:cNvPr id="22" name="object 22"/>
            <p:cNvPicPr/>
            <p:nvPr/>
          </p:nvPicPr>
          <p:blipFill>
            <a:blip r:embed="rId8" cstate="print"/>
            <a:stretch>
              <a:fillRect/>
            </a:stretch>
          </p:blipFill>
          <p:spPr>
            <a:xfrm>
              <a:off x="5255555" y="4210498"/>
              <a:ext cx="177931" cy="221515"/>
            </a:xfrm>
            <a:prstGeom prst="rect">
              <a:avLst/>
            </a:prstGeom>
          </p:spPr>
        </p:pic>
        <p:sp>
          <p:nvSpPr>
            <p:cNvPr id="23" name="object 23"/>
            <p:cNvSpPr/>
            <p:nvPr/>
          </p:nvSpPr>
          <p:spPr>
            <a:xfrm>
              <a:off x="6711084" y="4013358"/>
              <a:ext cx="551815" cy="1532890"/>
            </a:xfrm>
            <a:custGeom>
              <a:avLst/>
              <a:gdLst/>
              <a:ahLst/>
              <a:cxnLst/>
              <a:rect l="l" t="t" r="r" b="b"/>
              <a:pathLst>
                <a:path w="551815" h="1532889">
                  <a:moveTo>
                    <a:pt x="0" y="1532277"/>
                  </a:moveTo>
                  <a:lnTo>
                    <a:pt x="38237" y="1491516"/>
                  </a:lnTo>
                  <a:lnTo>
                    <a:pt x="77008" y="1450706"/>
                  </a:lnTo>
                  <a:lnTo>
                    <a:pt x="116034" y="1409873"/>
                  </a:lnTo>
                  <a:lnTo>
                    <a:pt x="155041" y="1369041"/>
                  </a:lnTo>
                  <a:lnTo>
                    <a:pt x="193751" y="1328236"/>
                  </a:lnTo>
                  <a:lnTo>
                    <a:pt x="231889" y="1287482"/>
                  </a:lnTo>
                  <a:lnTo>
                    <a:pt x="269176" y="1246805"/>
                  </a:lnTo>
                  <a:lnTo>
                    <a:pt x="305337" y="1206229"/>
                  </a:lnTo>
                  <a:lnTo>
                    <a:pt x="340096" y="1165779"/>
                  </a:lnTo>
                  <a:lnTo>
                    <a:pt x="373176" y="1125480"/>
                  </a:lnTo>
                  <a:lnTo>
                    <a:pt x="404300" y="1085358"/>
                  </a:lnTo>
                  <a:lnTo>
                    <a:pt x="433192" y="1045436"/>
                  </a:lnTo>
                  <a:lnTo>
                    <a:pt x="459576" y="1005741"/>
                  </a:lnTo>
                  <a:lnTo>
                    <a:pt x="483174" y="966297"/>
                  </a:lnTo>
                  <a:lnTo>
                    <a:pt x="503711" y="927129"/>
                  </a:lnTo>
                  <a:lnTo>
                    <a:pt x="520909" y="888261"/>
                  </a:lnTo>
                  <a:lnTo>
                    <a:pt x="534494" y="849720"/>
                  </a:lnTo>
                  <a:lnTo>
                    <a:pt x="544186" y="811529"/>
                  </a:lnTo>
                  <a:lnTo>
                    <a:pt x="550423" y="766558"/>
                  </a:lnTo>
                  <a:lnTo>
                    <a:pt x="551225" y="722075"/>
                  </a:lnTo>
                  <a:lnTo>
                    <a:pt x="547056" y="678037"/>
                  </a:lnTo>
                  <a:lnTo>
                    <a:pt x="538384" y="634404"/>
                  </a:lnTo>
                  <a:lnTo>
                    <a:pt x="525675" y="591133"/>
                  </a:lnTo>
                  <a:lnTo>
                    <a:pt x="509393" y="548182"/>
                  </a:lnTo>
                  <a:lnTo>
                    <a:pt x="490006" y="505511"/>
                  </a:lnTo>
                  <a:lnTo>
                    <a:pt x="467979" y="463076"/>
                  </a:lnTo>
                  <a:lnTo>
                    <a:pt x="443777" y="420837"/>
                  </a:lnTo>
                  <a:lnTo>
                    <a:pt x="417867" y="378751"/>
                  </a:lnTo>
                  <a:lnTo>
                    <a:pt x="390716" y="336777"/>
                  </a:lnTo>
                  <a:lnTo>
                    <a:pt x="362787" y="294873"/>
                  </a:lnTo>
                  <a:lnTo>
                    <a:pt x="334549" y="252997"/>
                  </a:lnTo>
                  <a:lnTo>
                    <a:pt x="306466" y="211108"/>
                  </a:lnTo>
                  <a:lnTo>
                    <a:pt x="279004" y="169164"/>
                  </a:lnTo>
                  <a:lnTo>
                    <a:pt x="252630" y="127123"/>
                  </a:lnTo>
                  <a:lnTo>
                    <a:pt x="227809" y="84943"/>
                  </a:lnTo>
                  <a:lnTo>
                    <a:pt x="205007" y="42582"/>
                  </a:lnTo>
                  <a:lnTo>
                    <a:pt x="184690" y="0"/>
                  </a:lnTo>
                </a:path>
              </a:pathLst>
            </a:custGeom>
            <a:ln w="56356">
              <a:solidFill>
                <a:srgbClr val="D44A27"/>
              </a:solidFill>
            </a:ln>
          </p:spPr>
          <p:txBody>
            <a:bodyPr wrap="square" lIns="0" tIns="0" rIns="0" bIns="0" rtlCol="0"/>
            <a:lstStyle/>
            <a:p>
              <a:pPr defTabSz="806867"/>
              <a:endParaRPr sz="1588">
                <a:solidFill>
                  <a:prstClr val="black"/>
                </a:solidFill>
                <a:latin typeface="Calibri"/>
              </a:endParaRPr>
            </a:p>
          </p:txBody>
        </p:sp>
        <p:pic>
          <p:nvPicPr>
            <p:cNvPr id="24" name="object 24"/>
            <p:cNvPicPr/>
            <p:nvPr/>
          </p:nvPicPr>
          <p:blipFill>
            <a:blip r:embed="rId9" cstate="print"/>
            <a:stretch>
              <a:fillRect/>
            </a:stretch>
          </p:blipFill>
          <p:spPr>
            <a:xfrm>
              <a:off x="6576715" y="5477581"/>
              <a:ext cx="208601" cy="218906"/>
            </a:xfrm>
            <a:prstGeom prst="rect">
              <a:avLst/>
            </a:prstGeom>
          </p:spPr>
        </p:pic>
      </p:grpSp>
      <p:sp>
        <p:nvSpPr>
          <p:cNvPr id="25" name="object 25"/>
          <p:cNvSpPr txBox="1"/>
          <p:nvPr/>
        </p:nvSpPr>
        <p:spPr>
          <a:xfrm>
            <a:off x="6046606" y="4086925"/>
            <a:ext cx="1083609" cy="719654"/>
          </a:xfrm>
          <a:prstGeom prst="rect">
            <a:avLst/>
          </a:prstGeom>
        </p:spPr>
        <p:txBody>
          <a:bodyPr vert="horz" wrap="square" lIns="0" tIns="26894" rIns="0" bIns="0" rtlCol="0">
            <a:spAutoFit/>
          </a:bodyPr>
          <a:lstStyle/>
          <a:p>
            <a:pPr marL="11206" marR="4483" algn="ctr" defTabSz="806867">
              <a:lnSpc>
                <a:spcPts val="1799"/>
              </a:lnSpc>
              <a:spcBef>
                <a:spcPts val="212"/>
              </a:spcBef>
            </a:pPr>
            <a:r>
              <a:rPr sz="1544" b="1" spc="9" dirty="0">
                <a:solidFill>
                  <a:srgbClr val="438872"/>
                </a:solidFill>
                <a:latin typeface="Arial"/>
                <a:cs typeface="Arial"/>
              </a:rPr>
              <a:t>Model-Free  or</a:t>
            </a:r>
            <a:endParaRPr sz="1544">
              <a:solidFill>
                <a:prstClr val="black"/>
              </a:solidFill>
              <a:latin typeface="Arial"/>
              <a:cs typeface="Arial"/>
            </a:endParaRPr>
          </a:p>
          <a:p>
            <a:pPr marL="2802" algn="ctr" defTabSz="806867">
              <a:lnSpc>
                <a:spcPts val="1752"/>
              </a:lnSpc>
            </a:pPr>
            <a:r>
              <a:rPr sz="1544" b="1" spc="4" dirty="0">
                <a:solidFill>
                  <a:srgbClr val="438872"/>
                </a:solidFill>
                <a:latin typeface="Arial"/>
                <a:cs typeface="Arial"/>
              </a:rPr>
              <a:t>Direct</a:t>
            </a:r>
            <a:r>
              <a:rPr sz="1544" b="1" spc="-31" dirty="0">
                <a:solidFill>
                  <a:srgbClr val="438872"/>
                </a:solidFill>
                <a:latin typeface="Arial"/>
                <a:cs typeface="Arial"/>
              </a:rPr>
              <a:t> </a:t>
            </a:r>
            <a:r>
              <a:rPr sz="1544" b="1" spc="9" dirty="0">
                <a:solidFill>
                  <a:srgbClr val="438872"/>
                </a:solidFill>
                <a:latin typeface="Arial"/>
                <a:cs typeface="Arial"/>
              </a:rPr>
              <a:t>RL</a:t>
            </a:r>
            <a:endParaRPr sz="1544">
              <a:solidFill>
                <a:prstClr val="black"/>
              </a:solidFill>
              <a:latin typeface="Arial"/>
              <a:cs typeface="Arial"/>
            </a:endParaRPr>
          </a:p>
        </p:txBody>
      </p:sp>
      <p:sp>
        <p:nvSpPr>
          <p:cNvPr id="26" name="object 26"/>
          <p:cNvSpPr txBox="1"/>
          <p:nvPr/>
        </p:nvSpPr>
        <p:spPr>
          <a:xfrm>
            <a:off x="7729817" y="4111189"/>
            <a:ext cx="640976" cy="251773"/>
          </a:xfrm>
          <a:prstGeom prst="rect">
            <a:avLst/>
          </a:prstGeom>
        </p:spPr>
        <p:txBody>
          <a:bodyPr vert="horz" wrap="square" lIns="0" tIns="14007" rIns="0" bIns="0" rtlCol="0">
            <a:spAutoFit/>
          </a:bodyPr>
          <a:lstStyle/>
          <a:p>
            <a:pPr marL="11206" defTabSz="806867">
              <a:spcBef>
                <a:spcPts val="110"/>
              </a:spcBef>
            </a:pPr>
            <a:r>
              <a:rPr sz="1544" b="1" spc="4" dirty="0">
                <a:solidFill>
                  <a:srgbClr val="438872"/>
                </a:solidFill>
                <a:latin typeface="Arial"/>
                <a:cs typeface="Arial"/>
              </a:rPr>
              <a:t>Acting</a:t>
            </a:r>
            <a:endParaRPr sz="1544">
              <a:solidFill>
                <a:prstClr val="black"/>
              </a:solidFill>
              <a:latin typeface="Arial"/>
              <a:cs typeface="Arial"/>
            </a:endParaRPr>
          </a:p>
        </p:txBody>
      </p:sp>
      <p:sp>
        <p:nvSpPr>
          <p:cNvPr id="31" name="object 31"/>
          <p:cNvSpPr txBox="1">
            <a:spLocks noGrp="1"/>
          </p:cNvSpPr>
          <p:nvPr>
            <p:ph type="dt" sz="half" idx="6"/>
          </p:nvPr>
        </p:nvSpPr>
        <p:spPr>
          <a:prstGeom prst="rect">
            <a:avLst/>
          </a:prstGeom>
        </p:spPr>
        <p:txBody>
          <a:bodyPr vert="horz" wrap="square" lIns="0" tIns="0" rIns="0" bIns="0" rtlCol="0">
            <a:spAutoFit/>
          </a:bodyPr>
          <a:lstStyle/>
          <a:p>
            <a:pPr marL="11206" defTabSz="806867">
              <a:lnSpc>
                <a:spcPts val="1302"/>
              </a:lnSpc>
            </a:pPr>
            <a:r>
              <a:rPr spc="-9" dirty="0"/>
              <a:t>Bayesian</a:t>
            </a:r>
            <a:r>
              <a:rPr spc="-18" dirty="0"/>
              <a:t> </a:t>
            </a:r>
            <a:r>
              <a:rPr spc="-4" dirty="0"/>
              <a:t>Methods</a:t>
            </a:r>
            <a:r>
              <a:rPr spc="-13" dirty="0"/>
              <a:t> </a:t>
            </a:r>
            <a:r>
              <a:rPr spc="-4" dirty="0"/>
              <a:t>in</a:t>
            </a:r>
            <a:r>
              <a:rPr spc="-18" dirty="0"/>
              <a:t> </a:t>
            </a:r>
            <a:r>
              <a:rPr spc="-9" dirty="0"/>
              <a:t>Reinforcement</a:t>
            </a:r>
            <a:r>
              <a:rPr spc="-13" dirty="0"/>
              <a:t> </a:t>
            </a:r>
            <a:r>
              <a:rPr spc="-4" dirty="0"/>
              <a:t>Learning</a:t>
            </a:r>
          </a:p>
        </p:txBody>
      </p:sp>
      <p:sp>
        <p:nvSpPr>
          <p:cNvPr id="32" name="object 32"/>
          <p:cNvSpPr txBox="1">
            <a:spLocks noGrp="1"/>
          </p:cNvSpPr>
          <p:nvPr>
            <p:ph type="ftr" sz="quarter" idx="5"/>
          </p:nvPr>
        </p:nvSpPr>
        <p:spPr>
          <a:prstGeom prst="rect">
            <a:avLst/>
          </a:prstGeom>
        </p:spPr>
        <p:txBody>
          <a:bodyPr vert="horz" wrap="square" lIns="0" tIns="0" rIns="0" bIns="0" rtlCol="0">
            <a:spAutoFit/>
          </a:bodyPr>
          <a:lstStyle/>
          <a:p>
            <a:pPr marL="11206" defTabSz="806867">
              <a:lnSpc>
                <a:spcPts val="1302"/>
              </a:lnSpc>
            </a:pPr>
            <a:r>
              <a:rPr spc="-4" dirty="0"/>
              <a:t>ICML</a:t>
            </a:r>
            <a:r>
              <a:rPr spc="-22" dirty="0"/>
              <a:t> </a:t>
            </a:r>
            <a:r>
              <a:rPr spc="-9" dirty="0"/>
              <a:t>2007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1C9F31-9645-5786-D703-C60AF21CD9A3}"/>
              </a:ext>
            </a:extLst>
          </p:cNvPr>
          <p:cNvSpPr>
            <a:spLocks noGrp="1"/>
          </p:cNvSpPr>
          <p:nvPr>
            <p:ph idx="1"/>
          </p:nvPr>
        </p:nvSpPr>
        <p:spPr/>
        <p:txBody>
          <a:bodyPr/>
          <a:lstStyle/>
          <a:p>
            <a:r>
              <a:rPr lang="en-US" dirty="0"/>
              <a:t>One of the key advantages of Q-learning is its off-policy learning capability. It can learn the optimal policy without strictly following it during exploration. </a:t>
            </a:r>
          </a:p>
          <a:p>
            <a:endParaRPr lang="en-US" dirty="0"/>
          </a:p>
          <a:p>
            <a:r>
              <a:rPr lang="en-US" dirty="0"/>
              <a:t>This means that Q-learning can continue to explore and update its Q-values while following any exploratory policy, as long as it eventually visits all state-action pairs.</a:t>
            </a:r>
          </a:p>
        </p:txBody>
      </p:sp>
    </p:spTree>
    <p:extLst>
      <p:ext uri="{BB962C8B-B14F-4D97-AF65-F5344CB8AC3E}">
        <p14:creationId xmlns:p14="http://schemas.microsoft.com/office/powerpoint/2010/main" val="4038626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35AAA-B344-FB6C-FE20-A0CF7737143F}"/>
              </a:ext>
            </a:extLst>
          </p:cNvPr>
          <p:cNvSpPr>
            <a:spLocks noGrp="1"/>
          </p:cNvSpPr>
          <p:nvPr>
            <p:ph type="title"/>
          </p:nvPr>
        </p:nvSpPr>
        <p:spPr/>
        <p:txBody>
          <a:bodyPr/>
          <a:lstStyle/>
          <a:p>
            <a:r>
              <a:rPr lang="en-US" dirty="0"/>
              <a:t>Disadvantages of Q-Learning</a:t>
            </a:r>
          </a:p>
        </p:txBody>
      </p:sp>
      <p:sp>
        <p:nvSpPr>
          <p:cNvPr id="3" name="Content Placeholder 2">
            <a:extLst>
              <a:ext uri="{FF2B5EF4-FFF2-40B4-BE49-F238E27FC236}">
                <a16:creationId xmlns:a16="http://schemas.microsoft.com/office/drawing/2014/main" id="{86C9C4B4-874A-FAF8-5CA0-D34F89349D0C}"/>
              </a:ext>
            </a:extLst>
          </p:cNvPr>
          <p:cNvSpPr>
            <a:spLocks noGrp="1"/>
          </p:cNvSpPr>
          <p:nvPr>
            <p:ph idx="1"/>
          </p:nvPr>
        </p:nvSpPr>
        <p:spPr/>
        <p:txBody>
          <a:bodyPr>
            <a:normAutofit fontScale="85000" lnSpcReduction="10000"/>
          </a:bodyPr>
          <a:lstStyle/>
          <a:p>
            <a:r>
              <a:rPr lang="en-US" b="1" dirty="0"/>
              <a:t>Exploration Strategy: </a:t>
            </a:r>
            <a:r>
              <a:rPr lang="en-US" dirty="0"/>
              <a:t>Although Q-learning is robust to the choice of exploration strategy, the effectiveness of exploration can impact its performance. Balancing exploration (to discover new state-action pairs) and exploitation (to take the best-known actions) remains a challenge in RL.</a:t>
            </a:r>
          </a:p>
          <a:p>
            <a:endParaRPr lang="en-US" dirty="0"/>
          </a:p>
          <a:p>
            <a:endParaRPr lang="en-US" dirty="0"/>
          </a:p>
          <a:p>
            <a:r>
              <a:rPr lang="en-US" b="1" dirty="0"/>
              <a:t>Convergence Time: </a:t>
            </a:r>
            <a:r>
              <a:rPr lang="en-US" dirty="0"/>
              <a:t>The convergence of Q-learning can be slow in certain scenarios, especially when dealing with high-dimensional or complex environments. Various enhancements and adaptations, such as deep Q-networks (DQNs), have been developed to address this issue.</a:t>
            </a:r>
          </a:p>
        </p:txBody>
      </p:sp>
    </p:spTree>
    <p:extLst>
      <p:ext uri="{BB962C8B-B14F-4D97-AF65-F5344CB8AC3E}">
        <p14:creationId xmlns:p14="http://schemas.microsoft.com/office/powerpoint/2010/main" val="3200867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209F36-2A60-FCB0-76BB-54B5684A7A14}"/>
              </a:ext>
            </a:extLst>
          </p:cNvPr>
          <p:cNvSpPr>
            <a:spLocks noGrp="1"/>
          </p:cNvSpPr>
          <p:nvPr>
            <p:ph idx="1"/>
          </p:nvPr>
        </p:nvSpPr>
        <p:spPr/>
        <p:txBody>
          <a:bodyPr/>
          <a:lstStyle/>
          <a:p>
            <a:r>
              <a:rPr lang="en-US" b="1" dirty="0"/>
              <a:t>Hyperparameter Tuning: </a:t>
            </a:r>
            <a:r>
              <a:rPr lang="en-US" dirty="0"/>
              <a:t>The choice of hyperparameters, including learning rate and exploration rate, can significantly affect Q-learning's performance. Careful tuning is often required for optimal results.</a:t>
            </a:r>
          </a:p>
        </p:txBody>
      </p:sp>
    </p:spTree>
    <p:extLst>
      <p:ext uri="{BB962C8B-B14F-4D97-AF65-F5344CB8AC3E}">
        <p14:creationId xmlns:p14="http://schemas.microsoft.com/office/powerpoint/2010/main" val="36990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Exploration / Exploitation</a:t>
            </a:r>
          </a:p>
        </p:txBody>
      </p:sp>
      <p:sp>
        <p:nvSpPr>
          <p:cNvPr id="22531" name="Rectangle 3"/>
          <p:cNvSpPr>
            <a:spLocks noGrp="1" noChangeArrowheads="1"/>
          </p:cNvSpPr>
          <p:nvPr>
            <p:ph type="body" idx="1"/>
          </p:nvPr>
        </p:nvSpPr>
        <p:spPr>
          <a:xfrm>
            <a:off x="1981200" y="1600200"/>
            <a:ext cx="8229600" cy="5029200"/>
          </a:xfrm>
        </p:spPr>
        <p:txBody>
          <a:bodyPr/>
          <a:lstStyle/>
          <a:p>
            <a:pPr>
              <a:lnSpc>
                <a:spcPct val="90000"/>
              </a:lnSpc>
            </a:pPr>
            <a:r>
              <a:rPr lang="en-US"/>
              <a:t>Several schemes for forcing exploration</a:t>
            </a:r>
          </a:p>
          <a:p>
            <a:pPr lvl="1">
              <a:lnSpc>
                <a:spcPct val="90000"/>
              </a:lnSpc>
            </a:pPr>
            <a:r>
              <a:rPr lang="en-US"/>
              <a:t>Simplest: random actions (</a:t>
            </a:r>
            <a:r>
              <a:rPr lang="en-US">
                <a:sym typeface="Symbol" pitchFamily="18" charset="2"/>
              </a:rPr>
              <a:t> greedy)</a:t>
            </a:r>
            <a:endParaRPr lang="en-US"/>
          </a:p>
          <a:p>
            <a:pPr lvl="2">
              <a:lnSpc>
                <a:spcPct val="90000"/>
              </a:lnSpc>
            </a:pPr>
            <a:r>
              <a:rPr lang="en-US"/>
              <a:t>Every time step, flip a coin</a:t>
            </a:r>
          </a:p>
          <a:p>
            <a:pPr lvl="2">
              <a:lnSpc>
                <a:spcPct val="90000"/>
              </a:lnSpc>
            </a:pPr>
            <a:r>
              <a:rPr lang="en-US"/>
              <a:t>With probability </a:t>
            </a:r>
            <a:r>
              <a:rPr lang="en-US">
                <a:sym typeface="Symbol" pitchFamily="18" charset="2"/>
              </a:rPr>
              <a:t>, act randomly</a:t>
            </a:r>
          </a:p>
          <a:p>
            <a:pPr lvl="2">
              <a:lnSpc>
                <a:spcPct val="90000"/>
              </a:lnSpc>
            </a:pPr>
            <a:r>
              <a:rPr lang="en-US"/>
              <a:t>With probability 1-</a:t>
            </a:r>
            <a:r>
              <a:rPr lang="en-US">
                <a:sym typeface="Symbol" pitchFamily="18" charset="2"/>
              </a:rPr>
              <a:t>, act according to current policy</a:t>
            </a:r>
          </a:p>
          <a:p>
            <a:pPr lvl="2">
              <a:lnSpc>
                <a:spcPct val="90000"/>
              </a:lnSpc>
            </a:pPr>
            <a:endParaRPr lang="en-US">
              <a:sym typeface="Symbol" pitchFamily="18" charset="2"/>
            </a:endParaRPr>
          </a:p>
          <a:p>
            <a:pPr lvl="1">
              <a:lnSpc>
                <a:spcPct val="90000"/>
              </a:lnSpc>
            </a:pPr>
            <a:r>
              <a:rPr lang="en-US">
                <a:sym typeface="Symbol" pitchFamily="18" charset="2"/>
              </a:rPr>
              <a:t>Problems with random actions?</a:t>
            </a:r>
          </a:p>
          <a:p>
            <a:pPr lvl="2">
              <a:lnSpc>
                <a:spcPct val="90000"/>
              </a:lnSpc>
            </a:pPr>
            <a:r>
              <a:rPr lang="en-US">
                <a:sym typeface="Symbol" pitchFamily="18" charset="2"/>
              </a:rPr>
              <a:t>You do explore the space, but keep thrashing around once learning is done</a:t>
            </a:r>
          </a:p>
          <a:p>
            <a:pPr lvl="2">
              <a:lnSpc>
                <a:spcPct val="90000"/>
              </a:lnSpc>
            </a:pPr>
            <a:r>
              <a:rPr lang="en-US">
                <a:sym typeface="Symbol" pitchFamily="18" charset="2"/>
              </a:rPr>
              <a:t>One solution: lower  over time</a:t>
            </a:r>
          </a:p>
          <a:p>
            <a:pPr lvl="2">
              <a:lnSpc>
                <a:spcPct val="90000"/>
              </a:lnSpc>
            </a:pPr>
            <a:r>
              <a:rPr lang="en-US">
                <a:sym typeface="Symbol" pitchFamily="18" charset="2"/>
              </a:rPr>
              <a:t>Another solution: exploration functions</a:t>
            </a:r>
          </a:p>
          <a:p>
            <a:pPr>
              <a:lnSpc>
                <a:spcPct val="90000"/>
              </a:lnSpc>
            </a:pPr>
            <a:endParaRPr lang="en-US">
              <a:sym typeface="Symbol" pitchFamily="18" charset="2"/>
            </a:endParaRPr>
          </a:p>
        </p:txBody>
      </p:sp>
      <p:sp>
        <p:nvSpPr>
          <p:cNvPr id="22532" name="Slide Number Placeholder 4"/>
          <p:cNvSpPr>
            <a:spLocks noGrp="1"/>
          </p:cNvSpPr>
          <p:nvPr>
            <p:ph type="sldNum" sz="quarter" idx="12"/>
          </p:nvPr>
        </p:nvSpPr>
        <p:spPr>
          <a:noFill/>
        </p:spPr>
        <p:txBody>
          <a:bodyPr/>
          <a:lstStyle/>
          <a:p>
            <a:fld id="{D3D4A76E-BD6B-4832-9BDD-34C3BA2AD942}" type="slidenum">
              <a:rPr lang="en-US">
                <a:solidFill>
                  <a:prstClr val="black">
                    <a:tint val="75000"/>
                  </a:prstClr>
                </a:solidFill>
                <a:latin typeface="Arial" charset="0"/>
              </a:rPr>
              <a:pPr/>
              <a:t>33</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1041424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Footer Placeholder 3">
            <a:extLst>
              <a:ext uri="{FF2B5EF4-FFF2-40B4-BE49-F238E27FC236}">
                <a16:creationId xmlns:a16="http://schemas.microsoft.com/office/drawing/2014/main" id="{05AC25CB-8B5E-3F54-4E0F-BB3EC3B6D171}"/>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r>
              <a:rPr lang="en-US" altLang="en-US" sz="1000">
                <a:solidFill>
                  <a:srgbClr val="000000"/>
                </a:solidFill>
              </a:rPr>
              <a:t>Reinforcement Learning</a:t>
            </a:r>
            <a:endParaRPr lang="en-US" altLang="en-US" sz="1400">
              <a:solidFill>
                <a:srgbClr val="000000"/>
              </a:solidFill>
            </a:endParaRPr>
          </a:p>
        </p:txBody>
      </p:sp>
      <p:sp>
        <p:nvSpPr>
          <p:cNvPr id="41986" name="Slide Number Placeholder 4">
            <a:extLst>
              <a:ext uri="{FF2B5EF4-FFF2-40B4-BE49-F238E27FC236}">
                <a16:creationId xmlns:a16="http://schemas.microsoft.com/office/drawing/2014/main" id="{E9DBAA90-D232-2456-0A0A-F827D09CAC4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fld id="{6CDC3AEB-694D-6040-94EE-ECB3CCEE6A1E}" type="slidenum">
              <a:rPr lang="en-US" altLang="en-US" sz="1000">
                <a:solidFill>
                  <a:srgbClr val="000000"/>
                </a:solidFill>
              </a:rPr>
              <a:pPr eaLnBrk="0" fontAlgn="base" hangingPunct="0">
                <a:spcBef>
                  <a:spcPct val="0"/>
                </a:spcBef>
                <a:spcAft>
                  <a:spcPct val="0"/>
                </a:spcAft>
                <a:buClrTx/>
                <a:buNone/>
              </a:pPr>
              <a:t>34</a:t>
            </a:fld>
            <a:endParaRPr lang="en-US" altLang="en-US" sz="1000">
              <a:solidFill>
                <a:srgbClr val="000000"/>
              </a:solidFill>
            </a:endParaRPr>
          </a:p>
        </p:txBody>
      </p:sp>
      <p:sp>
        <p:nvSpPr>
          <p:cNvPr id="41987" name="Rectangle 2">
            <a:extLst>
              <a:ext uri="{FF2B5EF4-FFF2-40B4-BE49-F238E27FC236}">
                <a16:creationId xmlns:a16="http://schemas.microsoft.com/office/drawing/2014/main" id="{D1835312-D3C5-EFF7-6536-4173300EA880}"/>
              </a:ext>
            </a:extLst>
          </p:cNvPr>
          <p:cNvSpPr>
            <a:spLocks noGrp="1" noChangeArrowheads="1"/>
          </p:cNvSpPr>
          <p:nvPr>
            <p:ph type="title"/>
          </p:nvPr>
        </p:nvSpPr>
        <p:spPr/>
        <p:txBody>
          <a:bodyPr/>
          <a:lstStyle/>
          <a:p>
            <a:r>
              <a:rPr lang="en-US" altLang="en-US"/>
              <a:t>The </a:t>
            </a:r>
            <a:r>
              <a:rPr lang="en-US" altLang="en-US" i="1"/>
              <a:t>n</a:t>
            </a:r>
            <a:r>
              <a:rPr lang="en-US" altLang="en-US"/>
              <a:t>-Armed Bandit Problem</a:t>
            </a:r>
          </a:p>
        </p:txBody>
      </p:sp>
      <p:sp>
        <p:nvSpPr>
          <p:cNvPr id="41988" name="Rectangle 3">
            <a:extLst>
              <a:ext uri="{FF2B5EF4-FFF2-40B4-BE49-F238E27FC236}">
                <a16:creationId xmlns:a16="http://schemas.microsoft.com/office/drawing/2014/main" id="{E7092769-1AC5-3B87-25D4-7E88D2A316ED}"/>
              </a:ext>
            </a:extLst>
          </p:cNvPr>
          <p:cNvSpPr>
            <a:spLocks noGrp="1" noChangeArrowheads="1"/>
          </p:cNvSpPr>
          <p:nvPr>
            <p:ph type="body" idx="1"/>
          </p:nvPr>
        </p:nvSpPr>
        <p:spPr>
          <a:xfrm>
            <a:off x="2076450" y="1422400"/>
            <a:ext cx="7772400" cy="2095500"/>
          </a:xfrm>
        </p:spPr>
        <p:txBody>
          <a:bodyPr/>
          <a:lstStyle/>
          <a:p>
            <a:r>
              <a:rPr lang="en-US" altLang="en-US"/>
              <a:t>Choose repeatedly from one of </a:t>
            </a:r>
            <a:r>
              <a:rPr lang="en-US" altLang="en-US" i="1"/>
              <a:t>n</a:t>
            </a:r>
            <a:r>
              <a:rPr lang="en-US" altLang="en-US"/>
              <a:t> actions; each choice is called a </a:t>
            </a:r>
            <a:r>
              <a:rPr lang="en-US" altLang="en-US" b="1">
                <a:solidFill>
                  <a:schemeClr val="accent2"/>
                </a:solidFill>
              </a:rPr>
              <a:t>play</a:t>
            </a:r>
            <a:endParaRPr lang="en-US" altLang="en-US">
              <a:solidFill>
                <a:schemeClr val="accent2"/>
              </a:solidFill>
            </a:endParaRPr>
          </a:p>
          <a:p>
            <a:r>
              <a:rPr lang="en-US" altLang="en-US"/>
              <a:t>After each play    , you get a reward   , where</a:t>
            </a:r>
          </a:p>
        </p:txBody>
      </p:sp>
      <p:graphicFrame>
        <p:nvGraphicFramePr>
          <p:cNvPr id="41989" name="Object 18">
            <a:extLst>
              <a:ext uri="{FF2B5EF4-FFF2-40B4-BE49-F238E27FC236}">
                <a16:creationId xmlns:a16="http://schemas.microsoft.com/office/drawing/2014/main" id="{6438782A-3E73-BBA6-DA95-63CB607DB4A6}"/>
              </a:ext>
            </a:extLst>
          </p:cNvPr>
          <p:cNvGraphicFramePr>
            <a:graphicFrameLocks noChangeAspect="1"/>
          </p:cNvGraphicFramePr>
          <p:nvPr/>
        </p:nvGraphicFramePr>
        <p:xfrm>
          <a:off x="4324351" y="2747964"/>
          <a:ext cx="3014663" cy="669925"/>
        </p:xfrm>
        <a:graphic>
          <a:graphicData uri="http://schemas.openxmlformats.org/presentationml/2006/ole">
            <mc:AlternateContent xmlns:mc="http://schemas.openxmlformats.org/markup-compatibility/2006">
              <mc:Choice xmlns:v="urn:schemas-microsoft-com:vml" Requires="v">
                <p:oleObj name="Equation" r:id="rId4" imgW="26327100" imgH="5854700" progId="Equation.3">
                  <p:embed/>
                </p:oleObj>
              </mc:Choice>
              <mc:Fallback>
                <p:oleObj name="Equation" r:id="rId4" imgW="26327100" imgH="5854700" progId="Equation.3">
                  <p:embed/>
                  <p:pic>
                    <p:nvPicPr>
                      <p:cNvPr id="41989" name="Object 18">
                        <a:extLst>
                          <a:ext uri="{FF2B5EF4-FFF2-40B4-BE49-F238E27FC236}">
                            <a16:creationId xmlns:a16="http://schemas.microsoft.com/office/drawing/2014/main" id="{6438782A-3E73-BBA6-DA95-63CB607DB4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4351" y="2747964"/>
                        <a:ext cx="3014663"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0" name="Object 20">
            <a:extLst>
              <a:ext uri="{FF2B5EF4-FFF2-40B4-BE49-F238E27FC236}">
                <a16:creationId xmlns:a16="http://schemas.microsoft.com/office/drawing/2014/main" id="{5FE467FE-B8B4-382A-3FB6-109968B93C3D}"/>
              </a:ext>
            </a:extLst>
          </p:cNvPr>
          <p:cNvGraphicFramePr>
            <a:graphicFrameLocks noChangeAspect="1"/>
          </p:cNvGraphicFramePr>
          <p:nvPr/>
        </p:nvGraphicFramePr>
        <p:xfrm>
          <a:off x="4683125" y="2195514"/>
          <a:ext cx="374650" cy="561975"/>
        </p:xfrm>
        <a:graphic>
          <a:graphicData uri="http://schemas.openxmlformats.org/presentationml/2006/ole">
            <mc:AlternateContent xmlns:mc="http://schemas.openxmlformats.org/markup-compatibility/2006">
              <mc:Choice xmlns:v="urn:schemas-microsoft-com:vml" Requires="v">
                <p:oleObj name="Equation" r:id="rId6" imgW="3505200" imgH="5270500" progId="Equation.3">
                  <p:embed/>
                </p:oleObj>
              </mc:Choice>
              <mc:Fallback>
                <p:oleObj name="Equation" r:id="rId6" imgW="3505200" imgH="5270500" progId="Equation.3">
                  <p:embed/>
                  <p:pic>
                    <p:nvPicPr>
                      <p:cNvPr id="41990" name="Object 20">
                        <a:extLst>
                          <a:ext uri="{FF2B5EF4-FFF2-40B4-BE49-F238E27FC236}">
                            <a16:creationId xmlns:a16="http://schemas.microsoft.com/office/drawing/2014/main" id="{5FE467FE-B8B4-382A-3FB6-109968B93C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25" y="2195514"/>
                        <a:ext cx="37465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1" name="Object 21">
            <a:extLst>
              <a:ext uri="{FF2B5EF4-FFF2-40B4-BE49-F238E27FC236}">
                <a16:creationId xmlns:a16="http://schemas.microsoft.com/office/drawing/2014/main" id="{132A1A17-A377-4DEB-5173-1BE409CCD3C4}"/>
              </a:ext>
            </a:extLst>
          </p:cNvPr>
          <p:cNvGraphicFramePr>
            <a:graphicFrameLocks noChangeAspect="1"/>
          </p:cNvGraphicFramePr>
          <p:nvPr/>
        </p:nvGraphicFramePr>
        <p:xfrm>
          <a:off x="7456489" y="2195514"/>
          <a:ext cx="312737" cy="561975"/>
        </p:xfrm>
        <a:graphic>
          <a:graphicData uri="http://schemas.openxmlformats.org/presentationml/2006/ole">
            <mc:AlternateContent xmlns:mc="http://schemas.openxmlformats.org/markup-compatibility/2006">
              <mc:Choice xmlns:v="urn:schemas-microsoft-com:vml" Requires="v">
                <p:oleObj name="Equation" r:id="rId8" imgW="2921000" imgH="5270500" progId="Equation.3">
                  <p:embed/>
                </p:oleObj>
              </mc:Choice>
              <mc:Fallback>
                <p:oleObj name="Equation" r:id="rId8" imgW="2921000" imgH="5270500" progId="Equation.3">
                  <p:embed/>
                  <p:pic>
                    <p:nvPicPr>
                      <p:cNvPr id="41991" name="Object 21">
                        <a:extLst>
                          <a:ext uri="{FF2B5EF4-FFF2-40B4-BE49-F238E27FC236}">
                            <a16:creationId xmlns:a16="http://schemas.microsoft.com/office/drawing/2014/main" id="{132A1A17-A377-4DEB-5173-1BE409CCD3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6489" y="2195514"/>
                        <a:ext cx="312737"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2" name="Text Box 22">
            <a:extLst>
              <a:ext uri="{FF2B5EF4-FFF2-40B4-BE49-F238E27FC236}">
                <a16:creationId xmlns:a16="http://schemas.microsoft.com/office/drawing/2014/main" id="{4A6B3BDC-EEEB-B872-2B59-AAE7AB3E9CA0}"/>
              </a:ext>
            </a:extLst>
          </p:cNvPr>
          <p:cNvSpPr txBox="1">
            <a:spLocks noChangeArrowheads="1"/>
          </p:cNvSpPr>
          <p:nvPr/>
        </p:nvSpPr>
        <p:spPr bwMode="auto">
          <a:xfrm>
            <a:off x="4422776" y="3514726"/>
            <a:ext cx="500970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r>
              <a:rPr lang="en-US" altLang="en-US">
                <a:solidFill>
                  <a:srgbClr val="000000"/>
                </a:solidFill>
              </a:rPr>
              <a:t>These are unknown </a:t>
            </a:r>
            <a:r>
              <a:rPr lang="en-US" altLang="en-US" b="1">
                <a:solidFill>
                  <a:srgbClr val="3333CC"/>
                </a:solidFill>
              </a:rPr>
              <a:t>action</a:t>
            </a:r>
            <a:r>
              <a:rPr lang="en-US" altLang="en-US" b="1">
                <a:solidFill>
                  <a:srgbClr val="000000"/>
                </a:solidFill>
              </a:rPr>
              <a:t> </a:t>
            </a:r>
            <a:r>
              <a:rPr lang="en-US" altLang="en-US" b="1">
                <a:solidFill>
                  <a:srgbClr val="3333CC"/>
                </a:solidFill>
              </a:rPr>
              <a:t>values</a:t>
            </a:r>
          </a:p>
          <a:p>
            <a:pPr eaLnBrk="0" fontAlgn="base" hangingPunct="0">
              <a:spcBef>
                <a:spcPct val="0"/>
              </a:spcBef>
              <a:spcAft>
                <a:spcPct val="0"/>
              </a:spcAft>
              <a:buClrTx/>
              <a:buNone/>
            </a:pPr>
            <a:r>
              <a:rPr lang="en-US" altLang="en-US">
                <a:solidFill>
                  <a:srgbClr val="000000"/>
                </a:solidFill>
              </a:rPr>
              <a:t>Distribution of      depends only on  </a:t>
            </a:r>
          </a:p>
        </p:txBody>
      </p:sp>
      <p:graphicFrame>
        <p:nvGraphicFramePr>
          <p:cNvPr id="41993" name="Object 23">
            <a:extLst>
              <a:ext uri="{FF2B5EF4-FFF2-40B4-BE49-F238E27FC236}">
                <a16:creationId xmlns:a16="http://schemas.microsoft.com/office/drawing/2014/main" id="{902D4107-D39B-C9FA-EE2D-52B1FD94BCBB}"/>
              </a:ext>
            </a:extLst>
          </p:cNvPr>
          <p:cNvGraphicFramePr>
            <a:graphicFrameLocks noChangeAspect="1"/>
          </p:cNvGraphicFramePr>
          <p:nvPr/>
        </p:nvGraphicFramePr>
        <p:xfrm>
          <a:off x="6523039" y="3900488"/>
          <a:ext cx="249237" cy="468312"/>
        </p:xfrm>
        <a:graphic>
          <a:graphicData uri="http://schemas.openxmlformats.org/presentationml/2006/ole">
            <mc:AlternateContent xmlns:mc="http://schemas.openxmlformats.org/markup-compatibility/2006">
              <mc:Choice xmlns:v="urn:schemas-microsoft-com:vml" Requires="v">
                <p:oleObj name="Equation" r:id="rId10" imgW="76200" imgH="139700" progId="Equation.3">
                  <p:embed/>
                </p:oleObj>
              </mc:Choice>
              <mc:Fallback>
                <p:oleObj name="Equation" r:id="rId10" imgW="76200" imgH="139700" progId="Equation.3">
                  <p:embed/>
                  <p:pic>
                    <p:nvPicPr>
                      <p:cNvPr id="41993" name="Object 23">
                        <a:extLst>
                          <a:ext uri="{FF2B5EF4-FFF2-40B4-BE49-F238E27FC236}">
                            <a16:creationId xmlns:a16="http://schemas.microsoft.com/office/drawing/2014/main" id="{902D4107-D39B-C9FA-EE2D-52B1FD94BC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3039" y="3900488"/>
                        <a:ext cx="24923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4" name="Object 24">
            <a:extLst>
              <a:ext uri="{FF2B5EF4-FFF2-40B4-BE49-F238E27FC236}">
                <a16:creationId xmlns:a16="http://schemas.microsoft.com/office/drawing/2014/main" id="{EE5964D9-4660-B2FC-1262-08E5D76FD880}"/>
              </a:ext>
            </a:extLst>
          </p:cNvPr>
          <p:cNvGraphicFramePr>
            <a:graphicFrameLocks noChangeAspect="1"/>
          </p:cNvGraphicFramePr>
          <p:nvPr/>
        </p:nvGraphicFramePr>
        <p:xfrm>
          <a:off x="9207500" y="3900488"/>
          <a:ext cx="342900" cy="468312"/>
        </p:xfrm>
        <a:graphic>
          <a:graphicData uri="http://schemas.openxmlformats.org/presentationml/2006/ole">
            <mc:AlternateContent xmlns:mc="http://schemas.openxmlformats.org/markup-compatibility/2006">
              <mc:Choice xmlns:v="urn:schemas-microsoft-com:vml" Requires="v">
                <p:oleObj name="Equation" r:id="rId12" imgW="101600" imgH="139700" progId="Equation.3">
                  <p:embed/>
                </p:oleObj>
              </mc:Choice>
              <mc:Fallback>
                <p:oleObj name="Equation" r:id="rId12" imgW="101600" imgH="139700" progId="Equation.3">
                  <p:embed/>
                  <p:pic>
                    <p:nvPicPr>
                      <p:cNvPr id="41994" name="Object 24">
                        <a:extLst>
                          <a:ext uri="{FF2B5EF4-FFF2-40B4-BE49-F238E27FC236}">
                            <a16:creationId xmlns:a16="http://schemas.microsoft.com/office/drawing/2014/main" id="{EE5964D9-4660-B2FC-1262-08E5D76FD8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07500" y="3900488"/>
                        <a:ext cx="34290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5" name="Rectangle 25">
            <a:extLst>
              <a:ext uri="{FF2B5EF4-FFF2-40B4-BE49-F238E27FC236}">
                <a16:creationId xmlns:a16="http://schemas.microsoft.com/office/drawing/2014/main" id="{1CE59ED9-AF7F-85C2-BB76-7DD8F9D2B1BD}"/>
              </a:ext>
            </a:extLst>
          </p:cNvPr>
          <p:cNvSpPr>
            <a:spLocks noChangeArrowheads="1"/>
          </p:cNvSpPr>
          <p:nvPr/>
        </p:nvSpPr>
        <p:spPr bwMode="auto">
          <a:xfrm>
            <a:off x="2019300" y="4368800"/>
            <a:ext cx="77724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1079500" indent="-455613">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612900" indent="-354013">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2020888" indent="-228600">
              <a:spcBef>
                <a:spcPct val="20000"/>
              </a:spcBef>
              <a:buChar char="–"/>
              <a:defRPr sz="2000">
                <a:solidFill>
                  <a:schemeClr val="tx1"/>
                </a:solidFill>
                <a:latin typeface="Arial" panose="020B0604020202020204" pitchFamily="34" charset="0"/>
              </a:defRPr>
            </a:lvl4pPr>
            <a:lvl5pPr marL="2428875" indent="-228600">
              <a:spcBef>
                <a:spcPct val="20000"/>
              </a:spcBef>
              <a:buChar char="»"/>
              <a:defRPr sz="2000">
                <a:solidFill>
                  <a:schemeClr val="tx1"/>
                </a:solidFill>
                <a:latin typeface="Arial" panose="020B0604020202020204" pitchFamily="34" charset="0"/>
              </a:defRPr>
            </a:lvl5pPr>
            <a:lvl6pPr marL="2886075"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3343275"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800475"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4257675"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Aft>
                <a:spcPct val="0"/>
              </a:spcAft>
            </a:pPr>
            <a:r>
              <a:rPr lang="en-US" altLang="en-US">
                <a:solidFill>
                  <a:srgbClr val="000000"/>
                </a:solidFill>
              </a:rPr>
              <a:t>Objective is to maximize the reward in the long term, e.g., over 1000 plays</a:t>
            </a:r>
          </a:p>
        </p:txBody>
      </p:sp>
      <p:sp>
        <p:nvSpPr>
          <p:cNvPr id="41996" name="Rectangle 26">
            <a:extLst>
              <a:ext uri="{FF2B5EF4-FFF2-40B4-BE49-F238E27FC236}">
                <a16:creationId xmlns:a16="http://schemas.microsoft.com/office/drawing/2014/main" id="{1E0D6EA3-F716-B66B-CBFD-25C1932D23EF}"/>
              </a:ext>
            </a:extLst>
          </p:cNvPr>
          <p:cNvSpPr>
            <a:spLocks noChangeArrowheads="1"/>
          </p:cNvSpPr>
          <p:nvPr/>
        </p:nvSpPr>
        <p:spPr bwMode="auto">
          <a:xfrm>
            <a:off x="3606800" y="5508626"/>
            <a:ext cx="52657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lnSpc>
                <a:spcPct val="80000"/>
              </a:lnSpc>
              <a:spcBef>
                <a:spcPct val="0"/>
              </a:spcBef>
              <a:spcAft>
                <a:spcPct val="0"/>
              </a:spcAft>
              <a:buClrTx/>
              <a:buNone/>
            </a:pPr>
            <a:r>
              <a:rPr lang="en-US" altLang="en-US">
                <a:solidFill>
                  <a:srgbClr val="000000"/>
                </a:solidFill>
              </a:rPr>
              <a:t>To solve the </a:t>
            </a:r>
            <a:r>
              <a:rPr lang="en-US" altLang="en-US" i="1">
                <a:solidFill>
                  <a:srgbClr val="000000"/>
                </a:solidFill>
              </a:rPr>
              <a:t>n</a:t>
            </a:r>
            <a:r>
              <a:rPr lang="en-US" altLang="en-US">
                <a:solidFill>
                  <a:srgbClr val="000000"/>
                </a:solidFill>
              </a:rPr>
              <a:t>-armed bandit problem, you must </a:t>
            </a:r>
            <a:r>
              <a:rPr lang="en-US" altLang="en-US" b="1">
                <a:solidFill>
                  <a:srgbClr val="3333CC"/>
                </a:solidFill>
              </a:rPr>
              <a:t>explore</a:t>
            </a:r>
            <a:r>
              <a:rPr lang="en-US" altLang="en-US">
                <a:solidFill>
                  <a:srgbClr val="000000"/>
                </a:solidFill>
              </a:rPr>
              <a:t> a variety of actions and then </a:t>
            </a:r>
            <a:r>
              <a:rPr lang="en-US" altLang="en-US" b="1">
                <a:solidFill>
                  <a:srgbClr val="3333CC"/>
                </a:solidFill>
              </a:rPr>
              <a:t>exploit</a:t>
            </a:r>
            <a:r>
              <a:rPr lang="en-US" altLang="en-US">
                <a:solidFill>
                  <a:srgbClr val="000000"/>
                </a:solidFill>
              </a:rPr>
              <a:t> the best of them.</a:t>
            </a:r>
            <a:endParaRPr lang="en-US" altLang="en-US" b="1">
              <a:solidFill>
                <a:srgbClr val="000000"/>
              </a:solidFill>
            </a:endParaRPr>
          </a:p>
        </p:txBody>
      </p:sp>
      <p:pic>
        <p:nvPicPr>
          <p:cNvPr id="108546" name="Picture 2" descr="Multi-Armed Bandit Problem and Exploration vs. Exploitation Trade-off »  Loren on the Art of MATLAB - MATLAB &amp; Simulink">
            <a:extLst>
              <a:ext uri="{FF2B5EF4-FFF2-40B4-BE49-F238E27FC236}">
                <a16:creationId xmlns:a16="http://schemas.microsoft.com/office/drawing/2014/main" id="{A9D3D11A-C44B-A01A-5698-B4FC500405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07500" y="1296988"/>
            <a:ext cx="2537198" cy="2095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oter Placeholder 3">
            <a:extLst>
              <a:ext uri="{FF2B5EF4-FFF2-40B4-BE49-F238E27FC236}">
                <a16:creationId xmlns:a16="http://schemas.microsoft.com/office/drawing/2014/main" id="{0D880704-DBA5-2077-F788-12C6E2E45F4C}"/>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r>
              <a:rPr lang="en-US" altLang="en-US" sz="1000">
                <a:solidFill>
                  <a:srgbClr val="000000"/>
                </a:solidFill>
              </a:rPr>
              <a:t>Reinforcement Learning</a:t>
            </a:r>
            <a:endParaRPr lang="en-US" altLang="en-US" sz="1400">
              <a:solidFill>
                <a:srgbClr val="000000"/>
              </a:solidFill>
            </a:endParaRPr>
          </a:p>
        </p:txBody>
      </p:sp>
      <p:sp>
        <p:nvSpPr>
          <p:cNvPr id="44034" name="Slide Number Placeholder 4">
            <a:extLst>
              <a:ext uri="{FF2B5EF4-FFF2-40B4-BE49-F238E27FC236}">
                <a16:creationId xmlns:a16="http://schemas.microsoft.com/office/drawing/2014/main" id="{63165686-94F7-A947-BCB9-E55287DC16E4}"/>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fld id="{E8EB618B-1F0E-FE4C-B2C5-BA3593254AE2}" type="slidenum">
              <a:rPr lang="en-US" altLang="en-US" sz="1000">
                <a:solidFill>
                  <a:srgbClr val="000000"/>
                </a:solidFill>
              </a:rPr>
              <a:pPr eaLnBrk="0" fontAlgn="base" hangingPunct="0">
                <a:spcBef>
                  <a:spcPct val="0"/>
                </a:spcBef>
                <a:spcAft>
                  <a:spcPct val="0"/>
                </a:spcAft>
                <a:buClrTx/>
                <a:buNone/>
              </a:pPr>
              <a:t>35</a:t>
            </a:fld>
            <a:endParaRPr lang="en-US" altLang="en-US" sz="1000">
              <a:solidFill>
                <a:srgbClr val="000000"/>
              </a:solidFill>
            </a:endParaRPr>
          </a:p>
        </p:txBody>
      </p:sp>
      <p:sp>
        <p:nvSpPr>
          <p:cNvPr id="44035" name="Rectangle 12">
            <a:extLst>
              <a:ext uri="{FF2B5EF4-FFF2-40B4-BE49-F238E27FC236}">
                <a16:creationId xmlns:a16="http://schemas.microsoft.com/office/drawing/2014/main" id="{E4CFC069-7393-C8B4-E1F4-70C6DD4973FC}"/>
              </a:ext>
            </a:extLst>
          </p:cNvPr>
          <p:cNvSpPr>
            <a:spLocks noGrp="1" noChangeArrowheads="1"/>
          </p:cNvSpPr>
          <p:nvPr>
            <p:ph type="title"/>
          </p:nvPr>
        </p:nvSpPr>
        <p:spPr/>
        <p:txBody>
          <a:bodyPr/>
          <a:lstStyle/>
          <a:p>
            <a:r>
              <a:rPr lang="en-US" altLang="en-US"/>
              <a:t>The Exploration/Exploitation Dilemma</a:t>
            </a:r>
          </a:p>
        </p:txBody>
      </p:sp>
      <p:sp>
        <p:nvSpPr>
          <p:cNvPr id="44036" name="Rectangle 13">
            <a:extLst>
              <a:ext uri="{FF2B5EF4-FFF2-40B4-BE49-F238E27FC236}">
                <a16:creationId xmlns:a16="http://schemas.microsoft.com/office/drawing/2014/main" id="{49B66C96-FEE9-6795-2E42-82A906747D6D}"/>
              </a:ext>
            </a:extLst>
          </p:cNvPr>
          <p:cNvSpPr>
            <a:spLocks noGrp="1" noChangeArrowheads="1"/>
          </p:cNvSpPr>
          <p:nvPr>
            <p:ph type="body" idx="1"/>
          </p:nvPr>
        </p:nvSpPr>
        <p:spPr>
          <a:xfrm>
            <a:off x="2209800" y="1447800"/>
            <a:ext cx="8102600" cy="4876800"/>
          </a:xfrm>
        </p:spPr>
        <p:txBody>
          <a:bodyPr/>
          <a:lstStyle/>
          <a:p>
            <a:r>
              <a:rPr lang="en-US" altLang="en-US"/>
              <a:t>Suppose you form estimates</a:t>
            </a:r>
          </a:p>
          <a:p>
            <a:endParaRPr lang="en-US" altLang="en-US"/>
          </a:p>
          <a:p>
            <a:endParaRPr lang="en-US" altLang="en-US"/>
          </a:p>
          <a:p>
            <a:r>
              <a:rPr lang="en-US" altLang="en-US"/>
              <a:t>The </a:t>
            </a:r>
            <a:r>
              <a:rPr lang="en-US" altLang="en-US" b="1">
                <a:solidFill>
                  <a:schemeClr val="accent2"/>
                </a:solidFill>
              </a:rPr>
              <a:t>greedy</a:t>
            </a:r>
            <a:r>
              <a:rPr lang="en-US" altLang="en-US"/>
              <a:t> action at </a:t>
            </a:r>
            <a:r>
              <a:rPr lang="en-US" altLang="en-US" i="1"/>
              <a:t>t</a:t>
            </a:r>
            <a:r>
              <a:rPr lang="en-US" altLang="en-US"/>
              <a:t> is</a:t>
            </a:r>
          </a:p>
          <a:p>
            <a:endParaRPr lang="en-US" altLang="en-US"/>
          </a:p>
          <a:p>
            <a:endParaRPr lang="en-US" altLang="en-US"/>
          </a:p>
          <a:p>
            <a:endParaRPr lang="en-US" altLang="en-US"/>
          </a:p>
          <a:p>
            <a:endParaRPr lang="en-US" altLang="en-US"/>
          </a:p>
          <a:p>
            <a:r>
              <a:rPr lang="en-US" altLang="en-US"/>
              <a:t>You can’t exploit all the time; you can’t explore all the time</a:t>
            </a:r>
          </a:p>
          <a:p>
            <a:r>
              <a:rPr lang="en-US" altLang="en-US"/>
              <a:t>You can never stop exploring; but you should always reduce exploring</a:t>
            </a:r>
          </a:p>
        </p:txBody>
      </p:sp>
      <p:graphicFrame>
        <p:nvGraphicFramePr>
          <p:cNvPr id="44037" name="Object 14">
            <a:extLst>
              <a:ext uri="{FF2B5EF4-FFF2-40B4-BE49-F238E27FC236}">
                <a16:creationId xmlns:a16="http://schemas.microsoft.com/office/drawing/2014/main" id="{56E7F8B4-668F-CC97-6BA5-25E27C582F90}"/>
              </a:ext>
            </a:extLst>
          </p:cNvPr>
          <p:cNvGraphicFramePr>
            <a:graphicFrameLocks noChangeAspect="1"/>
          </p:cNvGraphicFramePr>
          <p:nvPr/>
        </p:nvGraphicFramePr>
        <p:xfrm>
          <a:off x="4140200" y="1987551"/>
          <a:ext cx="2095500" cy="523875"/>
        </p:xfrm>
        <a:graphic>
          <a:graphicData uri="http://schemas.openxmlformats.org/presentationml/2006/ole">
            <mc:AlternateContent xmlns:mc="http://schemas.openxmlformats.org/markup-compatibility/2006">
              <mc:Choice xmlns:v="urn:schemas-microsoft-com:vml" Requires="v">
                <p:oleObj name="Equation" r:id="rId4" imgW="622300" imgH="152400" progId="Equation.3">
                  <p:embed/>
                </p:oleObj>
              </mc:Choice>
              <mc:Fallback>
                <p:oleObj name="Equation" r:id="rId4" imgW="622300" imgH="152400" progId="Equation.3">
                  <p:embed/>
                  <p:pic>
                    <p:nvPicPr>
                      <p:cNvPr id="44037" name="Object 14">
                        <a:extLst>
                          <a:ext uri="{FF2B5EF4-FFF2-40B4-BE49-F238E27FC236}">
                            <a16:creationId xmlns:a16="http://schemas.microsoft.com/office/drawing/2014/main" id="{56E7F8B4-668F-CC97-6BA5-25E27C582F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1987551"/>
                        <a:ext cx="20955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8" name="Rectangle 15">
            <a:extLst>
              <a:ext uri="{FF2B5EF4-FFF2-40B4-BE49-F238E27FC236}">
                <a16:creationId xmlns:a16="http://schemas.microsoft.com/office/drawing/2014/main" id="{74E7D189-A4C8-7B85-EC2A-C99F37F2DB93}"/>
              </a:ext>
            </a:extLst>
          </p:cNvPr>
          <p:cNvSpPr>
            <a:spLocks noChangeArrowheads="1"/>
          </p:cNvSpPr>
          <p:nvPr/>
        </p:nvSpPr>
        <p:spPr bwMode="auto">
          <a:xfrm>
            <a:off x="6731000" y="2049463"/>
            <a:ext cx="343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r>
              <a:rPr lang="en-US" altLang="en-US" b="1">
                <a:solidFill>
                  <a:srgbClr val="3333CC"/>
                </a:solidFill>
              </a:rPr>
              <a:t>action value estimates</a:t>
            </a:r>
            <a:endParaRPr lang="en-US" altLang="en-US">
              <a:solidFill>
                <a:srgbClr val="3333CC"/>
              </a:solidFill>
            </a:endParaRPr>
          </a:p>
        </p:txBody>
      </p:sp>
      <p:graphicFrame>
        <p:nvGraphicFramePr>
          <p:cNvPr id="44039" name="Object 16">
            <a:extLst>
              <a:ext uri="{FF2B5EF4-FFF2-40B4-BE49-F238E27FC236}">
                <a16:creationId xmlns:a16="http://schemas.microsoft.com/office/drawing/2014/main" id="{D7430AD6-4DF9-6D4B-131A-753FB210C7AA}"/>
              </a:ext>
            </a:extLst>
          </p:cNvPr>
          <p:cNvGraphicFramePr>
            <a:graphicFrameLocks noChangeAspect="1"/>
          </p:cNvGraphicFramePr>
          <p:nvPr/>
        </p:nvGraphicFramePr>
        <p:xfrm>
          <a:off x="6354764" y="3189288"/>
          <a:ext cx="2916237" cy="1617662"/>
        </p:xfrm>
        <a:graphic>
          <a:graphicData uri="http://schemas.openxmlformats.org/presentationml/2006/ole">
            <mc:AlternateContent xmlns:mc="http://schemas.openxmlformats.org/markup-compatibility/2006">
              <mc:Choice xmlns:v="urn:schemas-microsoft-com:vml" Requires="v">
                <p:oleObj name="Equation" r:id="rId6" imgW="1003300" imgH="558800" progId="Equation.3">
                  <p:embed/>
                </p:oleObj>
              </mc:Choice>
              <mc:Fallback>
                <p:oleObj name="Equation" r:id="rId6" imgW="1003300" imgH="558800" progId="Equation.3">
                  <p:embed/>
                  <p:pic>
                    <p:nvPicPr>
                      <p:cNvPr id="44039" name="Object 16">
                        <a:extLst>
                          <a:ext uri="{FF2B5EF4-FFF2-40B4-BE49-F238E27FC236}">
                            <a16:creationId xmlns:a16="http://schemas.microsoft.com/office/drawing/2014/main" id="{D7430AD6-4DF9-6D4B-131A-753FB210C7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4764" y="3189288"/>
                        <a:ext cx="2916237" cy="161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Footer Placeholder 3">
            <a:extLst>
              <a:ext uri="{FF2B5EF4-FFF2-40B4-BE49-F238E27FC236}">
                <a16:creationId xmlns:a16="http://schemas.microsoft.com/office/drawing/2014/main" id="{239DC9F7-93BE-01DB-8368-7B08334BA5AC}"/>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r>
              <a:rPr lang="en-US" altLang="en-US" sz="1000">
                <a:solidFill>
                  <a:srgbClr val="000000"/>
                </a:solidFill>
              </a:rPr>
              <a:t>Reinforcement Learning</a:t>
            </a:r>
            <a:endParaRPr lang="en-US" altLang="en-US" sz="1400">
              <a:solidFill>
                <a:srgbClr val="000000"/>
              </a:solidFill>
            </a:endParaRPr>
          </a:p>
        </p:txBody>
      </p:sp>
      <p:sp>
        <p:nvSpPr>
          <p:cNvPr id="46082" name="Slide Number Placeholder 4">
            <a:extLst>
              <a:ext uri="{FF2B5EF4-FFF2-40B4-BE49-F238E27FC236}">
                <a16:creationId xmlns:a16="http://schemas.microsoft.com/office/drawing/2014/main" id="{913D9C55-5F1F-DC47-F85B-78E4110D8C3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fld id="{2E3D30DF-731C-DF4F-AD01-1303C1E6A4A3}" type="slidenum">
              <a:rPr lang="en-US" altLang="en-US" sz="1000">
                <a:solidFill>
                  <a:srgbClr val="000000"/>
                </a:solidFill>
              </a:rPr>
              <a:pPr eaLnBrk="0" fontAlgn="base" hangingPunct="0">
                <a:spcBef>
                  <a:spcPct val="0"/>
                </a:spcBef>
                <a:spcAft>
                  <a:spcPct val="0"/>
                </a:spcAft>
                <a:buClrTx/>
                <a:buNone/>
              </a:pPr>
              <a:t>36</a:t>
            </a:fld>
            <a:endParaRPr lang="en-US" altLang="en-US" sz="1000">
              <a:solidFill>
                <a:srgbClr val="000000"/>
              </a:solidFill>
            </a:endParaRPr>
          </a:p>
        </p:txBody>
      </p:sp>
      <p:sp>
        <p:nvSpPr>
          <p:cNvPr id="46083" name="Rectangle 12">
            <a:extLst>
              <a:ext uri="{FF2B5EF4-FFF2-40B4-BE49-F238E27FC236}">
                <a16:creationId xmlns:a16="http://schemas.microsoft.com/office/drawing/2014/main" id="{AE5D64A9-6713-2196-7F5B-6FD869D020E6}"/>
              </a:ext>
            </a:extLst>
          </p:cNvPr>
          <p:cNvSpPr>
            <a:spLocks noGrp="1" noChangeArrowheads="1"/>
          </p:cNvSpPr>
          <p:nvPr>
            <p:ph type="title"/>
          </p:nvPr>
        </p:nvSpPr>
        <p:spPr/>
        <p:txBody>
          <a:bodyPr/>
          <a:lstStyle/>
          <a:p>
            <a:r>
              <a:rPr lang="en-US" altLang="en-US"/>
              <a:t>Action-Value Methods</a:t>
            </a:r>
          </a:p>
        </p:txBody>
      </p:sp>
      <p:sp>
        <p:nvSpPr>
          <p:cNvPr id="46084" name="Rectangle 13">
            <a:extLst>
              <a:ext uri="{FF2B5EF4-FFF2-40B4-BE49-F238E27FC236}">
                <a16:creationId xmlns:a16="http://schemas.microsoft.com/office/drawing/2014/main" id="{38A46555-F15D-63B5-6273-3CBA5DA40400}"/>
              </a:ext>
            </a:extLst>
          </p:cNvPr>
          <p:cNvSpPr>
            <a:spLocks noGrp="1" noChangeArrowheads="1"/>
          </p:cNvSpPr>
          <p:nvPr>
            <p:ph type="body" idx="1"/>
          </p:nvPr>
        </p:nvSpPr>
        <p:spPr>
          <a:xfrm>
            <a:off x="2146300" y="1447800"/>
            <a:ext cx="7772400" cy="4876800"/>
          </a:xfrm>
        </p:spPr>
        <p:txBody>
          <a:bodyPr/>
          <a:lstStyle/>
          <a:p>
            <a:r>
              <a:rPr lang="en-US" altLang="en-US"/>
              <a:t>Methods that adapt action-value estimates and nothing else, e.g.:  suppose by the </a:t>
            </a:r>
            <a:r>
              <a:rPr lang="en-US" altLang="en-US" i="1"/>
              <a:t>t</a:t>
            </a:r>
            <a:r>
              <a:rPr lang="en-US" altLang="en-US"/>
              <a:t>-th play, action </a:t>
            </a:r>
            <a:r>
              <a:rPr lang="en-US" altLang="en-US" i="1"/>
              <a:t>    </a:t>
            </a:r>
            <a:r>
              <a:rPr lang="en-US" altLang="en-US"/>
              <a:t>had been chosen      times, producing rewards                       then </a:t>
            </a:r>
          </a:p>
        </p:txBody>
      </p:sp>
      <p:graphicFrame>
        <p:nvGraphicFramePr>
          <p:cNvPr id="46085" name="Object 14">
            <a:extLst>
              <a:ext uri="{FF2B5EF4-FFF2-40B4-BE49-F238E27FC236}">
                <a16:creationId xmlns:a16="http://schemas.microsoft.com/office/drawing/2014/main" id="{D8050A18-20E2-8739-0E4D-DF4EAD5EC379}"/>
              </a:ext>
            </a:extLst>
          </p:cNvPr>
          <p:cNvGraphicFramePr>
            <a:graphicFrameLocks noChangeAspect="1"/>
          </p:cNvGraphicFramePr>
          <p:nvPr/>
        </p:nvGraphicFramePr>
        <p:xfrm>
          <a:off x="3438526" y="3335339"/>
          <a:ext cx="3275013" cy="1025525"/>
        </p:xfrm>
        <a:graphic>
          <a:graphicData uri="http://schemas.openxmlformats.org/presentationml/2006/ole">
            <mc:AlternateContent xmlns:mc="http://schemas.openxmlformats.org/markup-compatibility/2006">
              <mc:Choice xmlns:v="urn:schemas-microsoft-com:vml" Requires="v">
                <p:oleObj name="Equation" r:id="rId4" imgW="33642300" imgH="10528300" progId="Equation.3">
                  <p:embed/>
                </p:oleObj>
              </mc:Choice>
              <mc:Fallback>
                <p:oleObj name="Equation" r:id="rId4" imgW="33642300" imgH="10528300" progId="Equation.3">
                  <p:embed/>
                  <p:pic>
                    <p:nvPicPr>
                      <p:cNvPr id="46085" name="Object 14">
                        <a:extLst>
                          <a:ext uri="{FF2B5EF4-FFF2-40B4-BE49-F238E27FC236}">
                            <a16:creationId xmlns:a16="http://schemas.microsoft.com/office/drawing/2014/main" id="{D8050A18-20E2-8739-0E4D-DF4EAD5EC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526" y="3335339"/>
                        <a:ext cx="3275013"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6" name="Object 15">
            <a:extLst>
              <a:ext uri="{FF2B5EF4-FFF2-40B4-BE49-F238E27FC236}">
                <a16:creationId xmlns:a16="http://schemas.microsoft.com/office/drawing/2014/main" id="{64747E98-DBA5-C15F-CFE4-6C1EB66B3B34}"/>
              </a:ext>
            </a:extLst>
          </p:cNvPr>
          <p:cNvGraphicFramePr>
            <a:graphicFrameLocks noChangeAspect="1"/>
          </p:cNvGraphicFramePr>
          <p:nvPr/>
        </p:nvGraphicFramePr>
        <p:xfrm>
          <a:off x="5130800" y="2266951"/>
          <a:ext cx="292100" cy="365125"/>
        </p:xfrm>
        <a:graphic>
          <a:graphicData uri="http://schemas.openxmlformats.org/presentationml/2006/ole">
            <mc:AlternateContent xmlns:mc="http://schemas.openxmlformats.org/markup-compatibility/2006">
              <mc:Choice xmlns:v="urn:schemas-microsoft-com:vml" Requires="v">
                <p:oleObj name="Equation" r:id="rId6" imgW="114300" imgH="139700" progId="Equation.3">
                  <p:embed/>
                </p:oleObj>
              </mc:Choice>
              <mc:Fallback>
                <p:oleObj name="Equation" r:id="rId6" imgW="114300" imgH="139700" progId="Equation.3">
                  <p:embed/>
                  <p:pic>
                    <p:nvPicPr>
                      <p:cNvPr id="46086" name="Object 15">
                        <a:extLst>
                          <a:ext uri="{FF2B5EF4-FFF2-40B4-BE49-F238E27FC236}">
                            <a16:creationId xmlns:a16="http://schemas.microsoft.com/office/drawing/2014/main" id="{64747E98-DBA5-C15F-CFE4-6C1EB66B3B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0800" y="2266951"/>
                        <a:ext cx="2921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7" name="Object 16">
            <a:extLst>
              <a:ext uri="{FF2B5EF4-FFF2-40B4-BE49-F238E27FC236}">
                <a16:creationId xmlns:a16="http://schemas.microsoft.com/office/drawing/2014/main" id="{A6578D7A-AFF3-6E5C-3BBF-5BA137162B1F}"/>
              </a:ext>
            </a:extLst>
          </p:cNvPr>
          <p:cNvGraphicFramePr>
            <a:graphicFrameLocks noChangeAspect="1"/>
          </p:cNvGraphicFramePr>
          <p:nvPr/>
        </p:nvGraphicFramePr>
        <p:xfrm>
          <a:off x="9023351" y="2182814"/>
          <a:ext cx="1362075" cy="498475"/>
        </p:xfrm>
        <a:graphic>
          <a:graphicData uri="http://schemas.openxmlformats.org/presentationml/2006/ole">
            <mc:AlternateContent xmlns:mc="http://schemas.openxmlformats.org/markup-compatibility/2006">
              <mc:Choice xmlns:v="urn:schemas-microsoft-com:vml" Requires="v">
                <p:oleObj name="Equation" r:id="rId8" imgW="15214600" imgH="5562600" progId="Equation.3">
                  <p:embed/>
                </p:oleObj>
              </mc:Choice>
              <mc:Fallback>
                <p:oleObj name="Equation" r:id="rId8" imgW="15214600" imgH="5562600" progId="Equation.3">
                  <p:embed/>
                  <p:pic>
                    <p:nvPicPr>
                      <p:cNvPr id="46087" name="Object 16">
                        <a:extLst>
                          <a:ext uri="{FF2B5EF4-FFF2-40B4-BE49-F238E27FC236}">
                            <a16:creationId xmlns:a16="http://schemas.microsoft.com/office/drawing/2014/main" id="{A6578D7A-AFF3-6E5C-3BBF-5BA137162B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3351" y="2182814"/>
                        <a:ext cx="13620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8" name="Rectangle 17">
            <a:extLst>
              <a:ext uri="{FF2B5EF4-FFF2-40B4-BE49-F238E27FC236}">
                <a16:creationId xmlns:a16="http://schemas.microsoft.com/office/drawing/2014/main" id="{D44E3DF4-0808-C330-57E9-8B1CCF51D1C9}"/>
              </a:ext>
            </a:extLst>
          </p:cNvPr>
          <p:cNvSpPr>
            <a:spLocks noChangeArrowheads="1"/>
          </p:cNvSpPr>
          <p:nvPr/>
        </p:nvSpPr>
        <p:spPr bwMode="auto">
          <a:xfrm>
            <a:off x="7086600" y="3598864"/>
            <a:ext cx="26677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r>
              <a:rPr lang="en-US" altLang="en-US">
                <a:solidFill>
                  <a:srgbClr val="000000"/>
                </a:solidFill>
              </a:rPr>
              <a:t>“sample average” </a:t>
            </a:r>
          </a:p>
        </p:txBody>
      </p:sp>
      <p:graphicFrame>
        <p:nvGraphicFramePr>
          <p:cNvPr id="46089" name="Object 18">
            <a:extLst>
              <a:ext uri="{FF2B5EF4-FFF2-40B4-BE49-F238E27FC236}">
                <a16:creationId xmlns:a16="http://schemas.microsoft.com/office/drawing/2014/main" id="{15478531-6F08-A16B-384C-25659AD2505C}"/>
              </a:ext>
            </a:extLst>
          </p:cNvPr>
          <p:cNvGraphicFramePr>
            <a:graphicFrameLocks noChangeAspect="1"/>
          </p:cNvGraphicFramePr>
          <p:nvPr/>
        </p:nvGraphicFramePr>
        <p:xfrm>
          <a:off x="3530601" y="4897439"/>
          <a:ext cx="2894013" cy="731837"/>
        </p:xfrm>
        <a:graphic>
          <a:graphicData uri="http://schemas.openxmlformats.org/presentationml/2006/ole">
            <mc:AlternateContent xmlns:mc="http://schemas.openxmlformats.org/markup-compatibility/2006">
              <mc:Choice xmlns:v="urn:schemas-microsoft-com:vml" Requires="v">
                <p:oleObj name="Equation" r:id="rId10" imgW="27800300" imgH="7023100" progId="Equation.3">
                  <p:embed/>
                </p:oleObj>
              </mc:Choice>
              <mc:Fallback>
                <p:oleObj name="Equation" r:id="rId10" imgW="27800300" imgH="7023100" progId="Equation.3">
                  <p:embed/>
                  <p:pic>
                    <p:nvPicPr>
                      <p:cNvPr id="46089" name="Object 18">
                        <a:extLst>
                          <a:ext uri="{FF2B5EF4-FFF2-40B4-BE49-F238E27FC236}">
                            <a16:creationId xmlns:a16="http://schemas.microsoft.com/office/drawing/2014/main" id="{15478531-6F08-A16B-384C-25659AD250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0601" y="4897439"/>
                        <a:ext cx="2894013" cy="73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90" name="Object 19">
            <a:extLst>
              <a:ext uri="{FF2B5EF4-FFF2-40B4-BE49-F238E27FC236}">
                <a16:creationId xmlns:a16="http://schemas.microsoft.com/office/drawing/2014/main" id="{4F6DEEF7-6BFB-81AE-E92E-BE488C63974C}"/>
              </a:ext>
            </a:extLst>
          </p:cNvPr>
          <p:cNvGraphicFramePr>
            <a:graphicFrameLocks noChangeAspect="1"/>
          </p:cNvGraphicFramePr>
          <p:nvPr/>
        </p:nvGraphicFramePr>
        <p:xfrm>
          <a:off x="9518650" y="1949450"/>
          <a:ext cx="266700" cy="266700"/>
        </p:xfrm>
        <a:graphic>
          <a:graphicData uri="http://schemas.openxmlformats.org/presentationml/2006/ole">
            <mc:AlternateContent xmlns:mc="http://schemas.openxmlformats.org/markup-compatibility/2006">
              <mc:Choice xmlns:v="urn:schemas-microsoft-com:vml" Requires="v">
                <p:oleObj name="Equation" r:id="rId12" imgW="76200" imgH="76200" progId="Equation.3">
                  <p:embed/>
                </p:oleObj>
              </mc:Choice>
              <mc:Fallback>
                <p:oleObj name="Equation" r:id="rId12" imgW="76200" imgH="76200" progId="Equation.3">
                  <p:embed/>
                  <p:pic>
                    <p:nvPicPr>
                      <p:cNvPr id="46090" name="Object 19">
                        <a:extLst>
                          <a:ext uri="{FF2B5EF4-FFF2-40B4-BE49-F238E27FC236}">
                            <a16:creationId xmlns:a16="http://schemas.microsoft.com/office/drawing/2014/main" id="{4F6DEEF7-6BFB-81AE-E92E-BE488C6397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18650" y="1949450"/>
                        <a:ext cx="2667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Footer Placeholder 3">
            <a:extLst>
              <a:ext uri="{FF2B5EF4-FFF2-40B4-BE49-F238E27FC236}">
                <a16:creationId xmlns:a16="http://schemas.microsoft.com/office/drawing/2014/main" id="{1B8DA436-4803-F215-8A9E-372F4EA619AC}"/>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r>
              <a:rPr lang="en-US" altLang="en-US" sz="1000">
                <a:solidFill>
                  <a:srgbClr val="000000"/>
                </a:solidFill>
              </a:rPr>
              <a:t>Reinforcement Learning</a:t>
            </a:r>
            <a:endParaRPr lang="en-US" altLang="en-US" sz="1400">
              <a:solidFill>
                <a:srgbClr val="000000"/>
              </a:solidFill>
            </a:endParaRPr>
          </a:p>
        </p:txBody>
      </p:sp>
      <p:sp>
        <p:nvSpPr>
          <p:cNvPr id="48130" name="Slide Number Placeholder 4">
            <a:extLst>
              <a:ext uri="{FF2B5EF4-FFF2-40B4-BE49-F238E27FC236}">
                <a16:creationId xmlns:a16="http://schemas.microsoft.com/office/drawing/2014/main" id="{B8788E30-A38E-0261-840A-A0B0E99B857F}"/>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fld id="{606EED17-C5C3-CC4D-9569-F6167CA8CCA4}" type="slidenum">
              <a:rPr lang="en-US" altLang="en-US" sz="1000">
                <a:solidFill>
                  <a:srgbClr val="000000"/>
                </a:solidFill>
              </a:rPr>
              <a:pPr eaLnBrk="0" fontAlgn="base" hangingPunct="0">
                <a:spcBef>
                  <a:spcPct val="0"/>
                </a:spcBef>
                <a:spcAft>
                  <a:spcPct val="0"/>
                </a:spcAft>
                <a:buClrTx/>
                <a:buNone/>
              </a:pPr>
              <a:t>37</a:t>
            </a:fld>
            <a:endParaRPr lang="en-US" altLang="en-US" sz="1000">
              <a:solidFill>
                <a:srgbClr val="000000"/>
              </a:solidFill>
            </a:endParaRPr>
          </a:p>
        </p:txBody>
      </p:sp>
      <p:sp>
        <p:nvSpPr>
          <p:cNvPr id="48131" name="Rectangle 2">
            <a:extLst>
              <a:ext uri="{FF2B5EF4-FFF2-40B4-BE49-F238E27FC236}">
                <a16:creationId xmlns:a16="http://schemas.microsoft.com/office/drawing/2014/main" id="{2F280D83-3F0C-D6F3-A03E-46C08DFD9E44}"/>
              </a:ext>
            </a:extLst>
          </p:cNvPr>
          <p:cNvSpPr>
            <a:spLocks noGrp="1" noChangeArrowheads="1"/>
          </p:cNvSpPr>
          <p:nvPr>
            <p:ph type="title"/>
          </p:nvPr>
        </p:nvSpPr>
        <p:spPr/>
        <p:txBody>
          <a:bodyPr/>
          <a:lstStyle/>
          <a:p>
            <a:r>
              <a:rPr lang="en-US" altLang="en-US">
                <a:latin typeface="Symbol" pitchFamily="2" charset="2"/>
              </a:rPr>
              <a:t>e</a:t>
            </a:r>
            <a:r>
              <a:rPr lang="en-US" altLang="en-US"/>
              <a:t>-Greedy Action Selection</a:t>
            </a:r>
          </a:p>
        </p:txBody>
      </p:sp>
      <p:sp>
        <p:nvSpPr>
          <p:cNvPr id="48132" name="Rectangle 3">
            <a:extLst>
              <a:ext uri="{FF2B5EF4-FFF2-40B4-BE49-F238E27FC236}">
                <a16:creationId xmlns:a16="http://schemas.microsoft.com/office/drawing/2014/main" id="{D8D0A7C6-31DC-E97A-B927-A7E85D73DCDF}"/>
              </a:ext>
            </a:extLst>
          </p:cNvPr>
          <p:cNvSpPr>
            <a:spLocks noGrp="1" noChangeArrowheads="1"/>
          </p:cNvSpPr>
          <p:nvPr>
            <p:ph type="body" idx="1"/>
          </p:nvPr>
        </p:nvSpPr>
        <p:spPr/>
        <p:txBody>
          <a:bodyPr/>
          <a:lstStyle/>
          <a:p>
            <a:r>
              <a:rPr lang="en-US" altLang="en-US"/>
              <a:t>Greedy action selection:</a:t>
            </a:r>
          </a:p>
          <a:p>
            <a:endParaRPr lang="en-US" altLang="en-US"/>
          </a:p>
          <a:p>
            <a:endParaRPr lang="en-US" altLang="en-US"/>
          </a:p>
          <a:p>
            <a:r>
              <a:rPr lang="en-US" altLang="en-US">
                <a:latin typeface="Symbol" pitchFamily="2" charset="2"/>
              </a:rPr>
              <a:t>e</a:t>
            </a:r>
            <a:r>
              <a:rPr lang="en-US" altLang="en-US"/>
              <a:t>-Greedy:</a:t>
            </a:r>
          </a:p>
        </p:txBody>
      </p:sp>
      <p:graphicFrame>
        <p:nvGraphicFramePr>
          <p:cNvPr id="48133" name="Object 4">
            <a:extLst>
              <a:ext uri="{FF2B5EF4-FFF2-40B4-BE49-F238E27FC236}">
                <a16:creationId xmlns:a16="http://schemas.microsoft.com/office/drawing/2014/main" id="{7AE9E4FF-A9F3-B316-294F-B80AEB235D9E}"/>
              </a:ext>
            </a:extLst>
          </p:cNvPr>
          <p:cNvGraphicFramePr>
            <a:graphicFrameLocks noChangeAspect="1"/>
          </p:cNvGraphicFramePr>
          <p:nvPr/>
        </p:nvGraphicFramePr>
        <p:xfrm>
          <a:off x="4567239" y="2036764"/>
          <a:ext cx="3184525" cy="625475"/>
        </p:xfrm>
        <a:graphic>
          <a:graphicData uri="http://schemas.openxmlformats.org/presentationml/2006/ole">
            <mc:AlternateContent xmlns:mc="http://schemas.openxmlformats.org/markup-compatibility/2006">
              <mc:Choice xmlns:v="urn:schemas-microsoft-com:vml" Requires="v">
                <p:oleObj name="Equation" r:id="rId4" imgW="34226500" imgH="6731000" progId="Equation.3">
                  <p:embed/>
                </p:oleObj>
              </mc:Choice>
              <mc:Fallback>
                <p:oleObj name="Equation" r:id="rId4" imgW="34226500" imgH="6731000" progId="Equation.3">
                  <p:embed/>
                  <p:pic>
                    <p:nvPicPr>
                      <p:cNvPr id="48133" name="Object 4">
                        <a:extLst>
                          <a:ext uri="{FF2B5EF4-FFF2-40B4-BE49-F238E27FC236}">
                            <a16:creationId xmlns:a16="http://schemas.microsoft.com/office/drawing/2014/main" id="{7AE9E4FF-A9F3-B316-294F-B80AEB235D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7239" y="2036764"/>
                        <a:ext cx="3184525"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4" name="Object 5">
            <a:extLst>
              <a:ext uri="{FF2B5EF4-FFF2-40B4-BE49-F238E27FC236}">
                <a16:creationId xmlns:a16="http://schemas.microsoft.com/office/drawing/2014/main" id="{74D3B02A-203B-B6CB-F2E5-263BCB7283D7}"/>
              </a:ext>
            </a:extLst>
          </p:cNvPr>
          <p:cNvGraphicFramePr>
            <a:graphicFrameLocks noChangeAspect="1"/>
          </p:cNvGraphicFramePr>
          <p:nvPr/>
        </p:nvGraphicFramePr>
        <p:xfrm>
          <a:off x="4797426" y="3378200"/>
          <a:ext cx="3908425" cy="825500"/>
        </p:xfrm>
        <a:graphic>
          <a:graphicData uri="http://schemas.openxmlformats.org/presentationml/2006/ole">
            <mc:AlternateContent xmlns:mc="http://schemas.openxmlformats.org/markup-compatibility/2006">
              <mc:Choice xmlns:v="urn:schemas-microsoft-com:vml" Requires="v">
                <p:oleObj name="Equation" r:id="rId6" imgW="1473200" imgH="304800" progId="Equation.3">
                  <p:embed/>
                </p:oleObj>
              </mc:Choice>
              <mc:Fallback>
                <p:oleObj name="Equation" r:id="rId6" imgW="1473200" imgH="304800" progId="Equation.3">
                  <p:embed/>
                  <p:pic>
                    <p:nvPicPr>
                      <p:cNvPr id="48134" name="Object 5">
                        <a:extLst>
                          <a:ext uri="{FF2B5EF4-FFF2-40B4-BE49-F238E27FC236}">
                            <a16:creationId xmlns:a16="http://schemas.microsoft.com/office/drawing/2014/main" id="{74D3B02A-203B-B6CB-F2E5-263BCB7283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7426" y="3378200"/>
                        <a:ext cx="390842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5" name="Text Box 6">
            <a:extLst>
              <a:ext uri="{FF2B5EF4-FFF2-40B4-BE49-F238E27FC236}">
                <a16:creationId xmlns:a16="http://schemas.microsoft.com/office/drawing/2014/main" id="{6F55DCF7-BEE1-AC32-F9E9-50E67DE8803F}"/>
              </a:ext>
            </a:extLst>
          </p:cNvPr>
          <p:cNvSpPr txBox="1">
            <a:spLocks noChangeArrowheads="1"/>
          </p:cNvSpPr>
          <p:nvPr/>
        </p:nvSpPr>
        <p:spPr bwMode="auto">
          <a:xfrm>
            <a:off x="4289426" y="3106738"/>
            <a:ext cx="3794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r>
              <a:rPr lang="en-US" altLang="en-US" sz="7200" baseline="-25000">
                <a:solidFill>
                  <a:srgbClr val="000000"/>
                </a:solidFill>
              </a:rPr>
              <a:t>{</a:t>
            </a:r>
            <a:endParaRPr lang="en-US" altLang="en-US" baseline="-25000">
              <a:solidFill>
                <a:srgbClr val="000000"/>
              </a:solidFill>
            </a:endParaRPr>
          </a:p>
        </p:txBody>
      </p:sp>
      <p:graphicFrame>
        <p:nvGraphicFramePr>
          <p:cNvPr id="48136" name="Object 7">
            <a:extLst>
              <a:ext uri="{FF2B5EF4-FFF2-40B4-BE49-F238E27FC236}">
                <a16:creationId xmlns:a16="http://schemas.microsoft.com/office/drawing/2014/main" id="{665E0352-850D-233A-4C7F-21EA07737A5D}"/>
              </a:ext>
            </a:extLst>
          </p:cNvPr>
          <p:cNvGraphicFramePr>
            <a:graphicFrameLocks noChangeAspect="1"/>
          </p:cNvGraphicFramePr>
          <p:nvPr/>
        </p:nvGraphicFramePr>
        <p:xfrm>
          <a:off x="3568701" y="3575050"/>
          <a:ext cx="633413" cy="431800"/>
        </p:xfrm>
        <a:graphic>
          <a:graphicData uri="http://schemas.openxmlformats.org/presentationml/2006/ole">
            <mc:AlternateContent xmlns:mc="http://schemas.openxmlformats.org/markup-compatibility/2006">
              <mc:Choice xmlns:v="urn:schemas-microsoft-com:vml" Requires="v">
                <p:oleObj name="Equation" r:id="rId8" imgW="203200" imgH="139700" progId="Equation.3">
                  <p:embed/>
                </p:oleObj>
              </mc:Choice>
              <mc:Fallback>
                <p:oleObj name="Equation" r:id="rId8" imgW="203200" imgH="139700" progId="Equation.3">
                  <p:embed/>
                  <p:pic>
                    <p:nvPicPr>
                      <p:cNvPr id="48136" name="Object 7">
                        <a:extLst>
                          <a:ext uri="{FF2B5EF4-FFF2-40B4-BE49-F238E27FC236}">
                            <a16:creationId xmlns:a16="http://schemas.microsoft.com/office/drawing/2014/main" id="{665E0352-850D-233A-4C7F-21EA07737A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8701" y="3575050"/>
                        <a:ext cx="633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7" name="Rectangle 8">
            <a:extLst>
              <a:ext uri="{FF2B5EF4-FFF2-40B4-BE49-F238E27FC236}">
                <a16:creationId xmlns:a16="http://schemas.microsoft.com/office/drawing/2014/main" id="{0A4248AD-6E57-28BE-B236-F5241D31110D}"/>
              </a:ext>
            </a:extLst>
          </p:cNvPr>
          <p:cNvSpPr>
            <a:spLocks noChangeArrowheads="1"/>
          </p:cNvSpPr>
          <p:nvPr/>
        </p:nvSpPr>
        <p:spPr bwMode="auto">
          <a:xfrm>
            <a:off x="2235201" y="5160964"/>
            <a:ext cx="73628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0066"/>
              </a:buClr>
              <a:buFont typeface="Wingdings" pitchFamily="2" charset="2"/>
              <a:buBlip>
                <a:blip r:embed="rId3"/>
              </a:buBlip>
              <a:defRPr sz="2400">
                <a:solidFill>
                  <a:schemeClr val="tx1"/>
                </a:solidFill>
                <a:latin typeface="Arial" panose="020B0604020202020204" pitchFamily="34" charset="0"/>
              </a:defRPr>
            </a:lvl1pPr>
            <a:lvl2pPr marL="742950" indent="-285750">
              <a:spcBef>
                <a:spcPct val="20000"/>
              </a:spcBef>
              <a:buClr>
                <a:srgbClr val="000066"/>
              </a:buClr>
              <a:buSzPct val="70000"/>
              <a:buFont typeface="Wingdings" pitchFamily="2" charset="2"/>
              <a:buBlip>
                <a:blip r:embed="rId3"/>
              </a:buBlip>
              <a:defRPr sz="2400">
                <a:solidFill>
                  <a:schemeClr val="tx1"/>
                </a:solidFill>
                <a:latin typeface="Arial" panose="020B0604020202020204" pitchFamily="34" charset="0"/>
              </a:defRPr>
            </a:lvl2pPr>
            <a:lvl3pPr marL="1143000" indent="-228600">
              <a:spcBef>
                <a:spcPct val="20000"/>
              </a:spcBef>
              <a:buClr>
                <a:srgbClr val="000066"/>
              </a:buClr>
              <a:buSzPct val="55000"/>
              <a:buFont typeface="Wingdings"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buClrTx/>
              <a:buNone/>
            </a:pPr>
            <a:r>
              <a:rPr lang="en-US" altLang="en-US">
                <a:solidFill>
                  <a:srgbClr val="000000"/>
                </a:solidFill>
              </a:rPr>
              <a:t>… the simplest way to try to balance exploration and exploitation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a:t>The Story So Far: MDPs and RL</a:t>
            </a:r>
          </a:p>
        </p:txBody>
      </p:sp>
      <p:sp>
        <p:nvSpPr>
          <p:cNvPr id="24579" name="Content Placeholder 2"/>
          <p:cNvSpPr>
            <a:spLocks noGrp="1"/>
          </p:cNvSpPr>
          <p:nvPr>
            <p:ph idx="1"/>
          </p:nvPr>
        </p:nvSpPr>
        <p:spPr>
          <a:xfrm>
            <a:off x="1981200" y="2103438"/>
            <a:ext cx="5334000" cy="4525962"/>
          </a:xfrm>
        </p:spPr>
        <p:txBody>
          <a:bodyPr/>
          <a:lstStyle/>
          <a:p>
            <a:r>
              <a:rPr lang="en-US" sz="2400" dirty="0"/>
              <a:t>If we know the MDP</a:t>
            </a:r>
          </a:p>
          <a:p>
            <a:pPr lvl="1"/>
            <a:r>
              <a:rPr lang="en-US" sz="2000" dirty="0"/>
              <a:t>Compute V*, Q*, </a:t>
            </a:r>
            <a:r>
              <a:rPr lang="en-US" sz="2000" dirty="0">
                <a:sym typeface="Symbol" pitchFamily="18" charset="2"/>
              </a:rPr>
              <a:t>* exactly</a:t>
            </a:r>
          </a:p>
          <a:p>
            <a:pPr lvl="1"/>
            <a:r>
              <a:rPr lang="en-US" sz="2000" dirty="0">
                <a:sym typeface="Symbol" pitchFamily="18" charset="2"/>
              </a:rPr>
              <a:t>Evaluate a fixed policy </a:t>
            </a:r>
          </a:p>
          <a:p>
            <a:endParaRPr lang="en-US" sz="2400" dirty="0"/>
          </a:p>
          <a:p>
            <a:r>
              <a:rPr lang="en-US" sz="2400" dirty="0"/>
              <a:t>If we don’t know the MDP</a:t>
            </a:r>
          </a:p>
          <a:p>
            <a:pPr lvl="1"/>
            <a:r>
              <a:rPr lang="en-US" sz="2000" dirty="0"/>
              <a:t>We can estimate the MDP then solve</a:t>
            </a:r>
          </a:p>
          <a:p>
            <a:pPr lvl="1"/>
            <a:endParaRPr lang="en-US" sz="2000" dirty="0"/>
          </a:p>
          <a:p>
            <a:pPr lvl="1"/>
            <a:r>
              <a:rPr lang="en-US" sz="2000" dirty="0"/>
              <a:t>We can estimate V for a fixed policy </a:t>
            </a:r>
            <a:r>
              <a:rPr lang="en-US" sz="2000" dirty="0">
                <a:sym typeface="Symbol" pitchFamily="18" charset="2"/>
              </a:rPr>
              <a:t></a:t>
            </a:r>
            <a:endParaRPr lang="en-US" sz="2000" dirty="0"/>
          </a:p>
          <a:p>
            <a:pPr lvl="1"/>
            <a:r>
              <a:rPr lang="en-US" sz="2000" dirty="0"/>
              <a:t>We can estimate Q*(</a:t>
            </a:r>
            <a:r>
              <a:rPr lang="en-US" sz="2000" dirty="0" err="1"/>
              <a:t>s,a</a:t>
            </a:r>
            <a:r>
              <a:rPr lang="en-US" sz="2000" dirty="0"/>
              <a:t>) for the optimal policy while executing an exploration policy</a:t>
            </a:r>
          </a:p>
        </p:txBody>
      </p:sp>
      <p:sp>
        <p:nvSpPr>
          <p:cNvPr id="24580" name="Slide Number Placeholder 3"/>
          <p:cNvSpPr>
            <a:spLocks noGrp="1"/>
          </p:cNvSpPr>
          <p:nvPr>
            <p:ph type="sldNum" sz="quarter" idx="12"/>
          </p:nvPr>
        </p:nvSpPr>
        <p:spPr>
          <a:noFill/>
        </p:spPr>
        <p:txBody>
          <a:bodyPr/>
          <a:lstStyle/>
          <a:p>
            <a:fld id="{5BEE73DD-C45A-4EF0-AC07-A43B8089C599}" type="slidenum">
              <a:rPr lang="en-US">
                <a:solidFill>
                  <a:prstClr val="black">
                    <a:tint val="75000"/>
                  </a:prstClr>
                </a:solidFill>
                <a:latin typeface="Arial" charset="0"/>
              </a:rPr>
              <a:pPr/>
              <a:t>38</a:t>
            </a:fld>
            <a:endParaRPr lang="en-US">
              <a:solidFill>
                <a:prstClr val="black">
                  <a:tint val="75000"/>
                </a:prstClr>
              </a:solidFill>
              <a:latin typeface="Arial" charset="0"/>
            </a:endParaRPr>
          </a:p>
        </p:txBody>
      </p:sp>
      <p:sp>
        <p:nvSpPr>
          <p:cNvPr id="5" name="Content Placeholder 2"/>
          <p:cNvSpPr txBox="1">
            <a:spLocks/>
          </p:cNvSpPr>
          <p:nvPr/>
        </p:nvSpPr>
        <p:spPr bwMode="auto">
          <a:xfrm>
            <a:off x="7239000" y="2103438"/>
            <a:ext cx="3124200" cy="4525962"/>
          </a:xfrm>
          <a:prstGeom prst="rect">
            <a:avLst/>
          </a:prstGeom>
          <a:noFill/>
          <a:ln w="9525">
            <a:noFill/>
            <a:miter lim="800000"/>
            <a:headEnd/>
            <a:tailEnd/>
          </a:ln>
        </p:spPr>
        <p:txBody>
          <a:bodyPr/>
          <a:lstStyle/>
          <a:p>
            <a:pPr marL="342900" indent="-342900" eaLnBrk="0" hangingPunct="0">
              <a:spcBef>
                <a:spcPct val="20000"/>
              </a:spcBef>
              <a:buClr>
                <a:srgbClr val="C0504D"/>
              </a:buClr>
              <a:buFont typeface="Wingdings" pitchFamily="2" charset="2"/>
              <a:buChar char="§"/>
              <a:defRPr/>
            </a:pPr>
            <a:r>
              <a:rPr lang="en-US" sz="2400" kern="0" dirty="0">
                <a:solidFill>
                  <a:srgbClr val="C0504D"/>
                </a:solidFill>
                <a:latin typeface="Calibri"/>
              </a:rPr>
              <a:t>Model-based DPs</a:t>
            </a:r>
          </a:p>
          <a:p>
            <a:pPr marL="800100" lvl="1" indent="-342900" eaLnBrk="0" hangingPunct="0">
              <a:spcBef>
                <a:spcPct val="20000"/>
              </a:spcBef>
              <a:buClr>
                <a:srgbClr val="C0504D"/>
              </a:buClr>
              <a:buFont typeface="Wingdings" pitchFamily="2" charset="2"/>
              <a:buChar char="§"/>
              <a:defRPr/>
            </a:pPr>
            <a:r>
              <a:rPr lang="en-US" sz="2000" kern="0" dirty="0">
                <a:solidFill>
                  <a:prstClr val="black"/>
                </a:solidFill>
                <a:latin typeface="Calibri"/>
              </a:rPr>
              <a:t>Value and policy Iteration</a:t>
            </a:r>
          </a:p>
          <a:p>
            <a:pPr marL="800100" lvl="1" indent="-342900" eaLnBrk="0" hangingPunct="0">
              <a:spcBef>
                <a:spcPct val="20000"/>
              </a:spcBef>
              <a:buClr>
                <a:srgbClr val="C0504D"/>
              </a:buClr>
              <a:buFont typeface="Wingdings" pitchFamily="2" charset="2"/>
              <a:buChar char="§"/>
              <a:defRPr/>
            </a:pPr>
            <a:r>
              <a:rPr lang="en-US" sz="2000" kern="0" dirty="0">
                <a:solidFill>
                  <a:prstClr val="black"/>
                </a:solidFill>
                <a:latin typeface="Calibri"/>
              </a:rPr>
              <a:t>Policy evaluation</a:t>
            </a:r>
          </a:p>
          <a:p>
            <a:pPr marL="342900" indent="-342900" eaLnBrk="0" hangingPunct="0">
              <a:spcBef>
                <a:spcPct val="20000"/>
              </a:spcBef>
              <a:buClr>
                <a:srgbClr val="C0504D"/>
              </a:buClr>
              <a:buFont typeface="Wingdings" pitchFamily="2" charset="2"/>
              <a:buChar char="§"/>
              <a:defRPr/>
            </a:pPr>
            <a:endParaRPr lang="en-US" sz="2400" kern="0" dirty="0">
              <a:solidFill>
                <a:srgbClr val="C0504D"/>
              </a:solidFill>
              <a:latin typeface="Calibri"/>
            </a:endParaRPr>
          </a:p>
          <a:p>
            <a:pPr marL="342900" indent="-342900" eaLnBrk="0" hangingPunct="0">
              <a:spcBef>
                <a:spcPct val="20000"/>
              </a:spcBef>
              <a:buClr>
                <a:srgbClr val="C0504D"/>
              </a:buClr>
              <a:buFont typeface="Wingdings" pitchFamily="2" charset="2"/>
              <a:buChar char="§"/>
              <a:defRPr/>
            </a:pPr>
            <a:r>
              <a:rPr lang="en-US" sz="2400" kern="0" dirty="0">
                <a:solidFill>
                  <a:srgbClr val="C0504D"/>
                </a:solidFill>
                <a:latin typeface="Calibri"/>
              </a:rPr>
              <a:t>Model-based RL</a:t>
            </a:r>
          </a:p>
          <a:p>
            <a:pPr marL="342900" indent="-342900" eaLnBrk="0" hangingPunct="0">
              <a:spcBef>
                <a:spcPct val="20000"/>
              </a:spcBef>
              <a:buClr>
                <a:srgbClr val="C0504D"/>
              </a:buClr>
              <a:buFont typeface="Wingdings" pitchFamily="2" charset="2"/>
              <a:buChar char="§"/>
              <a:defRPr/>
            </a:pPr>
            <a:endParaRPr lang="en-US" sz="2400" kern="0" dirty="0">
              <a:solidFill>
                <a:srgbClr val="C0504D"/>
              </a:solidFill>
              <a:latin typeface="Calibri"/>
            </a:endParaRPr>
          </a:p>
          <a:p>
            <a:pPr marL="342900" indent="-342900" eaLnBrk="0" hangingPunct="0">
              <a:spcBef>
                <a:spcPct val="20000"/>
              </a:spcBef>
              <a:buClr>
                <a:srgbClr val="C0504D"/>
              </a:buClr>
              <a:buFont typeface="Wingdings" pitchFamily="2" charset="2"/>
              <a:buChar char="§"/>
              <a:defRPr/>
            </a:pPr>
            <a:r>
              <a:rPr lang="en-US" sz="2400" kern="0" dirty="0">
                <a:solidFill>
                  <a:srgbClr val="C0504D"/>
                </a:solidFill>
                <a:latin typeface="Calibri"/>
              </a:rPr>
              <a:t>Model-free RL:</a:t>
            </a:r>
          </a:p>
          <a:p>
            <a:pPr marL="800100" lvl="1" indent="-342900" eaLnBrk="0" hangingPunct="0">
              <a:spcBef>
                <a:spcPct val="20000"/>
              </a:spcBef>
              <a:buClr>
                <a:srgbClr val="C0504D"/>
              </a:buClr>
              <a:buFont typeface="Wingdings" pitchFamily="2" charset="2"/>
              <a:buChar char="§"/>
              <a:defRPr/>
            </a:pPr>
            <a:r>
              <a:rPr lang="en-US" sz="2000" kern="0" dirty="0">
                <a:solidFill>
                  <a:prstClr val="black"/>
                </a:solidFill>
                <a:latin typeface="Calibri"/>
              </a:rPr>
              <a:t>Value learning</a:t>
            </a:r>
          </a:p>
          <a:p>
            <a:pPr marL="800100" lvl="1" indent="-342900" eaLnBrk="0" hangingPunct="0">
              <a:spcBef>
                <a:spcPct val="20000"/>
              </a:spcBef>
              <a:buClr>
                <a:srgbClr val="C0504D"/>
              </a:buClr>
              <a:buFont typeface="Wingdings" pitchFamily="2" charset="2"/>
              <a:buChar char="§"/>
              <a:defRPr/>
            </a:pPr>
            <a:r>
              <a:rPr lang="en-US" sz="2000" kern="0" dirty="0">
                <a:solidFill>
                  <a:prstClr val="black"/>
                </a:solidFill>
                <a:latin typeface="Calibri"/>
              </a:rPr>
              <a:t>Q-learning</a:t>
            </a:r>
          </a:p>
        </p:txBody>
      </p:sp>
      <p:sp>
        <p:nvSpPr>
          <p:cNvPr id="24582" name="TextBox 5"/>
          <p:cNvSpPr txBox="1">
            <a:spLocks noChangeArrowheads="1"/>
          </p:cNvSpPr>
          <p:nvPr/>
        </p:nvSpPr>
        <p:spPr bwMode="auto">
          <a:xfrm>
            <a:off x="1981200" y="1524001"/>
            <a:ext cx="3688638" cy="461665"/>
          </a:xfrm>
          <a:prstGeom prst="rect">
            <a:avLst/>
          </a:prstGeom>
          <a:noFill/>
          <a:ln w="9525">
            <a:noFill/>
            <a:miter lim="800000"/>
            <a:headEnd/>
            <a:tailEnd/>
          </a:ln>
        </p:spPr>
        <p:txBody>
          <a:bodyPr wrap="none">
            <a:spAutoFit/>
          </a:bodyPr>
          <a:lstStyle/>
          <a:p>
            <a:r>
              <a:rPr lang="en-US" sz="2400" b="1">
                <a:solidFill>
                  <a:prstClr val="black"/>
                </a:solidFill>
                <a:latin typeface="Calibri"/>
              </a:rPr>
              <a:t>Things we know how to do:</a:t>
            </a:r>
          </a:p>
        </p:txBody>
      </p:sp>
      <p:sp>
        <p:nvSpPr>
          <p:cNvPr id="24583" name="TextBox 6"/>
          <p:cNvSpPr txBox="1">
            <a:spLocks noChangeArrowheads="1"/>
          </p:cNvSpPr>
          <p:nvPr/>
        </p:nvSpPr>
        <p:spPr bwMode="auto">
          <a:xfrm>
            <a:off x="7246939" y="1519239"/>
            <a:ext cx="1693733" cy="461665"/>
          </a:xfrm>
          <a:prstGeom prst="rect">
            <a:avLst/>
          </a:prstGeom>
          <a:noFill/>
          <a:ln w="9525">
            <a:noFill/>
            <a:miter lim="800000"/>
            <a:headEnd/>
            <a:tailEnd/>
          </a:ln>
        </p:spPr>
        <p:txBody>
          <a:bodyPr wrap="none">
            <a:spAutoFit/>
          </a:bodyPr>
          <a:lstStyle/>
          <a:p>
            <a:r>
              <a:rPr lang="en-US" sz="2400" b="1">
                <a:solidFill>
                  <a:prstClr val="black"/>
                </a:solidFill>
                <a:latin typeface="Calibri"/>
              </a:rPr>
              <a:t>Techniques:</a:t>
            </a:r>
          </a:p>
        </p:txBody>
      </p:sp>
    </p:spTree>
    <p:extLst>
      <p:ext uri="{BB962C8B-B14F-4D97-AF65-F5344CB8AC3E}">
        <p14:creationId xmlns:p14="http://schemas.microsoft.com/office/powerpoint/2010/main" val="1782003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t>Q-Learning</a:t>
            </a:r>
          </a:p>
        </p:txBody>
      </p:sp>
      <p:sp>
        <p:nvSpPr>
          <p:cNvPr id="2052" name="Rectangle 3"/>
          <p:cNvSpPr>
            <a:spLocks noGrp="1" noChangeArrowheads="1"/>
          </p:cNvSpPr>
          <p:nvPr>
            <p:ph type="body" idx="1"/>
          </p:nvPr>
        </p:nvSpPr>
        <p:spPr/>
        <p:txBody>
          <a:bodyPr/>
          <a:lstStyle/>
          <a:p>
            <a:r>
              <a:rPr lang="en-US"/>
              <a:t>Q-learning produces tables of q-values:</a:t>
            </a:r>
          </a:p>
        </p:txBody>
      </p:sp>
      <p:graphicFrame>
        <p:nvGraphicFramePr>
          <p:cNvPr id="2050" name="Object 2"/>
          <p:cNvGraphicFramePr>
            <a:graphicFrameLocks noChangeAspect="1"/>
          </p:cNvGraphicFramePr>
          <p:nvPr/>
        </p:nvGraphicFramePr>
        <p:xfrm>
          <a:off x="3695700" y="2362200"/>
          <a:ext cx="4762500" cy="4046538"/>
        </p:xfrm>
        <a:graphic>
          <a:graphicData uri="http://schemas.openxmlformats.org/presentationml/2006/ole">
            <mc:AlternateContent xmlns:mc="http://schemas.openxmlformats.org/markup-compatibility/2006">
              <mc:Choice xmlns:v="urn:schemas-microsoft-com:vml" Requires="v">
                <p:oleObj name="Photo Editor Photo" r:id="rId2" imgW="4762913" imgH="4046571" progId="">
                  <p:embed/>
                </p:oleObj>
              </mc:Choice>
              <mc:Fallback>
                <p:oleObj name="Photo Editor Photo" r:id="rId2" imgW="4762913" imgH="4046571" progId="">
                  <p:embed/>
                  <p:pic>
                    <p:nvPicPr>
                      <p:cNvPr id="205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00" y="2362200"/>
                        <a:ext cx="4762500" cy="4046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4" name="Slide Number Placeholder 5"/>
          <p:cNvSpPr>
            <a:spLocks noGrp="1"/>
          </p:cNvSpPr>
          <p:nvPr>
            <p:ph type="sldNum" sz="quarter" idx="12"/>
          </p:nvPr>
        </p:nvSpPr>
        <p:spPr>
          <a:noFill/>
        </p:spPr>
        <p:txBody>
          <a:bodyPr/>
          <a:lstStyle/>
          <a:p>
            <a:fld id="{ACF55B75-0BD0-4B76-9962-71A2DF996E52}" type="slidenum">
              <a:rPr lang="en-US">
                <a:solidFill>
                  <a:prstClr val="black">
                    <a:tint val="75000"/>
                  </a:prstClr>
                </a:solidFill>
                <a:latin typeface="Arial" charset="0"/>
              </a:rPr>
              <a:pPr/>
              <a:t>39</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424248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61A6F6-3737-A78E-36CB-EC88A9D4BBD7}"/>
              </a:ext>
            </a:extLst>
          </p:cNvPr>
          <p:cNvSpPr>
            <a:spLocks noGrp="1"/>
          </p:cNvSpPr>
          <p:nvPr>
            <p:ph type="body" idx="1"/>
          </p:nvPr>
        </p:nvSpPr>
        <p:spPr>
          <a:xfrm>
            <a:off x="1157978" y="1787349"/>
            <a:ext cx="10115763" cy="2946697"/>
          </a:xfrm>
        </p:spPr>
        <p:txBody>
          <a:bodyPr/>
          <a:lstStyle/>
          <a:p>
            <a:r>
              <a:rPr lang="en-US" dirty="0"/>
              <a:t>Model-based reinforcement learning (MBRL) is an approach to solving reinforcement learning problems that relies on building an explicit model of the environment's dynamics. </a:t>
            </a:r>
          </a:p>
          <a:p>
            <a:endParaRPr lang="en-US" dirty="0"/>
          </a:p>
          <a:p>
            <a:endParaRPr lang="en-US" dirty="0"/>
          </a:p>
          <a:p>
            <a:r>
              <a:rPr lang="en-US" dirty="0"/>
              <a:t>Unlike model-free RL methods, which directly estimate value functions or policies from experience, model-based methods use the learned model to simulate and plan in the environment</a:t>
            </a:r>
          </a:p>
        </p:txBody>
      </p:sp>
    </p:spTree>
    <p:extLst>
      <p:ext uri="{BB962C8B-B14F-4D97-AF65-F5344CB8AC3E}">
        <p14:creationId xmlns:p14="http://schemas.microsoft.com/office/powerpoint/2010/main" val="603577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Q-Learning</a:t>
            </a:r>
          </a:p>
        </p:txBody>
      </p:sp>
      <p:sp>
        <p:nvSpPr>
          <p:cNvPr id="1799171" name="Rectangle 3"/>
          <p:cNvSpPr>
            <a:spLocks noGrp="1" noChangeArrowheads="1"/>
          </p:cNvSpPr>
          <p:nvPr>
            <p:ph type="body" idx="1"/>
          </p:nvPr>
        </p:nvSpPr>
        <p:spPr/>
        <p:txBody>
          <a:bodyPr/>
          <a:lstStyle/>
          <a:p>
            <a:pPr>
              <a:lnSpc>
                <a:spcPct val="90000"/>
              </a:lnSpc>
            </a:pPr>
            <a:r>
              <a:rPr lang="en-US" sz="2800"/>
              <a:t>In realistic situations, we cannot possibly learn about every single state!</a:t>
            </a:r>
          </a:p>
          <a:p>
            <a:pPr lvl="1">
              <a:lnSpc>
                <a:spcPct val="90000"/>
              </a:lnSpc>
            </a:pPr>
            <a:r>
              <a:rPr lang="en-US" sz="2400"/>
              <a:t>Too many states to visit them all in training</a:t>
            </a:r>
          </a:p>
          <a:p>
            <a:pPr lvl="1">
              <a:lnSpc>
                <a:spcPct val="90000"/>
              </a:lnSpc>
            </a:pPr>
            <a:r>
              <a:rPr lang="en-US" sz="2400"/>
              <a:t>Too many states to hold the q-tables in memory</a:t>
            </a:r>
          </a:p>
          <a:p>
            <a:pPr lvl="1">
              <a:lnSpc>
                <a:spcPct val="90000"/>
              </a:lnSpc>
            </a:pPr>
            <a:endParaRPr lang="en-US" sz="2400"/>
          </a:p>
          <a:p>
            <a:pPr>
              <a:lnSpc>
                <a:spcPct val="90000"/>
              </a:lnSpc>
            </a:pPr>
            <a:r>
              <a:rPr lang="en-US" sz="2800"/>
              <a:t>Instead, we want to generalize:</a:t>
            </a:r>
          </a:p>
          <a:p>
            <a:pPr lvl="1">
              <a:lnSpc>
                <a:spcPct val="90000"/>
              </a:lnSpc>
            </a:pPr>
            <a:r>
              <a:rPr lang="en-US" sz="2400"/>
              <a:t>Learn about some small number of training states from experience</a:t>
            </a:r>
          </a:p>
          <a:p>
            <a:pPr lvl="1">
              <a:lnSpc>
                <a:spcPct val="90000"/>
              </a:lnSpc>
            </a:pPr>
            <a:r>
              <a:rPr lang="en-US" sz="2400"/>
              <a:t>Generalize that experience to new, similar states</a:t>
            </a:r>
          </a:p>
          <a:p>
            <a:pPr lvl="1">
              <a:lnSpc>
                <a:spcPct val="90000"/>
              </a:lnSpc>
            </a:pPr>
            <a:r>
              <a:rPr lang="en-US" sz="2400"/>
              <a:t>This is a fundamental idea in machine learning, and we’ll see it over and over again</a:t>
            </a:r>
          </a:p>
          <a:p>
            <a:pPr lvl="1">
              <a:lnSpc>
                <a:spcPct val="90000"/>
              </a:lnSpc>
            </a:pPr>
            <a:endParaRPr lang="en-US" sz="2400"/>
          </a:p>
        </p:txBody>
      </p:sp>
      <p:sp>
        <p:nvSpPr>
          <p:cNvPr id="25604" name="Slide Number Placeholder 3"/>
          <p:cNvSpPr>
            <a:spLocks noGrp="1"/>
          </p:cNvSpPr>
          <p:nvPr>
            <p:ph type="sldNum" sz="quarter" idx="12"/>
          </p:nvPr>
        </p:nvSpPr>
        <p:spPr>
          <a:noFill/>
        </p:spPr>
        <p:txBody>
          <a:bodyPr/>
          <a:lstStyle/>
          <a:p>
            <a:fld id="{69689EAB-E69B-4F0D-A7DF-8E4F9CAE695A}" type="slidenum">
              <a:rPr lang="en-US">
                <a:solidFill>
                  <a:prstClr val="black">
                    <a:tint val="75000"/>
                  </a:prstClr>
                </a:solidFill>
                <a:latin typeface="Arial" charset="0"/>
              </a:rPr>
              <a:pPr/>
              <a:t>40</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14305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917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917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917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2CE8AA-3543-5A06-6164-60D426308CB6}"/>
              </a:ext>
            </a:extLst>
          </p:cNvPr>
          <p:cNvPicPr>
            <a:picLocks noChangeAspect="1"/>
          </p:cNvPicPr>
          <p:nvPr/>
        </p:nvPicPr>
        <p:blipFill rotWithShape="1">
          <a:blip r:embed="rId2"/>
          <a:srcRect t="8586" r="1494" b="11008"/>
          <a:stretch/>
        </p:blipFill>
        <p:spPr>
          <a:xfrm>
            <a:off x="637854" y="626724"/>
            <a:ext cx="10838380" cy="5753528"/>
          </a:xfrm>
          <a:prstGeom prst="rect">
            <a:avLst/>
          </a:prstGeom>
        </p:spPr>
      </p:pic>
    </p:spTree>
    <p:extLst>
      <p:ext uri="{BB962C8B-B14F-4D97-AF65-F5344CB8AC3E}">
        <p14:creationId xmlns:p14="http://schemas.microsoft.com/office/powerpoint/2010/main" val="445943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53BFDB-902F-2DA9-438C-15F76E1E7976}"/>
              </a:ext>
            </a:extLst>
          </p:cNvPr>
          <p:cNvPicPr>
            <a:picLocks noChangeAspect="1"/>
          </p:cNvPicPr>
          <p:nvPr/>
        </p:nvPicPr>
        <p:blipFill rotWithShape="1">
          <a:blip r:embed="rId2"/>
          <a:srcRect t="9195" r="474" b="10923"/>
          <a:stretch/>
        </p:blipFill>
        <p:spPr>
          <a:xfrm>
            <a:off x="894707" y="606175"/>
            <a:ext cx="10376044" cy="5415985"/>
          </a:xfrm>
          <a:prstGeom prst="rect">
            <a:avLst/>
          </a:prstGeom>
        </p:spPr>
      </p:pic>
    </p:spTree>
    <p:extLst>
      <p:ext uri="{BB962C8B-B14F-4D97-AF65-F5344CB8AC3E}">
        <p14:creationId xmlns:p14="http://schemas.microsoft.com/office/powerpoint/2010/main" val="4121819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3F3BE48-E44D-3109-201C-F07177C9AA27}"/>
              </a:ext>
            </a:extLst>
          </p:cNvPr>
          <p:cNvPicPr>
            <a:picLocks noGrp="1" noChangeAspect="1"/>
          </p:cNvPicPr>
          <p:nvPr>
            <p:ph idx="1"/>
          </p:nvPr>
        </p:nvPicPr>
        <p:blipFill rotWithShape="1">
          <a:blip r:embed="rId2"/>
          <a:srcRect t="9718" r="1575" b="10476"/>
          <a:stretch/>
        </p:blipFill>
        <p:spPr>
          <a:xfrm>
            <a:off x="610025" y="482886"/>
            <a:ext cx="10794290" cy="5691975"/>
          </a:xfrm>
          <a:prstGeom prst="rect">
            <a:avLst/>
          </a:prstGeom>
        </p:spPr>
      </p:pic>
    </p:spTree>
    <p:extLst>
      <p:ext uri="{BB962C8B-B14F-4D97-AF65-F5344CB8AC3E}">
        <p14:creationId xmlns:p14="http://schemas.microsoft.com/office/powerpoint/2010/main" val="2959923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E32DC6B-6CA7-EE0C-3D26-A510371DB663}"/>
              </a:ext>
            </a:extLst>
          </p:cNvPr>
          <p:cNvPicPr>
            <a:picLocks noGrp="1" noChangeAspect="1"/>
          </p:cNvPicPr>
          <p:nvPr>
            <p:ph idx="1"/>
          </p:nvPr>
        </p:nvPicPr>
        <p:blipFill rotWithShape="1">
          <a:blip r:embed="rId2"/>
          <a:srcRect t="8989" r="1693" b="11206"/>
          <a:stretch/>
        </p:blipFill>
        <p:spPr>
          <a:xfrm>
            <a:off x="661395" y="410966"/>
            <a:ext cx="10742920" cy="5671716"/>
          </a:xfrm>
          <a:prstGeom prst="rect">
            <a:avLst/>
          </a:prstGeom>
        </p:spPr>
      </p:pic>
    </p:spTree>
    <p:extLst>
      <p:ext uri="{BB962C8B-B14F-4D97-AF65-F5344CB8AC3E}">
        <p14:creationId xmlns:p14="http://schemas.microsoft.com/office/powerpoint/2010/main" val="3043922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D9D561C-E180-5ACC-9F87-015C5ECBC601}"/>
              </a:ext>
            </a:extLst>
          </p:cNvPr>
          <p:cNvPicPr>
            <a:picLocks noGrp="1" noChangeAspect="1"/>
          </p:cNvPicPr>
          <p:nvPr>
            <p:ph idx="1"/>
          </p:nvPr>
        </p:nvPicPr>
        <p:blipFill rotWithShape="1">
          <a:blip r:embed="rId2"/>
          <a:srcRect t="9170" r="2168" b="12117"/>
          <a:stretch/>
        </p:blipFill>
        <p:spPr>
          <a:xfrm>
            <a:off x="794960" y="503432"/>
            <a:ext cx="10650451" cy="5572740"/>
          </a:xfrm>
          <a:prstGeom prst="rect">
            <a:avLst/>
          </a:prstGeom>
        </p:spPr>
      </p:pic>
    </p:spTree>
    <p:extLst>
      <p:ext uri="{BB962C8B-B14F-4D97-AF65-F5344CB8AC3E}">
        <p14:creationId xmlns:p14="http://schemas.microsoft.com/office/powerpoint/2010/main" val="1963284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44ED720-94E6-4EC5-22DA-4FD895A75B86}"/>
              </a:ext>
            </a:extLst>
          </p:cNvPr>
          <p:cNvPicPr>
            <a:picLocks noGrp="1" noChangeAspect="1"/>
          </p:cNvPicPr>
          <p:nvPr>
            <p:ph idx="1"/>
          </p:nvPr>
        </p:nvPicPr>
        <p:blipFill rotWithShape="1">
          <a:blip r:embed="rId2"/>
          <a:srcRect t="9170" r="1456" b="11024"/>
          <a:stretch/>
        </p:blipFill>
        <p:spPr>
          <a:xfrm>
            <a:off x="959345" y="657546"/>
            <a:ext cx="10319425" cy="5435029"/>
          </a:xfrm>
          <a:prstGeom prst="rect">
            <a:avLst/>
          </a:prstGeom>
        </p:spPr>
      </p:pic>
    </p:spTree>
    <p:extLst>
      <p:ext uri="{BB962C8B-B14F-4D97-AF65-F5344CB8AC3E}">
        <p14:creationId xmlns:p14="http://schemas.microsoft.com/office/powerpoint/2010/main" val="350957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B1BCB14-D034-4EA0-4DD4-1040B56B3346}"/>
              </a:ext>
            </a:extLst>
          </p:cNvPr>
          <p:cNvPicPr>
            <a:picLocks noGrp="1" noChangeAspect="1"/>
          </p:cNvPicPr>
          <p:nvPr>
            <p:ph idx="1"/>
          </p:nvPr>
        </p:nvPicPr>
        <p:blipFill rotWithShape="1">
          <a:blip r:embed="rId2"/>
          <a:srcRect t="8989" r="1693" b="11206"/>
          <a:stretch/>
        </p:blipFill>
        <p:spPr>
          <a:xfrm>
            <a:off x="825781" y="575352"/>
            <a:ext cx="10644898" cy="5619965"/>
          </a:xfrm>
          <a:prstGeom prst="rect">
            <a:avLst/>
          </a:prstGeom>
        </p:spPr>
      </p:pic>
    </p:spTree>
    <p:extLst>
      <p:ext uri="{BB962C8B-B14F-4D97-AF65-F5344CB8AC3E}">
        <p14:creationId xmlns:p14="http://schemas.microsoft.com/office/powerpoint/2010/main" val="1743726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6D70FEF-A127-EAED-9E5A-815C0984F11D}"/>
              </a:ext>
            </a:extLst>
          </p:cNvPr>
          <p:cNvPicPr>
            <a:picLocks noGrp="1" noChangeAspect="1"/>
          </p:cNvPicPr>
          <p:nvPr>
            <p:ph idx="1"/>
          </p:nvPr>
        </p:nvPicPr>
        <p:blipFill rotWithShape="1">
          <a:blip r:embed="rId2"/>
          <a:srcRect t="8989" r="2049" b="10660"/>
          <a:stretch/>
        </p:blipFill>
        <p:spPr>
          <a:xfrm>
            <a:off x="866879" y="441787"/>
            <a:ext cx="10907305" cy="5818987"/>
          </a:xfrm>
          <a:prstGeom prst="rect">
            <a:avLst/>
          </a:prstGeom>
        </p:spPr>
      </p:pic>
    </p:spTree>
    <p:extLst>
      <p:ext uri="{BB962C8B-B14F-4D97-AF65-F5344CB8AC3E}">
        <p14:creationId xmlns:p14="http://schemas.microsoft.com/office/powerpoint/2010/main" val="1567048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E39BF02-58ED-FE9D-A3E5-5623AB46FB58}"/>
              </a:ext>
            </a:extLst>
          </p:cNvPr>
          <p:cNvPicPr>
            <a:picLocks noGrp="1" noChangeAspect="1"/>
          </p:cNvPicPr>
          <p:nvPr>
            <p:ph idx="1"/>
          </p:nvPr>
        </p:nvPicPr>
        <p:blipFill rotWithShape="1">
          <a:blip r:embed="rId2"/>
          <a:srcRect t="8988" r="2642" b="10842"/>
          <a:stretch/>
        </p:blipFill>
        <p:spPr>
          <a:xfrm>
            <a:off x="681943" y="568961"/>
            <a:ext cx="10681273" cy="5720078"/>
          </a:xfrm>
          <a:prstGeom prst="rect">
            <a:avLst/>
          </a:prstGeom>
        </p:spPr>
      </p:pic>
    </p:spTree>
    <p:extLst>
      <p:ext uri="{BB962C8B-B14F-4D97-AF65-F5344CB8AC3E}">
        <p14:creationId xmlns:p14="http://schemas.microsoft.com/office/powerpoint/2010/main" val="1178593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0FBE-9576-C008-4250-BD4881C3F3E2}"/>
              </a:ext>
            </a:extLst>
          </p:cNvPr>
          <p:cNvSpPr>
            <a:spLocks noGrp="1"/>
          </p:cNvSpPr>
          <p:nvPr>
            <p:ph type="title"/>
          </p:nvPr>
        </p:nvSpPr>
        <p:spPr>
          <a:xfrm>
            <a:off x="3896437" y="606098"/>
            <a:ext cx="6416606" cy="1731243"/>
          </a:xfrm>
        </p:spPr>
        <p:txBody>
          <a:bodyPr/>
          <a:lstStyle/>
          <a:p>
            <a:r>
              <a:rPr lang="en-US" dirty="0"/>
              <a:t>Model Based Learning</a:t>
            </a:r>
            <a:br>
              <a:rPr lang="en-US" dirty="0"/>
            </a:br>
            <a:endParaRPr lang="en-US" dirty="0"/>
          </a:p>
        </p:txBody>
      </p:sp>
      <p:sp>
        <p:nvSpPr>
          <p:cNvPr id="3" name="Text Placeholder 2">
            <a:extLst>
              <a:ext uri="{FF2B5EF4-FFF2-40B4-BE49-F238E27FC236}">
                <a16:creationId xmlns:a16="http://schemas.microsoft.com/office/drawing/2014/main" id="{5FB49C8D-6136-BA2F-93F3-2849D402C97F}"/>
              </a:ext>
            </a:extLst>
          </p:cNvPr>
          <p:cNvSpPr>
            <a:spLocks noGrp="1"/>
          </p:cNvSpPr>
          <p:nvPr>
            <p:ph type="body" idx="1"/>
          </p:nvPr>
        </p:nvSpPr>
        <p:spPr>
          <a:xfrm>
            <a:off x="1215343" y="1903095"/>
            <a:ext cx="9907928" cy="3385542"/>
          </a:xfrm>
        </p:spPr>
        <p:txBody>
          <a:bodyPr/>
          <a:lstStyle/>
          <a:p>
            <a:pPr algn="l"/>
            <a:r>
              <a:rPr lang="en-IN" sz="2000" b="1" i="0" dirty="0">
                <a:effectLst/>
                <a:latin typeface="Söhne"/>
              </a:rPr>
              <a:t>Learn the Model Empirically:</a:t>
            </a:r>
            <a:r>
              <a:rPr lang="en-IN" sz="2000" b="0" i="0" dirty="0">
                <a:effectLst/>
                <a:latin typeface="Söhne"/>
              </a:rPr>
              <a:t> </a:t>
            </a:r>
          </a:p>
          <a:p>
            <a:pPr algn="l"/>
            <a:endParaRPr lang="en-IN" sz="2000" b="0" i="0" dirty="0">
              <a:effectLst/>
              <a:latin typeface="Söhne"/>
            </a:endParaRPr>
          </a:p>
          <a:p>
            <a:pPr algn="l"/>
            <a:r>
              <a:rPr lang="en-IN" sz="2000" b="0" i="0" dirty="0">
                <a:effectLst/>
                <a:latin typeface="Söhne"/>
              </a:rPr>
              <a:t>In this approach, the agent learns an empirical model of the environment through direct experience, without having prior knowledge of the true environment dynamics.</a:t>
            </a:r>
          </a:p>
          <a:p>
            <a:pPr algn="l"/>
            <a:endParaRPr lang="en-IN" sz="2000" dirty="0">
              <a:latin typeface="Söhne"/>
            </a:endParaRPr>
          </a:p>
          <a:p>
            <a:pPr algn="l"/>
            <a:endParaRPr lang="en-IN" sz="2000" b="0" i="0" dirty="0">
              <a:effectLst/>
              <a:latin typeface="Söhne"/>
            </a:endParaRPr>
          </a:p>
          <a:p>
            <a:pPr algn="l"/>
            <a:r>
              <a:rPr lang="en-IN" sz="2000" b="1" i="0" dirty="0">
                <a:effectLst/>
                <a:latin typeface="Söhne"/>
              </a:rPr>
              <a:t>Solve for Values with the Learned Model:</a:t>
            </a:r>
            <a:r>
              <a:rPr lang="en-IN" sz="2000" b="0" i="0" dirty="0">
                <a:effectLst/>
                <a:latin typeface="Söhne"/>
              </a:rPr>
              <a:t> </a:t>
            </a:r>
          </a:p>
          <a:p>
            <a:pPr algn="l"/>
            <a:endParaRPr lang="en-IN" sz="2000" b="0" i="0" dirty="0">
              <a:effectLst/>
              <a:latin typeface="Söhne"/>
            </a:endParaRPr>
          </a:p>
          <a:p>
            <a:pPr algn="l"/>
            <a:r>
              <a:rPr lang="en-IN" sz="2000" b="0" i="0" dirty="0">
                <a:effectLst/>
                <a:latin typeface="Söhne"/>
              </a:rPr>
              <a:t>The agent then uses this learned model to solve for values (e.g., state-values or action-values) as if the learned model were correct. This means that instead of relying on a known or accurate model of the environment, the agent relies on its empirical model.</a:t>
            </a:r>
          </a:p>
        </p:txBody>
      </p:sp>
    </p:spTree>
    <p:extLst>
      <p:ext uri="{BB962C8B-B14F-4D97-AF65-F5344CB8AC3E}">
        <p14:creationId xmlns:p14="http://schemas.microsoft.com/office/powerpoint/2010/main" val="3031838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798F6F3-401C-7135-7C77-9565C8DA5EB9}"/>
              </a:ext>
            </a:extLst>
          </p:cNvPr>
          <p:cNvPicPr>
            <a:picLocks noGrp="1" noChangeAspect="1"/>
          </p:cNvPicPr>
          <p:nvPr>
            <p:ph idx="1"/>
          </p:nvPr>
        </p:nvPicPr>
        <p:blipFill rotWithShape="1">
          <a:blip r:embed="rId2"/>
          <a:srcRect t="8989" r="1575" b="10660"/>
          <a:stretch/>
        </p:blipFill>
        <p:spPr>
          <a:xfrm>
            <a:off x="568929" y="544530"/>
            <a:ext cx="10855934" cy="5763690"/>
          </a:xfrm>
          <a:prstGeom prst="rect">
            <a:avLst/>
          </a:prstGeom>
        </p:spPr>
      </p:pic>
    </p:spTree>
    <p:extLst>
      <p:ext uri="{BB962C8B-B14F-4D97-AF65-F5344CB8AC3E}">
        <p14:creationId xmlns:p14="http://schemas.microsoft.com/office/powerpoint/2010/main" val="3735672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05664E-9534-970B-EFD0-8CB57743473B}"/>
              </a:ext>
            </a:extLst>
          </p:cNvPr>
          <p:cNvPicPr>
            <a:picLocks noGrp="1" noChangeAspect="1"/>
          </p:cNvPicPr>
          <p:nvPr>
            <p:ph idx="1"/>
          </p:nvPr>
        </p:nvPicPr>
        <p:blipFill rotWithShape="1">
          <a:blip r:embed="rId2"/>
          <a:srcRect t="9170" r="1812" b="10842"/>
          <a:stretch/>
        </p:blipFill>
        <p:spPr>
          <a:xfrm>
            <a:off x="579202" y="554805"/>
            <a:ext cx="10742919" cy="5691526"/>
          </a:xfrm>
          <a:prstGeom prst="rect">
            <a:avLst/>
          </a:prstGeom>
        </p:spPr>
      </p:pic>
    </p:spTree>
    <p:extLst>
      <p:ext uri="{BB962C8B-B14F-4D97-AF65-F5344CB8AC3E}">
        <p14:creationId xmlns:p14="http://schemas.microsoft.com/office/powerpoint/2010/main" val="2900421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023CA-4A20-9FAA-2008-E1E7A4736250}"/>
              </a:ext>
            </a:extLst>
          </p:cNvPr>
          <p:cNvSpPr>
            <a:spLocks noGrp="1"/>
          </p:cNvSpPr>
          <p:nvPr>
            <p:ph type="title"/>
          </p:nvPr>
        </p:nvSpPr>
        <p:spPr/>
        <p:txBody>
          <a:bodyPr/>
          <a:lstStyle/>
          <a:p>
            <a:r>
              <a:rPr lang="en-IN" b="1" i="0" dirty="0">
                <a:effectLst/>
                <a:latin typeface="Söhne"/>
              </a:rPr>
              <a:t>Challenges of Learning Every State</a:t>
            </a:r>
            <a:endParaRPr lang="en-US" dirty="0"/>
          </a:p>
        </p:txBody>
      </p:sp>
      <p:sp>
        <p:nvSpPr>
          <p:cNvPr id="3" name="Content Placeholder 2">
            <a:extLst>
              <a:ext uri="{FF2B5EF4-FFF2-40B4-BE49-F238E27FC236}">
                <a16:creationId xmlns:a16="http://schemas.microsoft.com/office/drawing/2014/main" id="{0E5AD4FB-2509-9600-7876-84555AD43FB9}"/>
              </a:ext>
            </a:extLst>
          </p:cNvPr>
          <p:cNvSpPr>
            <a:spLocks noGrp="1"/>
          </p:cNvSpPr>
          <p:nvPr>
            <p:ph idx="1"/>
          </p:nvPr>
        </p:nvSpPr>
        <p:spPr/>
        <p:txBody>
          <a:bodyPr>
            <a:normAutofit fontScale="92500" lnSpcReduction="10000"/>
          </a:bodyPr>
          <a:lstStyle/>
          <a:p>
            <a:r>
              <a:rPr lang="en-US" sz="3000" b="1" dirty="0"/>
              <a:t>Huge State Space: </a:t>
            </a:r>
            <a:r>
              <a:rPr lang="en-US" sz="3000" dirty="0"/>
              <a:t>In many real-world problems, the state space can be enormous, making it impossible to visit and learn about every state during training. For example, in a game like chess or Go, the number of possible game states is astronomically large.</a:t>
            </a:r>
          </a:p>
          <a:p>
            <a:endParaRPr lang="en-US" sz="3000" dirty="0"/>
          </a:p>
          <a:p>
            <a:endParaRPr lang="en-US" sz="3000" dirty="0"/>
          </a:p>
          <a:p>
            <a:r>
              <a:rPr lang="en-US" sz="3000" b="1" dirty="0"/>
              <a:t>Memory Constraints: </a:t>
            </a:r>
            <a:r>
              <a:rPr lang="en-US" sz="3000" dirty="0"/>
              <a:t>Even if you could theoretically learn about all states, it might be infeasible to store the Q-values for every state-action pair in memory. The memory requirements for maintaining a large Q-table can be prohibitive.</a:t>
            </a:r>
          </a:p>
          <a:p>
            <a:endParaRPr lang="en-US" dirty="0"/>
          </a:p>
        </p:txBody>
      </p:sp>
    </p:spTree>
    <p:extLst>
      <p:ext uri="{BB962C8B-B14F-4D97-AF65-F5344CB8AC3E}">
        <p14:creationId xmlns:p14="http://schemas.microsoft.com/office/powerpoint/2010/main" val="24681933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91ABC-61F3-B7D6-14ED-7737751B27EC}"/>
              </a:ext>
            </a:extLst>
          </p:cNvPr>
          <p:cNvSpPr>
            <a:spLocks noGrp="1"/>
          </p:cNvSpPr>
          <p:nvPr>
            <p:ph type="title"/>
          </p:nvPr>
        </p:nvSpPr>
        <p:spPr/>
        <p:txBody>
          <a:bodyPr/>
          <a:lstStyle/>
          <a:p>
            <a:r>
              <a:rPr lang="en-IN" b="1" i="0" dirty="0">
                <a:effectLst/>
                <a:latin typeface="Söhne"/>
              </a:rPr>
              <a:t>Generalization in Reinforcement Learning</a:t>
            </a:r>
            <a:endParaRPr lang="en-US" dirty="0"/>
          </a:p>
        </p:txBody>
      </p:sp>
      <p:sp>
        <p:nvSpPr>
          <p:cNvPr id="3" name="Content Placeholder 2">
            <a:extLst>
              <a:ext uri="{FF2B5EF4-FFF2-40B4-BE49-F238E27FC236}">
                <a16:creationId xmlns:a16="http://schemas.microsoft.com/office/drawing/2014/main" id="{EF8D84C1-C16C-8F30-B7DD-C0564BAA1508}"/>
              </a:ext>
            </a:extLst>
          </p:cNvPr>
          <p:cNvSpPr>
            <a:spLocks noGrp="1"/>
          </p:cNvSpPr>
          <p:nvPr>
            <p:ph idx="1"/>
          </p:nvPr>
        </p:nvSpPr>
        <p:spPr/>
        <p:txBody>
          <a:bodyPr>
            <a:normAutofit/>
          </a:bodyPr>
          <a:lstStyle/>
          <a:p>
            <a:r>
              <a:rPr lang="en-US" sz="2800" b="1" dirty="0"/>
              <a:t>Function Approximation: </a:t>
            </a:r>
            <a:r>
              <a:rPr lang="en-US" sz="2800" dirty="0"/>
              <a:t>Instead of maintaining a Q-table, the agent uses function approximation methods, such as neural networks, to estimate Q-values. </a:t>
            </a:r>
          </a:p>
          <a:p>
            <a:endParaRPr lang="en-US" sz="2800" dirty="0"/>
          </a:p>
          <a:p>
            <a:r>
              <a:rPr lang="en-US" sz="2800" dirty="0"/>
              <a:t>These networks take the state as input and output estimated Q-values for all actions. This allows the agent to generalize its knowledge to unseen states based on their similarity to training states.</a:t>
            </a:r>
          </a:p>
        </p:txBody>
      </p:sp>
    </p:spTree>
    <p:extLst>
      <p:ext uri="{BB962C8B-B14F-4D97-AF65-F5344CB8AC3E}">
        <p14:creationId xmlns:p14="http://schemas.microsoft.com/office/powerpoint/2010/main" val="1518434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0"/>
            <a:ext cx="9145270" cy="6858000"/>
            <a:chOff x="0" y="0"/>
            <a:chExt cx="9145270" cy="6858000"/>
          </a:xfrm>
        </p:grpSpPr>
        <p:pic>
          <p:nvPicPr>
            <p:cNvPr id="3" name="object 3"/>
            <p:cNvPicPr/>
            <p:nvPr/>
          </p:nvPicPr>
          <p:blipFill>
            <a:blip r:embed="rId2" cstate="print"/>
            <a:stretch>
              <a:fillRect/>
            </a:stretch>
          </p:blipFill>
          <p:spPr>
            <a:xfrm>
              <a:off x="0" y="0"/>
              <a:ext cx="9144000" cy="822960"/>
            </a:xfrm>
            <a:prstGeom prst="rect">
              <a:avLst/>
            </a:prstGeom>
          </p:spPr>
        </p:pic>
        <p:sp>
          <p:nvSpPr>
            <p:cNvPr id="4" name="object 4"/>
            <p:cNvSpPr/>
            <p:nvPr/>
          </p:nvSpPr>
          <p:spPr>
            <a:xfrm>
              <a:off x="761" y="834389"/>
              <a:ext cx="9144000" cy="0"/>
            </a:xfrm>
            <a:custGeom>
              <a:avLst/>
              <a:gdLst/>
              <a:ahLst/>
              <a:cxnLst/>
              <a:rect l="l" t="t" r="r" b="b"/>
              <a:pathLst>
                <a:path w="9144000">
                  <a:moveTo>
                    <a:pt x="0" y="0"/>
                  </a:moveTo>
                  <a:lnTo>
                    <a:pt x="9144000" y="0"/>
                  </a:lnTo>
                </a:path>
              </a:pathLst>
            </a:custGeom>
            <a:ln w="38100">
              <a:solidFill>
                <a:srgbClr val="5E6A70"/>
              </a:solidFill>
            </a:ln>
          </p:spPr>
          <p:txBody>
            <a:bodyPr wrap="square" lIns="0" tIns="0" rIns="0" bIns="0" rtlCol="0"/>
            <a:lstStyle/>
            <a:p>
              <a:endParaRPr>
                <a:solidFill>
                  <a:prstClr val="black"/>
                </a:solidFill>
                <a:latin typeface="Calibri"/>
              </a:endParaRPr>
            </a:p>
          </p:txBody>
        </p:sp>
      </p:grpSp>
      <p:sp>
        <p:nvSpPr>
          <p:cNvPr id="5" name="object 5"/>
          <p:cNvSpPr txBox="1">
            <a:spLocks noGrp="1"/>
          </p:cNvSpPr>
          <p:nvPr>
            <p:ph type="title"/>
          </p:nvPr>
        </p:nvSpPr>
        <p:spPr>
          <a:xfrm>
            <a:off x="3591814" y="2389759"/>
            <a:ext cx="5008880" cy="391160"/>
          </a:xfrm>
          <a:prstGeom prst="rect">
            <a:avLst/>
          </a:prstGeom>
        </p:spPr>
        <p:txBody>
          <a:bodyPr vert="horz" wrap="square" lIns="0" tIns="12700" rIns="0" bIns="0" rtlCol="0">
            <a:spAutoFit/>
          </a:bodyPr>
          <a:lstStyle/>
          <a:p>
            <a:pPr marL="12700">
              <a:spcBef>
                <a:spcPts val="100"/>
              </a:spcBef>
            </a:pPr>
            <a:r>
              <a:rPr spc="105" dirty="0"/>
              <a:t>Introduction</a:t>
            </a:r>
            <a:r>
              <a:rPr spc="55" dirty="0"/>
              <a:t> </a:t>
            </a:r>
            <a:r>
              <a:rPr spc="100" dirty="0"/>
              <a:t>to</a:t>
            </a:r>
            <a:r>
              <a:rPr spc="25" dirty="0"/>
              <a:t> </a:t>
            </a:r>
            <a:r>
              <a:rPr spc="150" dirty="0"/>
              <a:t>Deep</a:t>
            </a:r>
            <a:r>
              <a:rPr spc="40" dirty="0"/>
              <a:t> </a:t>
            </a:r>
            <a:r>
              <a:rPr spc="100" dirty="0"/>
              <a:t>Q-network</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0"/>
            <a:ext cx="9144000" cy="6858000"/>
            <a:chOff x="0" y="0"/>
            <a:chExt cx="9144000" cy="685800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6" name="object 6"/>
          <p:cNvSpPr txBox="1">
            <a:spLocks noGrp="1"/>
          </p:cNvSpPr>
          <p:nvPr>
            <p:ph type="title"/>
          </p:nvPr>
        </p:nvSpPr>
        <p:spPr>
          <a:xfrm>
            <a:off x="4296283" y="1180591"/>
            <a:ext cx="3601085" cy="391160"/>
          </a:xfrm>
          <a:prstGeom prst="rect">
            <a:avLst/>
          </a:prstGeom>
        </p:spPr>
        <p:txBody>
          <a:bodyPr vert="horz" wrap="square" lIns="0" tIns="12700" rIns="0" bIns="0" rtlCol="0">
            <a:spAutoFit/>
          </a:bodyPr>
          <a:lstStyle/>
          <a:p>
            <a:pPr marL="12700">
              <a:spcBef>
                <a:spcPts val="100"/>
              </a:spcBef>
            </a:pPr>
            <a:r>
              <a:rPr spc="150" dirty="0"/>
              <a:t>Deep</a:t>
            </a:r>
            <a:r>
              <a:rPr spc="15" dirty="0"/>
              <a:t> </a:t>
            </a:r>
            <a:r>
              <a:rPr spc="100" dirty="0"/>
              <a:t>Q-network</a:t>
            </a:r>
            <a:r>
              <a:rPr spc="40" dirty="0"/>
              <a:t> </a:t>
            </a:r>
            <a:r>
              <a:rPr spc="160" dirty="0"/>
              <a:t>(DQN)</a:t>
            </a:r>
          </a:p>
        </p:txBody>
      </p:sp>
      <p:sp>
        <p:nvSpPr>
          <p:cNvPr id="7" name="object 7"/>
          <p:cNvSpPr txBox="1"/>
          <p:nvPr/>
        </p:nvSpPr>
        <p:spPr>
          <a:xfrm>
            <a:off x="2194051" y="1800860"/>
            <a:ext cx="6816090" cy="360680"/>
          </a:xfrm>
          <a:prstGeom prst="rect">
            <a:avLst/>
          </a:prstGeom>
        </p:spPr>
        <p:txBody>
          <a:bodyPr vert="horz" wrap="square" lIns="0" tIns="12065" rIns="0" bIns="0" rtlCol="0">
            <a:spAutoFit/>
          </a:bodyPr>
          <a:lstStyle/>
          <a:p>
            <a:pPr marL="192405" indent="-180340">
              <a:spcBef>
                <a:spcPts val="95"/>
              </a:spcBef>
              <a:buClr>
                <a:srgbClr val="C50C2F"/>
              </a:buClr>
              <a:buFont typeface="Arial MT"/>
              <a:buChar char="•"/>
              <a:tabLst>
                <a:tab pos="193040" algn="l"/>
              </a:tabLst>
            </a:pPr>
            <a:r>
              <a:rPr sz="2200" spc="-5" dirty="0">
                <a:solidFill>
                  <a:prstClr val="black"/>
                </a:solidFill>
                <a:latin typeface="Lucida Sans Unicode"/>
                <a:cs typeface="Lucida Sans Unicode"/>
              </a:rPr>
              <a:t>An artificial</a:t>
            </a:r>
            <a:r>
              <a:rPr sz="2200" spc="-15" dirty="0">
                <a:solidFill>
                  <a:prstClr val="black"/>
                </a:solidFill>
                <a:latin typeface="Lucida Sans Unicode"/>
                <a:cs typeface="Lucida Sans Unicode"/>
              </a:rPr>
              <a:t> </a:t>
            </a:r>
            <a:r>
              <a:rPr sz="2200" spc="-5" dirty="0">
                <a:solidFill>
                  <a:prstClr val="black"/>
                </a:solidFill>
                <a:latin typeface="Lucida Sans Unicode"/>
                <a:cs typeface="Lucida Sans Unicode"/>
              </a:rPr>
              <a:t>agent</a:t>
            </a:r>
            <a:r>
              <a:rPr sz="2200" spc="-20" dirty="0">
                <a:solidFill>
                  <a:prstClr val="black"/>
                </a:solidFill>
                <a:latin typeface="Lucida Sans Unicode"/>
                <a:cs typeface="Lucida Sans Unicode"/>
              </a:rPr>
              <a:t> </a:t>
            </a:r>
            <a:r>
              <a:rPr sz="2200" spc="-10" dirty="0">
                <a:solidFill>
                  <a:prstClr val="black"/>
                </a:solidFill>
                <a:latin typeface="Lucida Sans Unicode"/>
                <a:cs typeface="Lucida Sans Unicode"/>
              </a:rPr>
              <a:t>for</a:t>
            </a:r>
            <a:r>
              <a:rPr sz="2200" spc="25" dirty="0">
                <a:solidFill>
                  <a:prstClr val="black"/>
                </a:solidFill>
                <a:latin typeface="Lucida Sans Unicode"/>
                <a:cs typeface="Lucida Sans Unicode"/>
              </a:rPr>
              <a:t> </a:t>
            </a:r>
            <a:r>
              <a:rPr sz="2200" dirty="0">
                <a:solidFill>
                  <a:prstClr val="black"/>
                </a:solidFill>
                <a:latin typeface="Lucida Sans Unicode"/>
                <a:cs typeface="Lucida Sans Unicode"/>
              </a:rPr>
              <a:t>general</a:t>
            </a:r>
            <a:r>
              <a:rPr sz="2200" spc="-25" dirty="0">
                <a:solidFill>
                  <a:prstClr val="black"/>
                </a:solidFill>
                <a:latin typeface="Lucida Sans Unicode"/>
                <a:cs typeface="Lucida Sans Unicode"/>
              </a:rPr>
              <a:t> </a:t>
            </a:r>
            <a:r>
              <a:rPr sz="2200" dirty="0">
                <a:solidFill>
                  <a:prstClr val="black"/>
                </a:solidFill>
                <a:latin typeface="Lucida Sans Unicode"/>
                <a:cs typeface="Lucida Sans Unicode"/>
              </a:rPr>
              <a:t>Atari</a:t>
            </a:r>
            <a:r>
              <a:rPr sz="2200" spc="-25" dirty="0">
                <a:solidFill>
                  <a:prstClr val="black"/>
                </a:solidFill>
                <a:latin typeface="Lucida Sans Unicode"/>
                <a:cs typeface="Lucida Sans Unicode"/>
              </a:rPr>
              <a:t> </a:t>
            </a:r>
            <a:r>
              <a:rPr sz="2200" spc="-10" dirty="0">
                <a:solidFill>
                  <a:prstClr val="black"/>
                </a:solidFill>
                <a:latin typeface="Lucida Sans Unicode"/>
                <a:cs typeface="Lucida Sans Unicode"/>
              </a:rPr>
              <a:t>game</a:t>
            </a:r>
            <a:r>
              <a:rPr sz="2200" spc="15" dirty="0">
                <a:solidFill>
                  <a:prstClr val="black"/>
                </a:solidFill>
                <a:latin typeface="Lucida Sans Unicode"/>
                <a:cs typeface="Lucida Sans Unicode"/>
              </a:rPr>
              <a:t> </a:t>
            </a:r>
            <a:r>
              <a:rPr sz="2200" spc="-10" dirty="0">
                <a:solidFill>
                  <a:prstClr val="black"/>
                </a:solidFill>
                <a:latin typeface="Lucida Sans Unicode"/>
                <a:cs typeface="Lucida Sans Unicode"/>
              </a:rPr>
              <a:t>playing</a:t>
            </a:r>
            <a:endParaRPr sz="2200">
              <a:solidFill>
                <a:prstClr val="black"/>
              </a:solidFill>
              <a:latin typeface="Lucida Sans Unicode"/>
              <a:cs typeface="Lucida Sans Unicode"/>
            </a:endParaRPr>
          </a:p>
        </p:txBody>
      </p:sp>
      <p:sp>
        <p:nvSpPr>
          <p:cNvPr id="8" name="object 8"/>
          <p:cNvSpPr txBox="1"/>
          <p:nvPr/>
        </p:nvSpPr>
        <p:spPr>
          <a:xfrm>
            <a:off x="2374188" y="4021582"/>
            <a:ext cx="7786370" cy="2128788"/>
          </a:xfrm>
          <a:prstGeom prst="rect">
            <a:avLst/>
          </a:prstGeom>
        </p:spPr>
        <p:txBody>
          <a:bodyPr vert="horz" wrap="square" lIns="0" tIns="35560" rIns="0" bIns="0" rtlCol="0">
            <a:spAutoFit/>
          </a:bodyPr>
          <a:lstStyle/>
          <a:p>
            <a:pPr marL="178435" marR="154940" indent="-166370">
              <a:lnSpc>
                <a:spcPts val="2280"/>
              </a:lnSpc>
              <a:spcBef>
                <a:spcPts val="280"/>
              </a:spcBef>
              <a:buClr>
                <a:srgbClr val="C50C2F"/>
              </a:buClr>
              <a:buSzPct val="75000"/>
              <a:buFontTx/>
              <a:buChar char="–"/>
              <a:tabLst>
                <a:tab pos="179070" algn="l"/>
              </a:tabLst>
            </a:pPr>
            <a:r>
              <a:rPr sz="2000" dirty="0">
                <a:solidFill>
                  <a:prstClr val="black"/>
                </a:solidFill>
                <a:latin typeface="Lucida Sans Unicode"/>
                <a:cs typeface="Lucida Sans Unicode"/>
              </a:rPr>
              <a:t>Learn</a:t>
            </a:r>
            <a:r>
              <a:rPr sz="2000" spc="-45" dirty="0">
                <a:solidFill>
                  <a:prstClr val="black"/>
                </a:solidFill>
                <a:latin typeface="Lucida Sans Unicode"/>
                <a:cs typeface="Lucida Sans Unicode"/>
              </a:rPr>
              <a:t> </a:t>
            </a:r>
            <a:r>
              <a:rPr sz="2000" spc="5" dirty="0">
                <a:solidFill>
                  <a:prstClr val="black"/>
                </a:solidFill>
                <a:latin typeface="Lucida Sans Unicode"/>
                <a:cs typeface="Lucida Sans Unicode"/>
              </a:rPr>
              <a:t>to</a:t>
            </a:r>
            <a:r>
              <a:rPr sz="2000" spc="-20" dirty="0">
                <a:solidFill>
                  <a:prstClr val="black"/>
                </a:solidFill>
                <a:latin typeface="Lucida Sans Unicode"/>
                <a:cs typeface="Lucida Sans Unicode"/>
              </a:rPr>
              <a:t> </a:t>
            </a:r>
            <a:r>
              <a:rPr sz="2000" dirty="0">
                <a:solidFill>
                  <a:prstClr val="black"/>
                </a:solidFill>
                <a:latin typeface="Lucida Sans Unicode"/>
                <a:cs typeface="Lucida Sans Unicode"/>
              </a:rPr>
              <a:t>master</a:t>
            </a:r>
            <a:r>
              <a:rPr sz="2000" spc="-40" dirty="0">
                <a:solidFill>
                  <a:prstClr val="black"/>
                </a:solidFill>
                <a:latin typeface="Lucida Sans Unicode"/>
                <a:cs typeface="Lucida Sans Unicode"/>
              </a:rPr>
              <a:t> </a:t>
            </a:r>
            <a:r>
              <a:rPr sz="2000" dirty="0">
                <a:solidFill>
                  <a:prstClr val="black"/>
                </a:solidFill>
                <a:latin typeface="Lucida Sans Unicode"/>
                <a:cs typeface="Lucida Sans Unicode"/>
              </a:rPr>
              <a:t>49</a:t>
            </a:r>
            <a:r>
              <a:rPr sz="2000" spc="-15" dirty="0">
                <a:solidFill>
                  <a:prstClr val="black"/>
                </a:solidFill>
                <a:latin typeface="Lucida Sans Unicode"/>
                <a:cs typeface="Lucida Sans Unicode"/>
              </a:rPr>
              <a:t> </a:t>
            </a:r>
            <a:r>
              <a:rPr sz="2000" spc="-5" dirty="0">
                <a:solidFill>
                  <a:prstClr val="black"/>
                </a:solidFill>
                <a:latin typeface="Lucida Sans Unicode"/>
                <a:cs typeface="Lucida Sans Unicode"/>
              </a:rPr>
              <a:t>different</a:t>
            </a:r>
            <a:r>
              <a:rPr sz="2000" spc="-30" dirty="0">
                <a:solidFill>
                  <a:prstClr val="black"/>
                </a:solidFill>
                <a:latin typeface="Lucida Sans Unicode"/>
                <a:cs typeface="Lucida Sans Unicode"/>
              </a:rPr>
              <a:t> </a:t>
            </a:r>
            <a:r>
              <a:rPr sz="2000" dirty="0">
                <a:solidFill>
                  <a:prstClr val="black"/>
                </a:solidFill>
                <a:latin typeface="Lucida Sans Unicode"/>
                <a:cs typeface="Lucida Sans Unicode"/>
              </a:rPr>
              <a:t>Atari</a:t>
            </a:r>
            <a:r>
              <a:rPr sz="2000" spc="-45" dirty="0">
                <a:solidFill>
                  <a:prstClr val="black"/>
                </a:solidFill>
                <a:latin typeface="Lucida Sans Unicode"/>
                <a:cs typeface="Lucida Sans Unicode"/>
              </a:rPr>
              <a:t> </a:t>
            </a:r>
            <a:r>
              <a:rPr sz="2000" dirty="0">
                <a:solidFill>
                  <a:prstClr val="black"/>
                </a:solidFill>
                <a:latin typeface="Lucida Sans Unicode"/>
                <a:cs typeface="Lucida Sans Unicode"/>
              </a:rPr>
              <a:t>games</a:t>
            </a:r>
            <a:r>
              <a:rPr sz="2000" spc="-25" dirty="0">
                <a:solidFill>
                  <a:prstClr val="black"/>
                </a:solidFill>
                <a:latin typeface="Lucida Sans Unicode"/>
                <a:cs typeface="Lucida Sans Unicode"/>
              </a:rPr>
              <a:t> </a:t>
            </a:r>
            <a:r>
              <a:rPr sz="2000" dirty="0">
                <a:solidFill>
                  <a:prstClr val="black"/>
                </a:solidFill>
                <a:latin typeface="Lucida Sans Unicode"/>
                <a:cs typeface="Lucida Sans Unicode"/>
              </a:rPr>
              <a:t>directly</a:t>
            </a:r>
            <a:r>
              <a:rPr sz="2000" spc="-35" dirty="0">
                <a:solidFill>
                  <a:prstClr val="black"/>
                </a:solidFill>
                <a:latin typeface="Lucida Sans Unicode"/>
                <a:cs typeface="Lucida Sans Unicode"/>
              </a:rPr>
              <a:t> </a:t>
            </a:r>
            <a:r>
              <a:rPr sz="2000" dirty="0">
                <a:solidFill>
                  <a:prstClr val="black"/>
                </a:solidFill>
                <a:latin typeface="Lucida Sans Unicode"/>
                <a:cs typeface="Lucida Sans Unicode"/>
              </a:rPr>
              <a:t>from</a:t>
            </a:r>
            <a:r>
              <a:rPr sz="2000" spc="-25" dirty="0">
                <a:solidFill>
                  <a:prstClr val="black"/>
                </a:solidFill>
                <a:latin typeface="Lucida Sans Unicode"/>
                <a:cs typeface="Lucida Sans Unicode"/>
              </a:rPr>
              <a:t> </a:t>
            </a:r>
            <a:r>
              <a:rPr sz="2000" dirty="0">
                <a:solidFill>
                  <a:prstClr val="black"/>
                </a:solidFill>
                <a:latin typeface="Lucida Sans Unicode"/>
                <a:cs typeface="Lucida Sans Unicode"/>
              </a:rPr>
              <a:t>game </a:t>
            </a:r>
            <a:r>
              <a:rPr sz="2000" spc="-620" dirty="0">
                <a:solidFill>
                  <a:prstClr val="black"/>
                </a:solidFill>
                <a:latin typeface="Lucida Sans Unicode"/>
                <a:cs typeface="Lucida Sans Unicode"/>
              </a:rPr>
              <a:t> </a:t>
            </a:r>
            <a:r>
              <a:rPr sz="2000" dirty="0">
                <a:solidFill>
                  <a:prstClr val="black"/>
                </a:solidFill>
                <a:latin typeface="Lucida Sans Unicode"/>
                <a:cs typeface="Lucida Sans Unicode"/>
              </a:rPr>
              <a:t>screens</a:t>
            </a:r>
            <a:endParaRPr sz="2000">
              <a:solidFill>
                <a:prstClr val="black"/>
              </a:solidFill>
              <a:latin typeface="Lucida Sans Unicode"/>
              <a:cs typeface="Lucida Sans Unicode"/>
            </a:endParaRPr>
          </a:p>
          <a:p>
            <a:pPr>
              <a:buClr>
                <a:srgbClr val="C50C2F"/>
              </a:buClr>
              <a:buFont typeface="Lucida Sans Unicode"/>
              <a:buChar char="–"/>
            </a:pPr>
            <a:endParaRPr sz="2000">
              <a:solidFill>
                <a:prstClr val="black"/>
              </a:solidFill>
              <a:latin typeface="Lucida Sans Unicode"/>
              <a:cs typeface="Lucida Sans Unicode"/>
            </a:endParaRPr>
          </a:p>
          <a:p>
            <a:pPr marL="178435" marR="5080" indent="-166370">
              <a:lnSpc>
                <a:spcPts val="2280"/>
              </a:lnSpc>
              <a:buClr>
                <a:srgbClr val="C50C2F"/>
              </a:buClr>
              <a:buSzPct val="75000"/>
              <a:buFontTx/>
              <a:buChar char="–"/>
              <a:tabLst>
                <a:tab pos="179070" algn="l"/>
              </a:tabLst>
            </a:pPr>
            <a:r>
              <a:rPr sz="2000" dirty="0">
                <a:solidFill>
                  <a:prstClr val="black"/>
                </a:solidFill>
                <a:latin typeface="Lucida Sans Unicode"/>
                <a:cs typeface="Lucida Sans Unicode"/>
              </a:rPr>
              <a:t>Beat</a:t>
            </a:r>
            <a:r>
              <a:rPr sz="2000" spc="-25" dirty="0">
                <a:solidFill>
                  <a:prstClr val="black"/>
                </a:solidFill>
                <a:latin typeface="Lucida Sans Unicode"/>
                <a:cs typeface="Lucida Sans Unicode"/>
              </a:rPr>
              <a:t> </a:t>
            </a:r>
            <a:r>
              <a:rPr sz="2000" spc="5" dirty="0">
                <a:solidFill>
                  <a:prstClr val="black"/>
                </a:solidFill>
                <a:latin typeface="Lucida Sans Unicode"/>
                <a:cs typeface="Lucida Sans Unicode"/>
              </a:rPr>
              <a:t>the</a:t>
            </a:r>
            <a:r>
              <a:rPr sz="2000" spc="-25" dirty="0">
                <a:solidFill>
                  <a:prstClr val="black"/>
                </a:solidFill>
                <a:latin typeface="Lucida Sans Unicode"/>
                <a:cs typeface="Lucida Sans Unicode"/>
              </a:rPr>
              <a:t> </a:t>
            </a:r>
            <a:r>
              <a:rPr sz="2000" dirty="0">
                <a:solidFill>
                  <a:prstClr val="black"/>
                </a:solidFill>
                <a:latin typeface="Lucida Sans Unicode"/>
                <a:cs typeface="Lucida Sans Unicode"/>
              </a:rPr>
              <a:t>best</a:t>
            </a:r>
            <a:r>
              <a:rPr sz="2000" spc="-5" dirty="0">
                <a:solidFill>
                  <a:prstClr val="black"/>
                </a:solidFill>
                <a:latin typeface="Lucida Sans Unicode"/>
                <a:cs typeface="Lucida Sans Unicode"/>
              </a:rPr>
              <a:t> performing</a:t>
            </a:r>
            <a:r>
              <a:rPr sz="2000" spc="-25" dirty="0">
                <a:solidFill>
                  <a:prstClr val="black"/>
                </a:solidFill>
                <a:latin typeface="Lucida Sans Unicode"/>
                <a:cs typeface="Lucida Sans Unicode"/>
              </a:rPr>
              <a:t> </a:t>
            </a:r>
            <a:r>
              <a:rPr sz="2000" spc="-5" dirty="0">
                <a:solidFill>
                  <a:prstClr val="black"/>
                </a:solidFill>
                <a:latin typeface="Lucida Sans Unicode"/>
                <a:cs typeface="Lucida Sans Unicode"/>
              </a:rPr>
              <a:t>learner</a:t>
            </a:r>
            <a:r>
              <a:rPr sz="2000" spc="-40" dirty="0">
                <a:solidFill>
                  <a:prstClr val="black"/>
                </a:solidFill>
                <a:latin typeface="Lucida Sans Unicode"/>
                <a:cs typeface="Lucida Sans Unicode"/>
              </a:rPr>
              <a:t> </a:t>
            </a:r>
            <a:r>
              <a:rPr sz="2000" dirty="0">
                <a:solidFill>
                  <a:prstClr val="black"/>
                </a:solidFill>
                <a:latin typeface="Lucida Sans Unicode"/>
                <a:cs typeface="Lucida Sans Unicode"/>
              </a:rPr>
              <a:t>from</a:t>
            </a:r>
            <a:r>
              <a:rPr sz="2000" spc="-20" dirty="0">
                <a:solidFill>
                  <a:prstClr val="black"/>
                </a:solidFill>
                <a:latin typeface="Lucida Sans Unicode"/>
                <a:cs typeface="Lucida Sans Unicode"/>
              </a:rPr>
              <a:t> </a:t>
            </a:r>
            <a:r>
              <a:rPr sz="2000" spc="5" dirty="0">
                <a:solidFill>
                  <a:prstClr val="black"/>
                </a:solidFill>
                <a:latin typeface="Lucida Sans Unicode"/>
                <a:cs typeface="Lucida Sans Unicode"/>
              </a:rPr>
              <a:t>the</a:t>
            </a:r>
            <a:r>
              <a:rPr sz="2000" spc="-25" dirty="0">
                <a:solidFill>
                  <a:prstClr val="black"/>
                </a:solidFill>
                <a:latin typeface="Lucida Sans Unicode"/>
                <a:cs typeface="Lucida Sans Unicode"/>
              </a:rPr>
              <a:t> </a:t>
            </a:r>
            <a:r>
              <a:rPr sz="2000" spc="-5" dirty="0">
                <a:solidFill>
                  <a:prstClr val="black"/>
                </a:solidFill>
                <a:latin typeface="Lucida Sans Unicode"/>
                <a:cs typeface="Lucida Sans Unicode"/>
              </a:rPr>
              <a:t>same</a:t>
            </a:r>
            <a:r>
              <a:rPr sz="2000" spc="15" dirty="0">
                <a:solidFill>
                  <a:prstClr val="black"/>
                </a:solidFill>
                <a:latin typeface="Lucida Sans Unicode"/>
                <a:cs typeface="Lucida Sans Unicode"/>
              </a:rPr>
              <a:t> </a:t>
            </a:r>
            <a:r>
              <a:rPr sz="2000" spc="-5" dirty="0">
                <a:solidFill>
                  <a:prstClr val="black"/>
                </a:solidFill>
                <a:latin typeface="Lucida Sans Unicode"/>
                <a:cs typeface="Lucida Sans Unicode"/>
              </a:rPr>
              <a:t>domain</a:t>
            </a:r>
            <a:r>
              <a:rPr sz="2000" spc="-15" dirty="0">
                <a:solidFill>
                  <a:prstClr val="black"/>
                </a:solidFill>
                <a:latin typeface="Lucida Sans Unicode"/>
                <a:cs typeface="Lucida Sans Unicode"/>
              </a:rPr>
              <a:t> </a:t>
            </a:r>
            <a:r>
              <a:rPr sz="2000" spc="-5" dirty="0">
                <a:solidFill>
                  <a:prstClr val="black"/>
                </a:solidFill>
                <a:latin typeface="Lucida Sans Unicode"/>
                <a:cs typeface="Lucida Sans Unicode"/>
              </a:rPr>
              <a:t>in</a:t>
            </a:r>
            <a:r>
              <a:rPr sz="2000" dirty="0">
                <a:solidFill>
                  <a:prstClr val="black"/>
                </a:solidFill>
                <a:latin typeface="Lucida Sans Unicode"/>
                <a:cs typeface="Lucida Sans Unicode"/>
              </a:rPr>
              <a:t> </a:t>
            </a:r>
            <a:r>
              <a:rPr sz="2000" spc="-5" dirty="0">
                <a:solidFill>
                  <a:prstClr val="black"/>
                </a:solidFill>
                <a:latin typeface="Lucida Sans Unicode"/>
                <a:cs typeface="Lucida Sans Unicode"/>
              </a:rPr>
              <a:t>43 </a:t>
            </a:r>
            <a:r>
              <a:rPr sz="2000" spc="-620" dirty="0">
                <a:solidFill>
                  <a:prstClr val="black"/>
                </a:solidFill>
                <a:latin typeface="Lucida Sans Unicode"/>
                <a:cs typeface="Lucida Sans Unicode"/>
              </a:rPr>
              <a:t> </a:t>
            </a:r>
            <a:r>
              <a:rPr sz="2000" dirty="0">
                <a:solidFill>
                  <a:prstClr val="black"/>
                </a:solidFill>
                <a:latin typeface="Lucida Sans Unicode"/>
                <a:cs typeface="Lucida Sans Unicode"/>
              </a:rPr>
              <a:t>games</a:t>
            </a:r>
            <a:endParaRPr sz="2000">
              <a:solidFill>
                <a:prstClr val="black"/>
              </a:solidFill>
              <a:latin typeface="Lucida Sans Unicode"/>
              <a:cs typeface="Lucida Sans Unicode"/>
            </a:endParaRPr>
          </a:p>
          <a:p>
            <a:pPr>
              <a:spcBef>
                <a:spcPts val="65"/>
              </a:spcBef>
              <a:buClr>
                <a:srgbClr val="C50C2F"/>
              </a:buClr>
              <a:buFont typeface="Lucida Sans Unicode"/>
              <a:buChar char="–"/>
            </a:pPr>
            <a:endParaRPr sz="1850">
              <a:solidFill>
                <a:prstClr val="black"/>
              </a:solidFill>
              <a:latin typeface="Lucida Sans Unicode"/>
              <a:cs typeface="Lucida Sans Unicode"/>
            </a:endParaRPr>
          </a:p>
          <a:p>
            <a:pPr marL="178435" indent="-166370">
              <a:buClr>
                <a:srgbClr val="C50C2F"/>
              </a:buClr>
              <a:buSzPct val="75000"/>
              <a:buFontTx/>
              <a:buChar char="–"/>
              <a:tabLst>
                <a:tab pos="179070" algn="l"/>
              </a:tabLst>
            </a:pPr>
            <a:r>
              <a:rPr sz="2000" dirty="0">
                <a:solidFill>
                  <a:prstClr val="black"/>
                </a:solidFill>
                <a:latin typeface="Lucida Sans Unicode"/>
                <a:cs typeface="Lucida Sans Unicode"/>
              </a:rPr>
              <a:t>Excel</a:t>
            </a:r>
            <a:r>
              <a:rPr sz="2000" spc="-30" dirty="0">
                <a:solidFill>
                  <a:prstClr val="black"/>
                </a:solidFill>
                <a:latin typeface="Lucida Sans Unicode"/>
                <a:cs typeface="Lucida Sans Unicode"/>
              </a:rPr>
              <a:t> </a:t>
            </a:r>
            <a:r>
              <a:rPr sz="2000" spc="-5" dirty="0">
                <a:solidFill>
                  <a:prstClr val="black"/>
                </a:solidFill>
                <a:latin typeface="Lucida Sans Unicode"/>
                <a:cs typeface="Lucida Sans Unicode"/>
              </a:rPr>
              <a:t>human</a:t>
            </a:r>
            <a:r>
              <a:rPr sz="2000" spc="-25" dirty="0">
                <a:solidFill>
                  <a:prstClr val="black"/>
                </a:solidFill>
                <a:latin typeface="Lucida Sans Unicode"/>
                <a:cs typeface="Lucida Sans Unicode"/>
              </a:rPr>
              <a:t> </a:t>
            </a:r>
            <a:r>
              <a:rPr sz="2000" dirty="0">
                <a:solidFill>
                  <a:prstClr val="black"/>
                </a:solidFill>
                <a:latin typeface="Lucida Sans Unicode"/>
                <a:cs typeface="Lucida Sans Unicode"/>
              </a:rPr>
              <a:t>expert</a:t>
            </a:r>
            <a:r>
              <a:rPr sz="2000" spc="-45" dirty="0">
                <a:solidFill>
                  <a:prstClr val="black"/>
                </a:solidFill>
                <a:latin typeface="Lucida Sans Unicode"/>
                <a:cs typeface="Lucida Sans Unicode"/>
              </a:rPr>
              <a:t> </a:t>
            </a:r>
            <a:r>
              <a:rPr sz="2000" dirty="0">
                <a:solidFill>
                  <a:prstClr val="black"/>
                </a:solidFill>
                <a:latin typeface="Lucida Sans Unicode"/>
                <a:cs typeface="Lucida Sans Unicode"/>
              </a:rPr>
              <a:t>in</a:t>
            </a:r>
            <a:r>
              <a:rPr sz="2000" spc="-30" dirty="0">
                <a:solidFill>
                  <a:prstClr val="black"/>
                </a:solidFill>
                <a:latin typeface="Lucida Sans Unicode"/>
                <a:cs typeface="Lucida Sans Unicode"/>
              </a:rPr>
              <a:t> </a:t>
            </a:r>
            <a:r>
              <a:rPr sz="2000" dirty="0">
                <a:solidFill>
                  <a:prstClr val="black"/>
                </a:solidFill>
                <a:latin typeface="Lucida Sans Unicode"/>
                <a:cs typeface="Lucida Sans Unicode"/>
              </a:rPr>
              <a:t>29</a:t>
            </a:r>
            <a:r>
              <a:rPr sz="2000" spc="-15" dirty="0">
                <a:solidFill>
                  <a:prstClr val="black"/>
                </a:solidFill>
                <a:latin typeface="Lucida Sans Unicode"/>
                <a:cs typeface="Lucida Sans Unicode"/>
              </a:rPr>
              <a:t> </a:t>
            </a:r>
            <a:r>
              <a:rPr sz="2000" dirty="0">
                <a:solidFill>
                  <a:prstClr val="black"/>
                </a:solidFill>
                <a:latin typeface="Lucida Sans Unicode"/>
                <a:cs typeface="Lucida Sans Unicode"/>
              </a:rPr>
              <a:t>games</a:t>
            </a:r>
            <a:endParaRPr sz="2000">
              <a:solidFill>
                <a:prstClr val="black"/>
              </a:solidFill>
              <a:latin typeface="Lucida Sans Unicode"/>
              <a:cs typeface="Lucida Sans Unicode"/>
            </a:endParaRPr>
          </a:p>
        </p:txBody>
      </p:sp>
      <p:pic>
        <p:nvPicPr>
          <p:cNvPr id="9" name="object 9"/>
          <p:cNvPicPr/>
          <p:nvPr/>
        </p:nvPicPr>
        <p:blipFill>
          <a:blip r:embed="rId3" cstate="print"/>
          <a:stretch>
            <a:fillRect/>
          </a:stretch>
        </p:blipFill>
        <p:spPr>
          <a:xfrm>
            <a:off x="2011681" y="2229612"/>
            <a:ext cx="7906511" cy="128473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0"/>
            <a:ext cx="9144000" cy="6858000"/>
            <a:chOff x="0" y="0"/>
            <a:chExt cx="9144000" cy="685800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6" name="object 6"/>
          <p:cNvSpPr txBox="1">
            <a:spLocks noGrp="1"/>
          </p:cNvSpPr>
          <p:nvPr>
            <p:ph type="title"/>
          </p:nvPr>
        </p:nvSpPr>
        <p:spPr>
          <a:xfrm>
            <a:off x="4296283" y="1180591"/>
            <a:ext cx="3601085" cy="391160"/>
          </a:xfrm>
          <a:prstGeom prst="rect">
            <a:avLst/>
          </a:prstGeom>
        </p:spPr>
        <p:txBody>
          <a:bodyPr vert="horz" wrap="square" lIns="0" tIns="12700" rIns="0" bIns="0" rtlCol="0">
            <a:spAutoFit/>
          </a:bodyPr>
          <a:lstStyle/>
          <a:p>
            <a:pPr marL="12700">
              <a:spcBef>
                <a:spcPts val="100"/>
              </a:spcBef>
            </a:pPr>
            <a:r>
              <a:rPr spc="150" dirty="0"/>
              <a:t>Deep</a:t>
            </a:r>
            <a:r>
              <a:rPr spc="15" dirty="0"/>
              <a:t> </a:t>
            </a:r>
            <a:r>
              <a:rPr spc="100" dirty="0"/>
              <a:t>Q-network</a:t>
            </a:r>
            <a:r>
              <a:rPr spc="40" dirty="0"/>
              <a:t> </a:t>
            </a:r>
            <a:r>
              <a:rPr spc="160" dirty="0"/>
              <a:t>(DQN)</a:t>
            </a:r>
          </a:p>
        </p:txBody>
      </p:sp>
      <p:sp>
        <p:nvSpPr>
          <p:cNvPr id="7" name="object 7"/>
          <p:cNvSpPr txBox="1"/>
          <p:nvPr/>
        </p:nvSpPr>
        <p:spPr>
          <a:xfrm>
            <a:off x="1792630" y="1820672"/>
            <a:ext cx="5499100" cy="360680"/>
          </a:xfrm>
          <a:prstGeom prst="rect">
            <a:avLst/>
          </a:prstGeom>
        </p:spPr>
        <p:txBody>
          <a:bodyPr vert="horz" wrap="square" lIns="0" tIns="12065" rIns="0" bIns="0" rtlCol="0">
            <a:spAutoFit/>
          </a:bodyPr>
          <a:lstStyle/>
          <a:p>
            <a:pPr marL="192405" indent="-180340">
              <a:spcBef>
                <a:spcPts val="95"/>
              </a:spcBef>
              <a:buClr>
                <a:srgbClr val="C50C2F"/>
              </a:buClr>
              <a:buFont typeface="Arial MT"/>
              <a:buChar char="•"/>
              <a:tabLst>
                <a:tab pos="193040" algn="l"/>
              </a:tabLst>
            </a:pPr>
            <a:r>
              <a:rPr sz="2200" spc="-5" dirty="0">
                <a:solidFill>
                  <a:prstClr val="black"/>
                </a:solidFill>
                <a:latin typeface="Lucida Sans Unicode"/>
                <a:cs typeface="Lucida Sans Unicode"/>
              </a:rPr>
              <a:t>A</a:t>
            </a:r>
            <a:r>
              <a:rPr sz="2200" spc="-15" dirty="0">
                <a:solidFill>
                  <a:prstClr val="black"/>
                </a:solidFill>
                <a:latin typeface="Lucida Sans Unicode"/>
                <a:cs typeface="Lucida Sans Unicode"/>
              </a:rPr>
              <a:t> demo</a:t>
            </a:r>
            <a:r>
              <a:rPr sz="2200" spc="35" dirty="0">
                <a:solidFill>
                  <a:prstClr val="black"/>
                </a:solidFill>
                <a:latin typeface="Lucida Sans Unicode"/>
                <a:cs typeface="Lucida Sans Unicode"/>
              </a:rPr>
              <a:t> </a:t>
            </a:r>
            <a:r>
              <a:rPr sz="2200" spc="-5" dirty="0">
                <a:solidFill>
                  <a:prstClr val="black"/>
                </a:solidFill>
                <a:latin typeface="Lucida Sans Unicode"/>
                <a:cs typeface="Lucida Sans Unicode"/>
              </a:rPr>
              <a:t>on</a:t>
            </a:r>
            <a:r>
              <a:rPr sz="2200" spc="-10" dirty="0">
                <a:solidFill>
                  <a:prstClr val="black"/>
                </a:solidFill>
                <a:latin typeface="Lucida Sans Unicode"/>
                <a:cs typeface="Lucida Sans Unicode"/>
              </a:rPr>
              <a:t> DQN</a:t>
            </a:r>
            <a:r>
              <a:rPr sz="2200" spc="10" dirty="0">
                <a:solidFill>
                  <a:prstClr val="black"/>
                </a:solidFill>
                <a:latin typeface="Lucida Sans Unicode"/>
                <a:cs typeface="Lucida Sans Unicode"/>
              </a:rPr>
              <a:t> </a:t>
            </a:r>
            <a:r>
              <a:rPr sz="2200" spc="-10" dirty="0">
                <a:solidFill>
                  <a:prstClr val="black"/>
                </a:solidFill>
                <a:latin typeface="Lucida Sans Unicode"/>
                <a:cs typeface="Lucida Sans Unicode"/>
              </a:rPr>
              <a:t>playing</a:t>
            </a:r>
            <a:r>
              <a:rPr sz="2200" spc="10" dirty="0">
                <a:solidFill>
                  <a:prstClr val="black"/>
                </a:solidFill>
                <a:latin typeface="Lucida Sans Unicode"/>
                <a:cs typeface="Lucida Sans Unicode"/>
              </a:rPr>
              <a:t> </a:t>
            </a:r>
            <a:r>
              <a:rPr sz="2200" dirty="0">
                <a:solidFill>
                  <a:prstClr val="black"/>
                </a:solidFill>
                <a:latin typeface="Lucida Sans Unicode"/>
                <a:cs typeface="Lucida Sans Unicode"/>
              </a:rPr>
              <a:t>Atari</a:t>
            </a:r>
            <a:r>
              <a:rPr sz="2200" spc="-15" dirty="0">
                <a:solidFill>
                  <a:prstClr val="black"/>
                </a:solidFill>
                <a:latin typeface="Lucida Sans Unicode"/>
                <a:cs typeface="Lucida Sans Unicode"/>
              </a:rPr>
              <a:t> </a:t>
            </a:r>
            <a:r>
              <a:rPr sz="2200" spc="-5" dirty="0">
                <a:solidFill>
                  <a:prstClr val="black"/>
                </a:solidFill>
                <a:latin typeface="Lucida Sans Unicode"/>
                <a:cs typeface="Lucida Sans Unicode"/>
              </a:rPr>
              <a:t>Breakout</a:t>
            </a:r>
            <a:endParaRPr sz="2200">
              <a:solidFill>
                <a:prstClr val="black"/>
              </a:solidFill>
              <a:latin typeface="Lucida Sans Unicode"/>
              <a:cs typeface="Lucida Sans Unicode"/>
            </a:endParaRPr>
          </a:p>
        </p:txBody>
      </p:sp>
      <p:sp>
        <p:nvSpPr>
          <p:cNvPr id="8" name="object 8"/>
          <p:cNvSpPr txBox="1"/>
          <p:nvPr/>
        </p:nvSpPr>
        <p:spPr>
          <a:xfrm>
            <a:off x="4266439" y="6335674"/>
            <a:ext cx="3648075" cy="197490"/>
          </a:xfrm>
          <a:prstGeom prst="rect">
            <a:avLst/>
          </a:prstGeom>
        </p:spPr>
        <p:txBody>
          <a:bodyPr vert="horz" wrap="square" lIns="0" tIns="12700" rIns="0" bIns="0" rtlCol="0">
            <a:spAutoFit/>
          </a:bodyPr>
          <a:lstStyle/>
          <a:p>
            <a:pPr marL="12700">
              <a:spcBef>
                <a:spcPts val="100"/>
              </a:spcBef>
            </a:pPr>
            <a:r>
              <a:rPr sz="1200" spc="-15" dirty="0">
                <a:solidFill>
                  <a:prstClr val="black"/>
                </a:solidFill>
                <a:latin typeface="Lucida Sans Unicode"/>
                <a:cs typeface="Lucida Sans Unicode"/>
              </a:rPr>
              <a:t>https://</a:t>
            </a:r>
            <a:r>
              <a:rPr sz="1200" spc="-15" dirty="0">
                <a:solidFill>
                  <a:prstClr val="black"/>
                </a:solidFill>
                <a:latin typeface="Lucida Sans Unicode"/>
                <a:cs typeface="Lucida Sans Unicode"/>
                <a:hlinkClick r:id="rId3"/>
              </a:rPr>
              <a:t>www.youtube.com/watch?v=V1eYniJ0Rnk</a:t>
            </a:r>
            <a:endParaRPr sz="1200" dirty="0">
              <a:solidFill>
                <a:prstClr val="black"/>
              </a:solidFill>
              <a:latin typeface="Lucida Sans Unicode"/>
              <a:cs typeface="Lucida Sans Unicode"/>
            </a:endParaRPr>
          </a:p>
        </p:txBody>
      </p:sp>
      <p:pic>
        <p:nvPicPr>
          <p:cNvPr id="9" name="object 9"/>
          <p:cNvPicPr/>
          <p:nvPr/>
        </p:nvPicPr>
        <p:blipFill>
          <a:blip r:embed="rId4" cstate="print"/>
          <a:stretch>
            <a:fillRect/>
          </a:stretch>
        </p:blipFill>
        <p:spPr>
          <a:xfrm>
            <a:off x="3747516" y="2366772"/>
            <a:ext cx="4684776" cy="39014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46024" y="682906"/>
            <a:ext cx="5348623" cy="609279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5" name="object 5"/>
            <p:cNvPicPr/>
            <p:nvPr/>
          </p:nvPicPr>
          <p:blipFill>
            <a:blip r:embed="rId3" cstate="print"/>
            <a:stretch>
              <a:fillRect/>
            </a:stretch>
          </p:blipFill>
          <p:spPr>
            <a:xfrm>
              <a:off x="0" y="0"/>
              <a:ext cx="569976" cy="624839"/>
            </a:xfrm>
            <a:prstGeom prst="rect">
              <a:avLst/>
            </a:prstGeom>
          </p:spPr>
        </p:pic>
        <p:sp>
          <p:nvSpPr>
            <p:cNvPr id="6" name="object 6"/>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7" name="object 7"/>
          <p:cNvSpPr txBox="1">
            <a:spLocks noGrp="1"/>
          </p:cNvSpPr>
          <p:nvPr>
            <p:ph type="title"/>
          </p:nvPr>
        </p:nvSpPr>
        <p:spPr>
          <a:xfrm>
            <a:off x="2590901" y="1059560"/>
            <a:ext cx="7009130" cy="391160"/>
          </a:xfrm>
          <a:prstGeom prst="rect">
            <a:avLst/>
          </a:prstGeom>
        </p:spPr>
        <p:txBody>
          <a:bodyPr vert="horz" wrap="square" lIns="0" tIns="12700" rIns="0" bIns="0" rtlCol="0">
            <a:spAutoFit/>
          </a:bodyPr>
          <a:lstStyle/>
          <a:p>
            <a:pPr marL="12700">
              <a:spcBef>
                <a:spcPts val="100"/>
              </a:spcBef>
            </a:pPr>
            <a:r>
              <a:rPr spc="290" dirty="0"/>
              <a:t>DQN</a:t>
            </a:r>
            <a:r>
              <a:rPr spc="35" dirty="0"/>
              <a:t> </a:t>
            </a:r>
            <a:r>
              <a:rPr spc="180" dirty="0"/>
              <a:t>is</a:t>
            </a:r>
            <a:r>
              <a:rPr spc="45" dirty="0"/>
              <a:t> </a:t>
            </a:r>
            <a:r>
              <a:rPr spc="85" dirty="0"/>
              <a:t>reinforcement</a:t>
            </a:r>
            <a:r>
              <a:rPr spc="80" dirty="0"/>
              <a:t> </a:t>
            </a:r>
            <a:r>
              <a:rPr spc="120" dirty="0"/>
              <a:t>learning</a:t>
            </a:r>
            <a:r>
              <a:rPr spc="100" dirty="0"/>
              <a:t> </a:t>
            </a:r>
            <a:r>
              <a:rPr spc="125" dirty="0"/>
              <a:t>+</a:t>
            </a:r>
            <a:r>
              <a:rPr spc="35" dirty="0"/>
              <a:t> </a:t>
            </a:r>
            <a:r>
              <a:rPr spc="235" dirty="0"/>
              <a:t>CNN</a:t>
            </a:r>
            <a:r>
              <a:rPr spc="55" dirty="0"/>
              <a:t> </a:t>
            </a:r>
            <a:r>
              <a:rPr spc="95" dirty="0"/>
              <a:t>magic!</a:t>
            </a:r>
          </a:p>
        </p:txBody>
      </p:sp>
      <p:sp>
        <p:nvSpPr>
          <p:cNvPr id="8" name="object 8"/>
          <p:cNvSpPr txBox="1"/>
          <p:nvPr/>
        </p:nvSpPr>
        <p:spPr>
          <a:xfrm>
            <a:off x="2133091" y="1997710"/>
            <a:ext cx="8075930" cy="1854200"/>
          </a:xfrm>
          <a:prstGeom prst="rect">
            <a:avLst/>
          </a:prstGeom>
        </p:spPr>
        <p:txBody>
          <a:bodyPr vert="horz" wrap="square" lIns="0" tIns="12065" rIns="0" bIns="0" rtlCol="0">
            <a:spAutoFit/>
          </a:bodyPr>
          <a:lstStyle/>
          <a:p>
            <a:pPr marL="192405" marR="5080" indent="-180340">
              <a:spcBef>
                <a:spcPts val="95"/>
              </a:spcBef>
              <a:buClr>
                <a:srgbClr val="C50C2F"/>
              </a:buClr>
              <a:buFont typeface="Arial MT"/>
              <a:buChar char="•"/>
              <a:tabLst>
                <a:tab pos="193040" algn="l"/>
              </a:tabLst>
            </a:pPr>
            <a:r>
              <a:rPr sz="2200" spc="-5" dirty="0">
                <a:solidFill>
                  <a:prstClr val="black"/>
                </a:solidFill>
                <a:latin typeface="Lucida Sans Unicode"/>
                <a:cs typeface="Lucida Sans Unicode"/>
              </a:rPr>
              <a:t>“Q”:</a:t>
            </a:r>
            <a:r>
              <a:rPr sz="2200" spc="25" dirty="0">
                <a:solidFill>
                  <a:prstClr val="black"/>
                </a:solidFill>
                <a:latin typeface="Lucida Sans Unicode"/>
                <a:cs typeface="Lucida Sans Unicode"/>
              </a:rPr>
              <a:t> </a:t>
            </a:r>
            <a:r>
              <a:rPr sz="2200" spc="-55" dirty="0">
                <a:solidFill>
                  <a:prstClr val="black"/>
                </a:solidFill>
                <a:latin typeface="Lucida Sans Unicode"/>
                <a:cs typeface="Lucida Sans Unicode"/>
              </a:rPr>
              <a:t>Q-learning,</a:t>
            </a:r>
            <a:r>
              <a:rPr sz="2200" dirty="0">
                <a:solidFill>
                  <a:prstClr val="black"/>
                </a:solidFill>
                <a:latin typeface="Lucida Sans Unicode"/>
                <a:cs typeface="Lucida Sans Unicode"/>
              </a:rPr>
              <a:t> </a:t>
            </a:r>
            <a:r>
              <a:rPr sz="2200" spc="-5" dirty="0">
                <a:solidFill>
                  <a:prstClr val="black"/>
                </a:solidFill>
                <a:latin typeface="Lucida Sans Unicode"/>
                <a:cs typeface="Lucida Sans Unicode"/>
              </a:rPr>
              <a:t>a </a:t>
            </a:r>
            <a:r>
              <a:rPr sz="2200" spc="-10" dirty="0">
                <a:solidFill>
                  <a:prstClr val="black"/>
                </a:solidFill>
                <a:latin typeface="Lucida Sans Unicode"/>
                <a:cs typeface="Lucida Sans Unicode"/>
              </a:rPr>
              <a:t>reinforcement</a:t>
            </a:r>
            <a:r>
              <a:rPr sz="2200" spc="30" dirty="0">
                <a:solidFill>
                  <a:prstClr val="black"/>
                </a:solidFill>
                <a:latin typeface="Lucida Sans Unicode"/>
                <a:cs typeface="Lucida Sans Unicode"/>
              </a:rPr>
              <a:t> </a:t>
            </a:r>
            <a:r>
              <a:rPr sz="2200" spc="-5" dirty="0">
                <a:solidFill>
                  <a:prstClr val="black"/>
                </a:solidFill>
                <a:latin typeface="Lucida Sans Unicode"/>
                <a:cs typeface="Lucida Sans Unicode"/>
              </a:rPr>
              <a:t>learning</a:t>
            </a:r>
            <a:r>
              <a:rPr sz="2200" spc="5" dirty="0">
                <a:solidFill>
                  <a:prstClr val="black"/>
                </a:solidFill>
                <a:latin typeface="Lucida Sans Unicode"/>
                <a:cs typeface="Lucida Sans Unicode"/>
              </a:rPr>
              <a:t> </a:t>
            </a:r>
            <a:r>
              <a:rPr sz="2200" spc="-5" dirty="0">
                <a:solidFill>
                  <a:prstClr val="black"/>
                </a:solidFill>
                <a:latin typeface="Lucida Sans Unicode"/>
                <a:cs typeface="Lucida Sans Unicode"/>
              </a:rPr>
              <a:t>(RL)</a:t>
            </a:r>
            <a:r>
              <a:rPr sz="2200" spc="-10" dirty="0">
                <a:solidFill>
                  <a:prstClr val="black"/>
                </a:solidFill>
                <a:latin typeface="Lucida Sans Unicode"/>
                <a:cs typeface="Lucida Sans Unicode"/>
              </a:rPr>
              <a:t> method,</a:t>
            </a:r>
            <a:r>
              <a:rPr sz="2200" spc="20" dirty="0">
                <a:solidFill>
                  <a:prstClr val="black"/>
                </a:solidFill>
                <a:latin typeface="Lucida Sans Unicode"/>
                <a:cs typeface="Lucida Sans Unicode"/>
              </a:rPr>
              <a:t> </a:t>
            </a:r>
            <a:r>
              <a:rPr sz="2200" spc="-5" dirty="0">
                <a:solidFill>
                  <a:prstClr val="black"/>
                </a:solidFill>
                <a:latin typeface="Lucida Sans Unicode"/>
                <a:cs typeface="Lucida Sans Unicode"/>
              </a:rPr>
              <a:t>the </a:t>
            </a:r>
            <a:r>
              <a:rPr sz="2200" spc="-680" dirty="0">
                <a:solidFill>
                  <a:prstClr val="black"/>
                </a:solidFill>
                <a:latin typeface="Lucida Sans Unicode"/>
                <a:cs typeface="Lucida Sans Unicode"/>
              </a:rPr>
              <a:t> </a:t>
            </a:r>
            <a:r>
              <a:rPr sz="2200" dirty="0">
                <a:solidFill>
                  <a:prstClr val="black"/>
                </a:solidFill>
                <a:latin typeface="Lucida Sans Unicode"/>
                <a:cs typeface="Lucida Sans Unicode"/>
              </a:rPr>
              <a:t>agent</a:t>
            </a:r>
            <a:r>
              <a:rPr sz="2200" spc="-25" dirty="0">
                <a:solidFill>
                  <a:prstClr val="black"/>
                </a:solidFill>
                <a:latin typeface="Lucida Sans Unicode"/>
                <a:cs typeface="Lucida Sans Unicode"/>
              </a:rPr>
              <a:t> </a:t>
            </a:r>
            <a:r>
              <a:rPr sz="2200" dirty="0">
                <a:solidFill>
                  <a:prstClr val="black"/>
                </a:solidFill>
                <a:latin typeface="Lucida Sans Unicode"/>
                <a:cs typeface="Lucida Sans Unicode"/>
              </a:rPr>
              <a:t>interact</a:t>
            </a:r>
            <a:r>
              <a:rPr sz="2200" spc="-15" dirty="0">
                <a:solidFill>
                  <a:prstClr val="black"/>
                </a:solidFill>
                <a:latin typeface="Lucida Sans Unicode"/>
                <a:cs typeface="Lucida Sans Unicode"/>
              </a:rPr>
              <a:t> </a:t>
            </a:r>
            <a:r>
              <a:rPr sz="2200" dirty="0">
                <a:solidFill>
                  <a:prstClr val="black"/>
                </a:solidFill>
                <a:latin typeface="Lucida Sans Unicode"/>
                <a:cs typeface="Lucida Sans Unicode"/>
              </a:rPr>
              <a:t>with</a:t>
            </a:r>
            <a:r>
              <a:rPr sz="2200" spc="-5" dirty="0">
                <a:solidFill>
                  <a:prstClr val="black"/>
                </a:solidFill>
                <a:latin typeface="Lucida Sans Unicode"/>
                <a:cs typeface="Lucida Sans Unicode"/>
              </a:rPr>
              <a:t> </a:t>
            </a:r>
            <a:r>
              <a:rPr sz="2200" dirty="0">
                <a:solidFill>
                  <a:prstClr val="black"/>
                </a:solidFill>
                <a:latin typeface="Lucida Sans Unicode"/>
                <a:cs typeface="Lucida Sans Unicode"/>
              </a:rPr>
              <a:t>the</a:t>
            </a:r>
            <a:r>
              <a:rPr sz="2200" spc="-5" dirty="0">
                <a:solidFill>
                  <a:prstClr val="black"/>
                </a:solidFill>
                <a:latin typeface="Lucida Sans Unicode"/>
                <a:cs typeface="Lucida Sans Unicode"/>
              </a:rPr>
              <a:t> environment</a:t>
            </a:r>
            <a:r>
              <a:rPr sz="2200" spc="30" dirty="0">
                <a:solidFill>
                  <a:prstClr val="black"/>
                </a:solidFill>
                <a:latin typeface="Lucida Sans Unicode"/>
                <a:cs typeface="Lucida Sans Unicode"/>
              </a:rPr>
              <a:t> </a:t>
            </a:r>
            <a:r>
              <a:rPr sz="2200" spc="5" dirty="0">
                <a:solidFill>
                  <a:prstClr val="black"/>
                </a:solidFill>
                <a:latin typeface="Lucida Sans Unicode"/>
                <a:cs typeface="Lucida Sans Unicode"/>
              </a:rPr>
              <a:t>to</a:t>
            </a:r>
            <a:r>
              <a:rPr sz="2200" dirty="0">
                <a:solidFill>
                  <a:prstClr val="black"/>
                </a:solidFill>
                <a:latin typeface="Lucida Sans Unicode"/>
                <a:cs typeface="Lucida Sans Unicode"/>
              </a:rPr>
              <a:t> </a:t>
            </a:r>
            <a:r>
              <a:rPr sz="2200" spc="-15" dirty="0">
                <a:solidFill>
                  <a:prstClr val="black"/>
                </a:solidFill>
                <a:latin typeface="Lucida Sans Unicode"/>
                <a:cs typeface="Lucida Sans Unicode"/>
              </a:rPr>
              <a:t>maximize</a:t>
            </a:r>
            <a:r>
              <a:rPr sz="2200" spc="70" dirty="0">
                <a:solidFill>
                  <a:prstClr val="black"/>
                </a:solidFill>
                <a:latin typeface="Lucida Sans Unicode"/>
                <a:cs typeface="Lucida Sans Unicode"/>
              </a:rPr>
              <a:t> </a:t>
            </a:r>
            <a:r>
              <a:rPr sz="2200" spc="-5" dirty="0">
                <a:solidFill>
                  <a:prstClr val="black"/>
                </a:solidFill>
                <a:latin typeface="Lucida Sans Unicode"/>
                <a:cs typeface="Lucida Sans Unicode"/>
              </a:rPr>
              <a:t>future </a:t>
            </a:r>
            <a:r>
              <a:rPr sz="2200" dirty="0">
                <a:solidFill>
                  <a:prstClr val="black"/>
                </a:solidFill>
                <a:latin typeface="Lucida Sans Unicode"/>
                <a:cs typeface="Lucida Sans Unicode"/>
              </a:rPr>
              <a:t> </a:t>
            </a:r>
            <a:r>
              <a:rPr sz="2200" spc="-5" dirty="0">
                <a:solidFill>
                  <a:prstClr val="black"/>
                </a:solidFill>
                <a:latin typeface="Lucida Sans Unicode"/>
                <a:cs typeface="Lucida Sans Unicode"/>
              </a:rPr>
              <a:t>rewards</a:t>
            </a:r>
            <a:endParaRPr sz="2200">
              <a:solidFill>
                <a:prstClr val="black"/>
              </a:solidFill>
              <a:latin typeface="Lucida Sans Unicode"/>
              <a:cs typeface="Lucida Sans Unicode"/>
            </a:endParaRPr>
          </a:p>
          <a:p>
            <a:pPr marL="192405" indent="-180340">
              <a:spcBef>
                <a:spcPts val="1200"/>
              </a:spcBef>
              <a:buClr>
                <a:srgbClr val="C50C2F"/>
              </a:buClr>
              <a:buFont typeface="Arial MT"/>
              <a:buChar char="•"/>
              <a:tabLst>
                <a:tab pos="193040" algn="l"/>
              </a:tabLst>
            </a:pPr>
            <a:r>
              <a:rPr sz="2200" spc="-5" dirty="0">
                <a:solidFill>
                  <a:prstClr val="black"/>
                </a:solidFill>
                <a:latin typeface="Lucida Sans Unicode"/>
                <a:cs typeface="Lucida Sans Unicode"/>
              </a:rPr>
              <a:t>“Deep”, </a:t>
            </a:r>
            <a:r>
              <a:rPr sz="2200" dirty="0">
                <a:solidFill>
                  <a:prstClr val="black"/>
                </a:solidFill>
                <a:latin typeface="Lucida Sans Unicode"/>
                <a:cs typeface="Lucida Sans Unicode"/>
              </a:rPr>
              <a:t>“network”</a:t>
            </a:r>
            <a:r>
              <a:rPr sz="2200" spc="15" dirty="0">
                <a:solidFill>
                  <a:prstClr val="black"/>
                </a:solidFill>
                <a:latin typeface="Lucida Sans Unicode"/>
                <a:cs typeface="Lucida Sans Unicode"/>
              </a:rPr>
              <a:t> </a:t>
            </a:r>
            <a:r>
              <a:rPr sz="2200" spc="-5" dirty="0">
                <a:solidFill>
                  <a:prstClr val="black"/>
                </a:solidFill>
                <a:latin typeface="Lucida Sans Unicode"/>
                <a:cs typeface="Lucida Sans Unicode"/>
              </a:rPr>
              <a:t>:</a:t>
            </a:r>
            <a:r>
              <a:rPr sz="2200" dirty="0">
                <a:solidFill>
                  <a:prstClr val="black"/>
                </a:solidFill>
                <a:latin typeface="Lucida Sans Unicode"/>
                <a:cs typeface="Lucida Sans Unicode"/>
              </a:rPr>
              <a:t> deep</a:t>
            </a:r>
            <a:r>
              <a:rPr sz="2200" spc="-5" dirty="0">
                <a:solidFill>
                  <a:prstClr val="black"/>
                </a:solidFill>
                <a:latin typeface="Lucida Sans Unicode"/>
                <a:cs typeface="Lucida Sans Unicode"/>
              </a:rPr>
              <a:t> artificial</a:t>
            </a:r>
            <a:r>
              <a:rPr sz="2200" spc="-20" dirty="0">
                <a:solidFill>
                  <a:prstClr val="black"/>
                </a:solidFill>
                <a:latin typeface="Lucida Sans Unicode"/>
                <a:cs typeface="Lucida Sans Unicode"/>
              </a:rPr>
              <a:t> </a:t>
            </a:r>
            <a:r>
              <a:rPr sz="2200" dirty="0">
                <a:solidFill>
                  <a:prstClr val="black"/>
                </a:solidFill>
                <a:latin typeface="Lucida Sans Unicode"/>
                <a:cs typeface="Lucida Sans Unicode"/>
              </a:rPr>
              <a:t>neural</a:t>
            </a:r>
            <a:r>
              <a:rPr sz="2200" spc="-15" dirty="0">
                <a:solidFill>
                  <a:prstClr val="black"/>
                </a:solidFill>
                <a:latin typeface="Lucida Sans Unicode"/>
                <a:cs typeface="Lucida Sans Unicode"/>
              </a:rPr>
              <a:t> </a:t>
            </a:r>
            <a:r>
              <a:rPr sz="2200" dirty="0">
                <a:solidFill>
                  <a:prstClr val="black"/>
                </a:solidFill>
                <a:latin typeface="Lucida Sans Unicode"/>
                <a:cs typeface="Lucida Sans Unicode"/>
              </a:rPr>
              <a:t>networks </a:t>
            </a:r>
            <a:r>
              <a:rPr sz="2200" spc="5" dirty="0">
                <a:solidFill>
                  <a:prstClr val="black"/>
                </a:solidFill>
                <a:latin typeface="Lucida Sans Unicode"/>
                <a:cs typeface="Lucida Sans Unicode"/>
              </a:rPr>
              <a:t>to</a:t>
            </a:r>
            <a:endParaRPr sz="2200">
              <a:solidFill>
                <a:prstClr val="black"/>
              </a:solidFill>
              <a:latin typeface="Lucida Sans Unicode"/>
              <a:cs typeface="Lucida Sans Unicode"/>
            </a:endParaRPr>
          </a:p>
          <a:p>
            <a:pPr marL="192405"/>
            <a:r>
              <a:rPr sz="2200" dirty="0">
                <a:solidFill>
                  <a:prstClr val="black"/>
                </a:solidFill>
                <a:latin typeface="Lucida Sans Unicode"/>
                <a:cs typeface="Lucida Sans Unicode"/>
              </a:rPr>
              <a:t>learn</a:t>
            </a:r>
            <a:r>
              <a:rPr sz="2200" spc="-20" dirty="0">
                <a:solidFill>
                  <a:prstClr val="black"/>
                </a:solidFill>
                <a:latin typeface="Lucida Sans Unicode"/>
                <a:cs typeface="Lucida Sans Unicode"/>
              </a:rPr>
              <a:t> </a:t>
            </a:r>
            <a:r>
              <a:rPr sz="2200" dirty="0">
                <a:solidFill>
                  <a:prstClr val="black"/>
                </a:solidFill>
                <a:latin typeface="Lucida Sans Unicode"/>
                <a:cs typeface="Lucida Sans Unicode"/>
              </a:rPr>
              <a:t>general</a:t>
            </a:r>
            <a:r>
              <a:rPr sz="2200" spc="-30" dirty="0">
                <a:solidFill>
                  <a:prstClr val="black"/>
                </a:solidFill>
                <a:latin typeface="Lucida Sans Unicode"/>
                <a:cs typeface="Lucida Sans Unicode"/>
              </a:rPr>
              <a:t> </a:t>
            </a:r>
            <a:r>
              <a:rPr sz="2200" dirty="0">
                <a:solidFill>
                  <a:prstClr val="black"/>
                </a:solidFill>
                <a:latin typeface="Lucida Sans Unicode"/>
                <a:cs typeface="Lucida Sans Unicode"/>
              </a:rPr>
              <a:t>representation</a:t>
            </a:r>
            <a:r>
              <a:rPr sz="2200" spc="-35" dirty="0">
                <a:solidFill>
                  <a:prstClr val="black"/>
                </a:solidFill>
                <a:latin typeface="Lucida Sans Unicode"/>
                <a:cs typeface="Lucida Sans Unicode"/>
              </a:rPr>
              <a:t> </a:t>
            </a:r>
            <a:r>
              <a:rPr sz="2200" spc="-5" dirty="0">
                <a:solidFill>
                  <a:prstClr val="black"/>
                </a:solidFill>
                <a:latin typeface="Lucida Sans Unicode"/>
                <a:cs typeface="Lucida Sans Unicode"/>
              </a:rPr>
              <a:t>in</a:t>
            </a:r>
            <a:r>
              <a:rPr sz="2200" dirty="0">
                <a:solidFill>
                  <a:prstClr val="black"/>
                </a:solidFill>
                <a:latin typeface="Lucida Sans Unicode"/>
                <a:cs typeface="Lucida Sans Unicode"/>
              </a:rPr>
              <a:t> </a:t>
            </a:r>
            <a:r>
              <a:rPr sz="2200" spc="-10" dirty="0">
                <a:solidFill>
                  <a:prstClr val="black"/>
                </a:solidFill>
                <a:latin typeface="Lucida Sans Unicode"/>
                <a:cs typeface="Lucida Sans Unicode"/>
              </a:rPr>
              <a:t>complex</a:t>
            </a:r>
            <a:r>
              <a:rPr sz="2200" spc="40" dirty="0">
                <a:solidFill>
                  <a:prstClr val="black"/>
                </a:solidFill>
                <a:latin typeface="Lucida Sans Unicode"/>
                <a:cs typeface="Lucida Sans Unicode"/>
              </a:rPr>
              <a:t> </a:t>
            </a:r>
            <a:r>
              <a:rPr sz="2200" spc="-5" dirty="0">
                <a:solidFill>
                  <a:prstClr val="black"/>
                </a:solidFill>
                <a:latin typeface="Lucida Sans Unicode"/>
                <a:cs typeface="Lucida Sans Unicode"/>
              </a:rPr>
              <a:t>environments</a:t>
            </a:r>
            <a:endParaRPr sz="2200">
              <a:solidFill>
                <a:prstClr val="black"/>
              </a:solidFill>
              <a:latin typeface="Lucida Sans Unicode"/>
              <a:cs typeface="Lucida Sans Unicode"/>
            </a:endParaRPr>
          </a:p>
        </p:txBody>
      </p:sp>
      <p:grpSp>
        <p:nvGrpSpPr>
          <p:cNvPr id="9" name="object 9"/>
          <p:cNvGrpSpPr/>
          <p:nvPr/>
        </p:nvGrpSpPr>
        <p:grpSpPr>
          <a:xfrm>
            <a:off x="1624584" y="4405883"/>
            <a:ext cx="8821420" cy="2452370"/>
            <a:chOff x="100584" y="4405883"/>
            <a:chExt cx="8821420" cy="2452370"/>
          </a:xfrm>
        </p:grpSpPr>
        <p:pic>
          <p:nvPicPr>
            <p:cNvPr id="10" name="object 10"/>
            <p:cNvPicPr/>
            <p:nvPr/>
          </p:nvPicPr>
          <p:blipFill>
            <a:blip r:embed="rId4" cstate="print"/>
            <a:stretch>
              <a:fillRect/>
            </a:stretch>
          </p:blipFill>
          <p:spPr>
            <a:xfrm>
              <a:off x="100584" y="4805172"/>
              <a:ext cx="4133088" cy="1667255"/>
            </a:xfrm>
            <a:prstGeom prst="rect">
              <a:avLst/>
            </a:prstGeom>
          </p:spPr>
        </p:pic>
        <p:pic>
          <p:nvPicPr>
            <p:cNvPr id="11" name="object 11"/>
            <p:cNvPicPr/>
            <p:nvPr/>
          </p:nvPicPr>
          <p:blipFill>
            <a:blip r:embed="rId5" cstate="print"/>
            <a:stretch>
              <a:fillRect/>
            </a:stretch>
          </p:blipFill>
          <p:spPr>
            <a:xfrm>
              <a:off x="5097780" y="4405883"/>
              <a:ext cx="3823716" cy="2452114"/>
            </a:xfrm>
            <a:prstGeom prst="rect">
              <a:avLst/>
            </a:prstGeom>
          </p:spPr>
        </p:pic>
        <p:sp>
          <p:nvSpPr>
            <p:cNvPr id="12" name="object 12"/>
            <p:cNvSpPr/>
            <p:nvPr/>
          </p:nvSpPr>
          <p:spPr>
            <a:xfrm>
              <a:off x="4449953" y="5302250"/>
              <a:ext cx="434975" cy="448309"/>
            </a:xfrm>
            <a:custGeom>
              <a:avLst/>
              <a:gdLst/>
              <a:ahLst/>
              <a:cxnLst/>
              <a:rect l="l" t="t" r="r" b="b"/>
              <a:pathLst>
                <a:path w="434975" h="448310">
                  <a:moveTo>
                    <a:pt x="434594" y="154940"/>
                  </a:moveTo>
                  <a:lnTo>
                    <a:pt x="286893" y="154940"/>
                  </a:lnTo>
                  <a:lnTo>
                    <a:pt x="286893" y="0"/>
                  </a:lnTo>
                  <a:lnTo>
                    <a:pt x="147701" y="0"/>
                  </a:lnTo>
                  <a:lnTo>
                    <a:pt x="147701" y="154940"/>
                  </a:lnTo>
                  <a:lnTo>
                    <a:pt x="0" y="154940"/>
                  </a:lnTo>
                  <a:lnTo>
                    <a:pt x="0" y="294640"/>
                  </a:lnTo>
                  <a:lnTo>
                    <a:pt x="147701" y="294640"/>
                  </a:lnTo>
                  <a:lnTo>
                    <a:pt x="147701" y="448310"/>
                  </a:lnTo>
                  <a:lnTo>
                    <a:pt x="286893" y="448310"/>
                  </a:lnTo>
                  <a:lnTo>
                    <a:pt x="286893" y="294640"/>
                  </a:lnTo>
                  <a:lnTo>
                    <a:pt x="434594" y="294640"/>
                  </a:lnTo>
                  <a:lnTo>
                    <a:pt x="434594" y="154940"/>
                  </a:lnTo>
                  <a:close/>
                </a:path>
              </a:pathLst>
            </a:custGeom>
            <a:solidFill>
              <a:srgbClr val="971E31"/>
            </a:solidFill>
          </p:spPr>
          <p:txBody>
            <a:bodyPr wrap="square" lIns="0" tIns="0" rIns="0" bIns="0" rtlCol="0"/>
            <a:lstStyle/>
            <a:p>
              <a:endParaRPr>
                <a:solidFill>
                  <a:prstClr val="black"/>
                </a:solidFill>
                <a:latin typeface="Calibri"/>
              </a:endParaRPr>
            </a:p>
          </p:txBody>
        </p:sp>
        <p:sp>
          <p:nvSpPr>
            <p:cNvPr id="13" name="object 13"/>
            <p:cNvSpPr/>
            <p:nvPr/>
          </p:nvSpPr>
          <p:spPr>
            <a:xfrm>
              <a:off x="4449953" y="5302758"/>
              <a:ext cx="434975" cy="448309"/>
            </a:xfrm>
            <a:custGeom>
              <a:avLst/>
              <a:gdLst/>
              <a:ahLst/>
              <a:cxnLst/>
              <a:rect l="l" t="t" r="r" b="b"/>
              <a:pathLst>
                <a:path w="434975" h="448310">
                  <a:moveTo>
                    <a:pt x="0" y="154431"/>
                  </a:moveTo>
                  <a:lnTo>
                    <a:pt x="147700" y="154431"/>
                  </a:lnTo>
                  <a:lnTo>
                    <a:pt x="147700" y="0"/>
                  </a:lnTo>
                  <a:lnTo>
                    <a:pt x="286893" y="0"/>
                  </a:lnTo>
                  <a:lnTo>
                    <a:pt x="286893" y="154431"/>
                  </a:lnTo>
                  <a:lnTo>
                    <a:pt x="434594" y="154431"/>
                  </a:lnTo>
                  <a:lnTo>
                    <a:pt x="434594" y="293560"/>
                  </a:lnTo>
                  <a:lnTo>
                    <a:pt x="286893" y="293560"/>
                  </a:lnTo>
                  <a:lnTo>
                    <a:pt x="286893" y="448030"/>
                  </a:lnTo>
                  <a:lnTo>
                    <a:pt x="147700" y="448030"/>
                  </a:lnTo>
                  <a:lnTo>
                    <a:pt x="147700" y="293560"/>
                  </a:lnTo>
                  <a:lnTo>
                    <a:pt x="0" y="293560"/>
                  </a:lnTo>
                  <a:lnTo>
                    <a:pt x="0" y="154431"/>
                  </a:lnTo>
                  <a:close/>
                </a:path>
              </a:pathLst>
            </a:custGeom>
            <a:ln w="25908">
              <a:solidFill>
                <a:srgbClr val="6D1221"/>
              </a:solidFill>
            </a:ln>
          </p:spPr>
          <p:txBody>
            <a:bodyPr wrap="square" lIns="0" tIns="0" rIns="0" bIns="0" rtlCol="0"/>
            <a:lstStyle/>
            <a:p>
              <a:endParaRPr>
                <a:solidFill>
                  <a:prstClr val="black"/>
                </a:solidFill>
                <a:latin typeface="Calibri"/>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4043-B742-4EBA-E3C1-F7EA9BA81F5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3EACAC6-FE69-5ABA-C251-8173B255A565}"/>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673CBFCD-10BC-AFF8-639A-6F2109550A9A}"/>
              </a:ext>
            </a:extLst>
          </p:cNvPr>
          <p:cNvPicPr>
            <a:picLocks noChangeAspect="1"/>
          </p:cNvPicPr>
          <p:nvPr/>
        </p:nvPicPr>
        <p:blipFill rotWithShape="1">
          <a:blip r:embed="rId2"/>
          <a:srcRect t="8725" b="6778"/>
          <a:stretch/>
        </p:blipFill>
        <p:spPr>
          <a:xfrm>
            <a:off x="11306" y="85363"/>
            <a:ext cx="12169387" cy="6687274"/>
          </a:xfrm>
          <a:prstGeom prst="rect">
            <a:avLst/>
          </a:prstGeom>
        </p:spPr>
      </p:pic>
    </p:spTree>
    <p:extLst>
      <p:ext uri="{BB962C8B-B14F-4D97-AF65-F5344CB8AC3E}">
        <p14:creationId xmlns:p14="http://schemas.microsoft.com/office/powerpoint/2010/main" val="412895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DC78-132F-6067-A969-FC06F5E2751C}"/>
              </a:ext>
            </a:extLst>
          </p:cNvPr>
          <p:cNvSpPr>
            <a:spLocks noGrp="1"/>
          </p:cNvSpPr>
          <p:nvPr>
            <p:ph type="title"/>
          </p:nvPr>
        </p:nvSpPr>
        <p:spPr/>
        <p:txBody>
          <a:bodyPr/>
          <a:lstStyle/>
          <a:p>
            <a:r>
              <a:rPr lang="en-US" dirty="0"/>
              <a:t>Advantages</a:t>
            </a:r>
          </a:p>
        </p:txBody>
      </p:sp>
      <p:sp>
        <p:nvSpPr>
          <p:cNvPr id="3" name="Text Placeholder 2">
            <a:extLst>
              <a:ext uri="{FF2B5EF4-FFF2-40B4-BE49-F238E27FC236}">
                <a16:creationId xmlns:a16="http://schemas.microsoft.com/office/drawing/2014/main" id="{1849ED76-783F-63B4-E0EC-4767980A414A}"/>
              </a:ext>
            </a:extLst>
          </p:cNvPr>
          <p:cNvSpPr>
            <a:spLocks noGrp="1"/>
          </p:cNvSpPr>
          <p:nvPr>
            <p:ph type="body" idx="1"/>
          </p:nvPr>
        </p:nvSpPr>
        <p:spPr>
          <a:xfrm>
            <a:off x="1030657" y="1914670"/>
            <a:ext cx="10057890" cy="4237057"/>
          </a:xfrm>
        </p:spPr>
        <p:txBody>
          <a:bodyPr/>
          <a:lstStyle/>
          <a:p>
            <a:endParaRPr lang="en-US" dirty="0"/>
          </a:p>
          <a:p>
            <a:r>
              <a:rPr lang="en-US" b="1" dirty="0"/>
              <a:t>Sample Efficiency: </a:t>
            </a:r>
          </a:p>
          <a:p>
            <a:endParaRPr lang="en-US" b="1" dirty="0"/>
          </a:p>
          <a:p>
            <a:r>
              <a:rPr lang="en-US" dirty="0"/>
              <a:t>Model-based methods can be more sample-efficient compared to model-free methods, especially in situations where data collection is costly or time-consuming.</a:t>
            </a:r>
          </a:p>
          <a:p>
            <a:endParaRPr lang="en-US" dirty="0"/>
          </a:p>
          <a:p>
            <a:r>
              <a:rPr lang="en-US" b="1" dirty="0"/>
              <a:t>Exploration</a:t>
            </a:r>
            <a:r>
              <a:rPr lang="en-US" dirty="0"/>
              <a:t>: </a:t>
            </a:r>
          </a:p>
          <a:p>
            <a:endParaRPr lang="en-US" dirty="0"/>
          </a:p>
          <a:p>
            <a:r>
              <a:rPr lang="en-US" dirty="0"/>
              <a:t>MBRL allows for more controlled exploration as the agent can simulate different actions without affecting the real environment.</a:t>
            </a:r>
          </a:p>
          <a:p>
            <a:endParaRPr lang="en-US" dirty="0"/>
          </a:p>
          <a:p>
            <a:r>
              <a:rPr lang="en-US" b="1" dirty="0"/>
              <a:t>Transfer Learning: </a:t>
            </a:r>
          </a:p>
          <a:p>
            <a:endParaRPr lang="en-US" b="1" dirty="0"/>
          </a:p>
          <a:p>
            <a:r>
              <a:rPr lang="en-US" dirty="0"/>
              <a:t>The learned model can potentially be used for transfer learning to adapt to new tasks or environments more quickly.</a:t>
            </a:r>
          </a:p>
          <a:p>
            <a:endParaRPr lang="en-US" dirty="0"/>
          </a:p>
        </p:txBody>
      </p:sp>
    </p:spTree>
    <p:extLst>
      <p:ext uri="{BB962C8B-B14F-4D97-AF65-F5344CB8AC3E}">
        <p14:creationId xmlns:p14="http://schemas.microsoft.com/office/powerpoint/2010/main" val="4092822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0C1E2-2C91-3595-BAF4-1DAD9B01801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5DC9A8-86B8-2352-1B56-6815D7B41105}"/>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2EDB1B28-F1E6-4A56-5108-A72FD795E7D3}"/>
              </a:ext>
            </a:extLst>
          </p:cNvPr>
          <p:cNvPicPr>
            <a:picLocks noChangeAspect="1"/>
          </p:cNvPicPr>
          <p:nvPr/>
        </p:nvPicPr>
        <p:blipFill rotWithShape="1">
          <a:blip r:embed="rId2"/>
          <a:srcRect t="8725" b="5633"/>
          <a:stretch/>
        </p:blipFill>
        <p:spPr>
          <a:xfrm>
            <a:off x="0" y="33759"/>
            <a:ext cx="12192000" cy="6790482"/>
          </a:xfrm>
          <a:prstGeom prst="rect">
            <a:avLst/>
          </a:prstGeom>
        </p:spPr>
      </p:pic>
    </p:spTree>
    <p:extLst>
      <p:ext uri="{BB962C8B-B14F-4D97-AF65-F5344CB8AC3E}">
        <p14:creationId xmlns:p14="http://schemas.microsoft.com/office/powerpoint/2010/main" val="3569711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DB53-D502-91B2-ACA8-2B0C7F245722}"/>
              </a:ext>
            </a:extLst>
          </p:cNvPr>
          <p:cNvSpPr>
            <a:spLocks noGrp="1"/>
          </p:cNvSpPr>
          <p:nvPr>
            <p:ph type="title"/>
          </p:nvPr>
        </p:nvSpPr>
        <p:spPr/>
        <p:txBody>
          <a:bodyPr/>
          <a:lstStyle/>
          <a:p>
            <a:r>
              <a:rPr lang="en-US" dirty="0"/>
              <a:t>C</a:t>
            </a:r>
          </a:p>
        </p:txBody>
      </p:sp>
      <p:sp>
        <p:nvSpPr>
          <p:cNvPr id="3" name="Text Placeholder 2">
            <a:extLst>
              <a:ext uri="{FF2B5EF4-FFF2-40B4-BE49-F238E27FC236}">
                <a16:creationId xmlns:a16="http://schemas.microsoft.com/office/drawing/2014/main" id="{DE5187EA-555D-E8E8-7949-C389DD003295}"/>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CEFD6BCC-44CD-AAE8-2556-ACA0C58C7843}"/>
              </a:ext>
            </a:extLst>
          </p:cNvPr>
          <p:cNvPicPr>
            <a:picLocks noChangeAspect="1"/>
          </p:cNvPicPr>
          <p:nvPr/>
        </p:nvPicPr>
        <p:blipFill rotWithShape="1">
          <a:blip r:embed="rId2"/>
          <a:srcRect l="13820" t="14910" r="15086" b="37113"/>
          <a:stretch/>
        </p:blipFill>
        <p:spPr>
          <a:xfrm>
            <a:off x="426680" y="902109"/>
            <a:ext cx="11515621" cy="5053781"/>
          </a:xfrm>
          <a:prstGeom prst="rect">
            <a:avLst/>
          </a:prstGeom>
        </p:spPr>
      </p:pic>
    </p:spTree>
    <p:extLst>
      <p:ext uri="{BB962C8B-B14F-4D97-AF65-F5344CB8AC3E}">
        <p14:creationId xmlns:p14="http://schemas.microsoft.com/office/powerpoint/2010/main" val="2386668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E8B62-43EF-1102-CF5D-338E35BAE51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F90C2-1182-1D95-C4D0-C19EC2ABCD20}"/>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B1C2E01A-2016-6C88-14B8-6470528E6365}"/>
              </a:ext>
            </a:extLst>
          </p:cNvPr>
          <p:cNvPicPr>
            <a:picLocks noChangeAspect="1"/>
          </p:cNvPicPr>
          <p:nvPr/>
        </p:nvPicPr>
        <p:blipFill rotWithShape="1">
          <a:blip r:embed="rId2"/>
          <a:srcRect t="9394" b="5796"/>
          <a:stretch/>
        </p:blipFill>
        <p:spPr>
          <a:xfrm>
            <a:off x="133001" y="140109"/>
            <a:ext cx="11925998" cy="6577781"/>
          </a:xfrm>
          <a:prstGeom prst="rect">
            <a:avLst/>
          </a:prstGeom>
        </p:spPr>
      </p:pic>
    </p:spTree>
    <p:extLst>
      <p:ext uri="{BB962C8B-B14F-4D97-AF65-F5344CB8AC3E}">
        <p14:creationId xmlns:p14="http://schemas.microsoft.com/office/powerpoint/2010/main" val="917579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B9B6-85B6-86B8-5A81-B3D24F230F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F25AFE2-7257-089D-9CA4-64116A4AD3D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3A819CDC-F485-58EC-AB7B-12AF82ACEE6E}"/>
              </a:ext>
            </a:extLst>
          </p:cNvPr>
          <p:cNvPicPr>
            <a:picLocks noChangeAspect="1"/>
          </p:cNvPicPr>
          <p:nvPr/>
        </p:nvPicPr>
        <p:blipFill rotWithShape="1">
          <a:blip r:embed="rId2"/>
          <a:srcRect t="9200" b="6185"/>
          <a:stretch/>
        </p:blipFill>
        <p:spPr>
          <a:xfrm>
            <a:off x="92491" y="125361"/>
            <a:ext cx="12007018" cy="6607277"/>
          </a:xfrm>
          <a:prstGeom prst="rect">
            <a:avLst/>
          </a:prstGeom>
        </p:spPr>
      </p:pic>
    </p:spTree>
    <p:extLst>
      <p:ext uri="{BB962C8B-B14F-4D97-AF65-F5344CB8AC3E}">
        <p14:creationId xmlns:p14="http://schemas.microsoft.com/office/powerpoint/2010/main" val="1013445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D661D4-C87A-53D2-BBD4-22946572914F}"/>
              </a:ext>
            </a:extLst>
          </p:cNvPr>
          <p:cNvPicPr>
            <a:picLocks noChangeAspect="1"/>
          </p:cNvPicPr>
          <p:nvPr/>
        </p:nvPicPr>
        <p:blipFill>
          <a:blip r:embed="rId2"/>
          <a:stretch>
            <a:fillRect/>
          </a:stretch>
        </p:blipFill>
        <p:spPr>
          <a:xfrm>
            <a:off x="1131092" y="1738819"/>
            <a:ext cx="9929815" cy="3380362"/>
          </a:xfrm>
          <a:prstGeom prst="rect">
            <a:avLst/>
          </a:prstGeom>
        </p:spPr>
      </p:pic>
    </p:spTree>
    <p:extLst>
      <p:ext uri="{BB962C8B-B14F-4D97-AF65-F5344CB8AC3E}">
        <p14:creationId xmlns:p14="http://schemas.microsoft.com/office/powerpoint/2010/main" val="594969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B794-42F7-F572-D444-8B25CA1EC89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61CF00A-473F-27D5-0EFF-5CF9309B917F}"/>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6662CCB4-DC80-7E00-C3CA-EF9B69536424}"/>
              </a:ext>
            </a:extLst>
          </p:cNvPr>
          <p:cNvPicPr>
            <a:picLocks noChangeAspect="1"/>
          </p:cNvPicPr>
          <p:nvPr/>
        </p:nvPicPr>
        <p:blipFill rotWithShape="1">
          <a:blip r:embed="rId2"/>
          <a:srcRect t="9589" b="5407"/>
          <a:stretch/>
        </p:blipFill>
        <p:spPr>
          <a:xfrm>
            <a:off x="0" y="61784"/>
            <a:ext cx="12182078" cy="6734432"/>
          </a:xfrm>
          <a:prstGeom prst="rect">
            <a:avLst/>
          </a:prstGeom>
        </p:spPr>
      </p:pic>
    </p:spTree>
    <p:extLst>
      <p:ext uri="{BB962C8B-B14F-4D97-AF65-F5344CB8AC3E}">
        <p14:creationId xmlns:p14="http://schemas.microsoft.com/office/powerpoint/2010/main" val="845910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0" y="0"/>
            <a:ext cx="9144000" cy="645160"/>
            <a:chOff x="0" y="0"/>
            <a:chExt cx="9144000" cy="64516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pic>
        <p:nvPicPr>
          <p:cNvPr id="6" name="object 6"/>
          <p:cNvPicPr/>
          <p:nvPr/>
        </p:nvPicPr>
        <p:blipFill>
          <a:blip r:embed="rId3" cstate="print"/>
          <a:stretch>
            <a:fillRect/>
          </a:stretch>
        </p:blipFill>
        <p:spPr>
          <a:xfrm>
            <a:off x="2661290" y="4023769"/>
            <a:ext cx="6087164" cy="1829122"/>
          </a:xfrm>
          <a:prstGeom prst="rect">
            <a:avLst/>
          </a:prstGeom>
        </p:spPr>
      </p:pic>
      <p:pic>
        <p:nvPicPr>
          <p:cNvPr id="7" name="object 7"/>
          <p:cNvPicPr/>
          <p:nvPr/>
        </p:nvPicPr>
        <p:blipFill>
          <a:blip r:embed="rId4" cstate="print"/>
          <a:stretch>
            <a:fillRect/>
          </a:stretch>
        </p:blipFill>
        <p:spPr>
          <a:xfrm>
            <a:off x="3319274" y="6019419"/>
            <a:ext cx="5458194" cy="381000"/>
          </a:xfrm>
          <a:prstGeom prst="rect">
            <a:avLst/>
          </a:prstGeom>
        </p:spPr>
      </p:pic>
      <p:pic>
        <p:nvPicPr>
          <p:cNvPr id="8" name="object 8"/>
          <p:cNvPicPr/>
          <p:nvPr/>
        </p:nvPicPr>
        <p:blipFill>
          <a:blip r:embed="rId5" cstate="print"/>
          <a:stretch>
            <a:fillRect/>
          </a:stretch>
        </p:blipFill>
        <p:spPr>
          <a:xfrm>
            <a:off x="2642236" y="6483330"/>
            <a:ext cx="1800225" cy="133760"/>
          </a:xfrm>
          <a:prstGeom prst="rect">
            <a:avLst/>
          </a:prstGeom>
        </p:spPr>
      </p:pic>
      <p:sp>
        <p:nvSpPr>
          <p:cNvPr id="9" name="object 9"/>
          <p:cNvSpPr txBox="1">
            <a:spLocks noGrp="1"/>
          </p:cNvSpPr>
          <p:nvPr>
            <p:ph type="title"/>
          </p:nvPr>
        </p:nvSpPr>
        <p:spPr>
          <a:xfrm>
            <a:off x="5225035" y="875157"/>
            <a:ext cx="1735455" cy="391160"/>
          </a:xfrm>
          <a:prstGeom prst="rect">
            <a:avLst/>
          </a:prstGeom>
        </p:spPr>
        <p:txBody>
          <a:bodyPr vert="horz" wrap="square" lIns="0" tIns="12700" rIns="0" bIns="0" rtlCol="0">
            <a:spAutoFit/>
          </a:bodyPr>
          <a:lstStyle/>
          <a:p>
            <a:pPr marL="12700">
              <a:spcBef>
                <a:spcPts val="100"/>
              </a:spcBef>
            </a:pPr>
            <a:r>
              <a:rPr spc="105" dirty="0"/>
              <a:t>Q-Learning</a:t>
            </a:r>
          </a:p>
        </p:txBody>
      </p:sp>
      <p:sp>
        <p:nvSpPr>
          <p:cNvPr id="10" name="object 10"/>
          <p:cNvSpPr txBox="1"/>
          <p:nvPr/>
        </p:nvSpPr>
        <p:spPr>
          <a:xfrm>
            <a:off x="2590597" y="1560704"/>
            <a:ext cx="6109335" cy="2040943"/>
          </a:xfrm>
          <a:prstGeom prst="rect">
            <a:avLst/>
          </a:prstGeom>
        </p:spPr>
        <p:txBody>
          <a:bodyPr vert="horz" wrap="square" lIns="0" tIns="12065" rIns="0" bIns="0" rtlCol="0">
            <a:spAutoFit/>
          </a:bodyPr>
          <a:lstStyle/>
          <a:p>
            <a:pPr marL="192405" indent="-180340">
              <a:spcBef>
                <a:spcPts val="95"/>
              </a:spcBef>
              <a:buClr>
                <a:srgbClr val="C50C2F"/>
              </a:buClr>
              <a:buFont typeface="Arial MT"/>
              <a:buChar char="•"/>
              <a:tabLst>
                <a:tab pos="193040" algn="l"/>
              </a:tabLst>
            </a:pPr>
            <a:r>
              <a:rPr sz="2200" spc="-55" dirty="0">
                <a:solidFill>
                  <a:prstClr val="black"/>
                </a:solidFill>
                <a:latin typeface="Lucida Sans Unicode"/>
                <a:cs typeface="Lucida Sans Unicode"/>
              </a:rPr>
              <a:t>Action-value</a:t>
            </a:r>
            <a:r>
              <a:rPr sz="2200" spc="-5" dirty="0">
                <a:solidFill>
                  <a:prstClr val="black"/>
                </a:solidFill>
                <a:latin typeface="Lucida Sans Unicode"/>
                <a:cs typeface="Lucida Sans Unicode"/>
              </a:rPr>
              <a:t> </a:t>
            </a:r>
            <a:r>
              <a:rPr sz="2200" spc="-10" dirty="0">
                <a:solidFill>
                  <a:prstClr val="black"/>
                </a:solidFill>
                <a:latin typeface="Lucida Sans Unicode"/>
                <a:cs typeface="Lucida Sans Unicode"/>
              </a:rPr>
              <a:t>(Q)</a:t>
            </a:r>
            <a:r>
              <a:rPr sz="2200" dirty="0">
                <a:solidFill>
                  <a:prstClr val="black"/>
                </a:solidFill>
                <a:latin typeface="Lucida Sans Unicode"/>
                <a:cs typeface="Lucida Sans Unicode"/>
              </a:rPr>
              <a:t> </a:t>
            </a:r>
            <a:r>
              <a:rPr sz="2200" spc="-10" dirty="0">
                <a:solidFill>
                  <a:prstClr val="black"/>
                </a:solidFill>
                <a:latin typeface="Lucida Sans Unicode"/>
                <a:cs typeface="Lucida Sans Unicode"/>
              </a:rPr>
              <a:t>function</a:t>
            </a:r>
            <a:endParaRPr sz="2200">
              <a:solidFill>
                <a:prstClr val="black"/>
              </a:solidFill>
              <a:latin typeface="Lucida Sans Unicode"/>
              <a:cs typeface="Lucida Sans Unicode"/>
            </a:endParaRPr>
          </a:p>
          <a:p>
            <a:pPr>
              <a:spcBef>
                <a:spcPts val="45"/>
              </a:spcBef>
              <a:buClr>
                <a:srgbClr val="C50C2F"/>
              </a:buClr>
              <a:buFont typeface="Arial MT"/>
              <a:buChar char="•"/>
            </a:pPr>
            <a:endParaRPr sz="3250">
              <a:solidFill>
                <a:prstClr val="black"/>
              </a:solidFill>
              <a:latin typeface="Lucida Sans Unicode"/>
              <a:cs typeface="Lucida Sans Unicode"/>
            </a:endParaRPr>
          </a:p>
          <a:p>
            <a:pPr marL="192405" indent="-180340">
              <a:buClr>
                <a:srgbClr val="C50C2F"/>
              </a:buClr>
              <a:buFont typeface="Arial MT"/>
              <a:buChar char="•"/>
              <a:tabLst>
                <a:tab pos="193040" algn="l"/>
              </a:tabLst>
            </a:pPr>
            <a:r>
              <a:rPr sz="2200" spc="-10" dirty="0">
                <a:solidFill>
                  <a:prstClr val="black"/>
                </a:solidFill>
                <a:latin typeface="Lucida Sans Unicode"/>
                <a:cs typeface="Lucida Sans Unicode"/>
              </a:rPr>
              <a:t>Optimal</a:t>
            </a:r>
            <a:r>
              <a:rPr sz="2200" spc="30" dirty="0">
                <a:solidFill>
                  <a:prstClr val="black"/>
                </a:solidFill>
                <a:latin typeface="Lucida Sans Unicode"/>
                <a:cs typeface="Lucida Sans Unicode"/>
              </a:rPr>
              <a:t> </a:t>
            </a:r>
            <a:r>
              <a:rPr sz="2200" spc="-5" dirty="0">
                <a:solidFill>
                  <a:prstClr val="black"/>
                </a:solidFill>
                <a:latin typeface="Lucida Sans Unicode"/>
                <a:cs typeface="Lucida Sans Unicode"/>
              </a:rPr>
              <a:t>Q</a:t>
            </a:r>
            <a:r>
              <a:rPr sz="2200" spc="10" dirty="0">
                <a:solidFill>
                  <a:prstClr val="black"/>
                </a:solidFill>
                <a:latin typeface="Lucida Sans Unicode"/>
                <a:cs typeface="Lucida Sans Unicode"/>
              </a:rPr>
              <a:t> </a:t>
            </a:r>
            <a:r>
              <a:rPr sz="2200" spc="-10" dirty="0">
                <a:solidFill>
                  <a:prstClr val="black"/>
                </a:solidFill>
                <a:latin typeface="Lucida Sans Unicode"/>
                <a:cs typeface="Lucida Sans Unicode"/>
              </a:rPr>
              <a:t>function</a:t>
            </a:r>
            <a:r>
              <a:rPr sz="2200" spc="10" dirty="0">
                <a:solidFill>
                  <a:prstClr val="black"/>
                </a:solidFill>
                <a:latin typeface="Lucida Sans Unicode"/>
                <a:cs typeface="Lucida Sans Unicode"/>
              </a:rPr>
              <a:t> </a:t>
            </a:r>
            <a:r>
              <a:rPr sz="2200" spc="-10" dirty="0">
                <a:solidFill>
                  <a:prstClr val="black"/>
                </a:solidFill>
                <a:latin typeface="Lucida Sans Unicode"/>
                <a:cs typeface="Lucida Sans Unicode"/>
              </a:rPr>
              <a:t>obeys</a:t>
            </a:r>
            <a:r>
              <a:rPr sz="2200" spc="25" dirty="0">
                <a:solidFill>
                  <a:prstClr val="black"/>
                </a:solidFill>
                <a:latin typeface="Lucida Sans Unicode"/>
                <a:cs typeface="Lucida Sans Unicode"/>
              </a:rPr>
              <a:t> </a:t>
            </a:r>
            <a:r>
              <a:rPr sz="2200" spc="-5" dirty="0">
                <a:solidFill>
                  <a:prstClr val="black"/>
                </a:solidFill>
                <a:latin typeface="Lucida Sans Unicode"/>
                <a:cs typeface="Lucida Sans Unicode"/>
              </a:rPr>
              <a:t>Bellman</a:t>
            </a:r>
            <a:r>
              <a:rPr sz="2200" spc="-10" dirty="0">
                <a:solidFill>
                  <a:prstClr val="black"/>
                </a:solidFill>
                <a:latin typeface="Lucida Sans Unicode"/>
                <a:cs typeface="Lucida Sans Unicode"/>
              </a:rPr>
              <a:t> </a:t>
            </a:r>
            <a:r>
              <a:rPr sz="2200" spc="-5" dirty="0">
                <a:solidFill>
                  <a:prstClr val="black"/>
                </a:solidFill>
                <a:latin typeface="Lucida Sans Unicode"/>
                <a:cs typeface="Lucida Sans Unicode"/>
              </a:rPr>
              <a:t>equation</a:t>
            </a:r>
            <a:endParaRPr sz="2200">
              <a:solidFill>
                <a:prstClr val="black"/>
              </a:solidFill>
              <a:latin typeface="Lucida Sans Unicode"/>
              <a:cs typeface="Lucida Sans Unicode"/>
            </a:endParaRPr>
          </a:p>
          <a:p>
            <a:pPr>
              <a:spcBef>
                <a:spcPts val="50"/>
              </a:spcBef>
              <a:buClr>
                <a:srgbClr val="C50C2F"/>
              </a:buClr>
              <a:buFont typeface="Arial MT"/>
              <a:buChar char="•"/>
            </a:pPr>
            <a:endParaRPr sz="3250">
              <a:solidFill>
                <a:prstClr val="black"/>
              </a:solidFill>
              <a:latin typeface="Lucida Sans Unicode"/>
              <a:cs typeface="Lucida Sans Unicode"/>
            </a:endParaRPr>
          </a:p>
          <a:p>
            <a:pPr marL="192405" indent="-180340">
              <a:buClr>
                <a:srgbClr val="C50C2F"/>
              </a:buClr>
              <a:buFont typeface="Arial MT"/>
              <a:buChar char="•"/>
              <a:tabLst>
                <a:tab pos="193040" algn="l"/>
              </a:tabLst>
            </a:pPr>
            <a:r>
              <a:rPr sz="2200" spc="-10" dirty="0">
                <a:solidFill>
                  <a:prstClr val="black"/>
                </a:solidFill>
                <a:latin typeface="Lucida Sans Unicode"/>
                <a:cs typeface="Lucida Sans Unicode"/>
              </a:rPr>
              <a:t>The</a:t>
            </a:r>
            <a:r>
              <a:rPr sz="2200" spc="5" dirty="0">
                <a:solidFill>
                  <a:prstClr val="black"/>
                </a:solidFill>
                <a:latin typeface="Lucida Sans Unicode"/>
                <a:cs typeface="Lucida Sans Unicode"/>
              </a:rPr>
              <a:t> </a:t>
            </a:r>
            <a:r>
              <a:rPr sz="2200" spc="-65" dirty="0">
                <a:solidFill>
                  <a:prstClr val="black"/>
                </a:solidFill>
                <a:latin typeface="Lucida Sans Unicode"/>
                <a:cs typeface="Lucida Sans Unicode"/>
              </a:rPr>
              <a:t>Q-Learning</a:t>
            </a:r>
            <a:r>
              <a:rPr sz="2200" spc="5" dirty="0">
                <a:solidFill>
                  <a:prstClr val="black"/>
                </a:solidFill>
                <a:latin typeface="Lucida Sans Unicode"/>
                <a:cs typeface="Lucida Sans Unicode"/>
              </a:rPr>
              <a:t> </a:t>
            </a:r>
            <a:r>
              <a:rPr sz="2200" spc="-5" dirty="0">
                <a:solidFill>
                  <a:prstClr val="black"/>
                </a:solidFill>
                <a:latin typeface="Lucida Sans Unicode"/>
                <a:cs typeface="Lucida Sans Unicode"/>
              </a:rPr>
              <a:t>algorithm</a:t>
            </a:r>
            <a:endParaRPr sz="2200">
              <a:solidFill>
                <a:prstClr val="black"/>
              </a:solidFill>
              <a:latin typeface="Lucida Sans Unicode"/>
              <a:cs typeface="Lucida Sans Unicode"/>
            </a:endParaRPr>
          </a:p>
        </p:txBody>
      </p:sp>
      <p:pic>
        <p:nvPicPr>
          <p:cNvPr id="11" name="object 11"/>
          <p:cNvPicPr/>
          <p:nvPr/>
        </p:nvPicPr>
        <p:blipFill>
          <a:blip r:embed="rId6" cstate="print"/>
          <a:stretch>
            <a:fillRect/>
          </a:stretch>
        </p:blipFill>
        <p:spPr>
          <a:xfrm>
            <a:off x="2763012" y="2051304"/>
            <a:ext cx="5870447" cy="371856"/>
          </a:xfrm>
          <a:prstGeom prst="rect">
            <a:avLst/>
          </a:prstGeom>
        </p:spPr>
      </p:pic>
      <p:pic>
        <p:nvPicPr>
          <p:cNvPr id="12" name="object 12"/>
          <p:cNvPicPr/>
          <p:nvPr/>
        </p:nvPicPr>
        <p:blipFill>
          <a:blip r:embed="rId7" cstate="print"/>
          <a:stretch>
            <a:fillRect/>
          </a:stretch>
        </p:blipFill>
        <p:spPr>
          <a:xfrm>
            <a:off x="2763011" y="2865121"/>
            <a:ext cx="4206240" cy="678179"/>
          </a:xfrm>
          <a:prstGeom prst="rect">
            <a:avLst/>
          </a:prstGeom>
        </p:spPr>
      </p:pic>
      <p:sp>
        <p:nvSpPr>
          <p:cNvPr id="13" name="object 13"/>
          <p:cNvSpPr/>
          <p:nvPr/>
        </p:nvSpPr>
        <p:spPr>
          <a:xfrm>
            <a:off x="2529839" y="5957315"/>
            <a:ext cx="6384290" cy="660400"/>
          </a:xfrm>
          <a:custGeom>
            <a:avLst/>
            <a:gdLst/>
            <a:ahLst/>
            <a:cxnLst/>
            <a:rect l="l" t="t" r="r" b="b"/>
            <a:pathLst>
              <a:path w="6384290" h="660400">
                <a:moveTo>
                  <a:pt x="6384036" y="0"/>
                </a:moveTo>
                <a:lnTo>
                  <a:pt x="0" y="0"/>
                </a:lnTo>
                <a:lnTo>
                  <a:pt x="0" y="659892"/>
                </a:lnTo>
                <a:lnTo>
                  <a:pt x="6384036" y="659892"/>
                </a:lnTo>
                <a:lnTo>
                  <a:pt x="6384036"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4" name="object 14"/>
          <p:cNvSpPr txBox="1"/>
          <p:nvPr/>
        </p:nvSpPr>
        <p:spPr>
          <a:xfrm>
            <a:off x="5875401" y="6610908"/>
            <a:ext cx="4768850" cy="197490"/>
          </a:xfrm>
          <a:prstGeom prst="rect">
            <a:avLst/>
          </a:prstGeom>
        </p:spPr>
        <p:txBody>
          <a:bodyPr vert="horz" wrap="square" lIns="0" tIns="12700" rIns="0" bIns="0" rtlCol="0">
            <a:spAutoFit/>
          </a:bodyPr>
          <a:lstStyle/>
          <a:p>
            <a:pPr marL="12700">
              <a:spcBef>
                <a:spcPts val="100"/>
              </a:spcBef>
            </a:pPr>
            <a:r>
              <a:rPr sz="1200" i="1" spc="-5" dirty="0">
                <a:solidFill>
                  <a:prstClr val="black"/>
                </a:solidFill>
                <a:latin typeface="Arial"/>
                <a:cs typeface="Arial"/>
                <a:hlinkClick r:id="rId8"/>
              </a:rPr>
              <a:t>http://www.nervanasys.com/demystifying-deep-reinforcement-learning/</a:t>
            </a:r>
            <a:endParaRPr sz="1200" dirty="0">
              <a:solidFill>
                <a:prstClr val="black"/>
              </a:solidFill>
              <a:latin typeface="Arial"/>
              <a:cs typeface="Arial"/>
            </a:endParaRPr>
          </a:p>
        </p:txBody>
      </p:sp>
      <p:pic>
        <p:nvPicPr>
          <p:cNvPr id="15" name="object 15"/>
          <p:cNvPicPr/>
          <p:nvPr/>
        </p:nvPicPr>
        <p:blipFill>
          <a:blip r:embed="rId9" cstate="print"/>
          <a:stretch>
            <a:fillRect/>
          </a:stretch>
        </p:blipFill>
        <p:spPr>
          <a:xfrm>
            <a:off x="7591044" y="736091"/>
            <a:ext cx="2971800" cy="1197864"/>
          </a:xfrm>
          <a:prstGeom prst="rect">
            <a:avLst/>
          </a:prstGeom>
        </p:spPr>
      </p:pic>
      <p:sp>
        <p:nvSpPr>
          <p:cNvPr id="16" name="object 16"/>
          <p:cNvSpPr/>
          <p:nvPr/>
        </p:nvSpPr>
        <p:spPr>
          <a:xfrm>
            <a:off x="5631180" y="5445252"/>
            <a:ext cx="1800225" cy="111760"/>
          </a:xfrm>
          <a:custGeom>
            <a:avLst/>
            <a:gdLst/>
            <a:ahLst/>
            <a:cxnLst/>
            <a:rect l="l" t="t" r="r" b="b"/>
            <a:pathLst>
              <a:path w="1800225" h="111760">
                <a:moveTo>
                  <a:pt x="1799844" y="0"/>
                </a:moveTo>
                <a:lnTo>
                  <a:pt x="1799109" y="21657"/>
                </a:lnTo>
                <a:lnTo>
                  <a:pt x="1797113" y="39338"/>
                </a:lnTo>
                <a:lnTo>
                  <a:pt x="1794164" y="51256"/>
                </a:lnTo>
                <a:lnTo>
                  <a:pt x="1790573" y="55626"/>
                </a:lnTo>
                <a:lnTo>
                  <a:pt x="909193" y="55626"/>
                </a:lnTo>
                <a:lnTo>
                  <a:pt x="905601" y="59995"/>
                </a:lnTo>
                <a:lnTo>
                  <a:pt x="902652" y="71913"/>
                </a:lnTo>
                <a:lnTo>
                  <a:pt x="900656" y="89594"/>
                </a:lnTo>
                <a:lnTo>
                  <a:pt x="899922" y="111252"/>
                </a:lnTo>
                <a:lnTo>
                  <a:pt x="899187" y="89594"/>
                </a:lnTo>
                <a:lnTo>
                  <a:pt x="897191" y="71913"/>
                </a:lnTo>
                <a:lnTo>
                  <a:pt x="894242" y="59995"/>
                </a:lnTo>
                <a:lnTo>
                  <a:pt x="890651" y="55626"/>
                </a:lnTo>
                <a:lnTo>
                  <a:pt x="9271" y="55626"/>
                </a:lnTo>
                <a:lnTo>
                  <a:pt x="5679" y="51256"/>
                </a:lnTo>
                <a:lnTo>
                  <a:pt x="2730" y="39338"/>
                </a:lnTo>
                <a:lnTo>
                  <a:pt x="734" y="21657"/>
                </a:lnTo>
                <a:lnTo>
                  <a:pt x="0" y="0"/>
                </a:lnTo>
              </a:path>
            </a:pathLst>
          </a:custGeom>
          <a:ln w="9144">
            <a:solidFill>
              <a:srgbClr val="961A2E"/>
            </a:solidFill>
          </a:ln>
        </p:spPr>
        <p:txBody>
          <a:bodyPr wrap="square" lIns="0" tIns="0" rIns="0" bIns="0" rtlCol="0"/>
          <a:lstStyle/>
          <a:p>
            <a:endParaRPr>
              <a:solidFill>
                <a:prstClr val="black"/>
              </a:solidFill>
              <a:latin typeface="Calibri"/>
            </a:endParaRPr>
          </a:p>
        </p:txBody>
      </p:sp>
      <p:sp>
        <p:nvSpPr>
          <p:cNvPr id="17" name="object 17"/>
          <p:cNvSpPr txBox="1"/>
          <p:nvPr/>
        </p:nvSpPr>
        <p:spPr>
          <a:xfrm>
            <a:off x="5844921" y="5518810"/>
            <a:ext cx="1355090" cy="299720"/>
          </a:xfrm>
          <a:prstGeom prst="rect">
            <a:avLst/>
          </a:prstGeom>
        </p:spPr>
        <p:txBody>
          <a:bodyPr vert="horz" wrap="square" lIns="0" tIns="12700" rIns="0" bIns="0" rtlCol="0">
            <a:spAutoFit/>
          </a:bodyPr>
          <a:lstStyle/>
          <a:p>
            <a:pPr marL="12700">
              <a:spcBef>
                <a:spcPts val="100"/>
              </a:spcBef>
            </a:pPr>
            <a:r>
              <a:rPr spc="-5" dirty="0">
                <a:solidFill>
                  <a:srgbClr val="C00000"/>
                </a:solidFill>
                <a:latin typeface="Arial MT"/>
                <a:cs typeface="Arial MT"/>
              </a:rPr>
              <a:t>a</a:t>
            </a:r>
            <a:r>
              <a:rPr spc="-15" dirty="0">
                <a:solidFill>
                  <a:srgbClr val="C00000"/>
                </a:solidFill>
                <a:latin typeface="Arial MT"/>
                <a:cs typeface="Arial MT"/>
              </a:rPr>
              <a:t>p</a:t>
            </a:r>
            <a:r>
              <a:rPr spc="-5" dirty="0">
                <a:solidFill>
                  <a:srgbClr val="C00000"/>
                </a:solidFill>
                <a:latin typeface="Arial MT"/>
                <a:cs typeface="Arial MT"/>
              </a:rPr>
              <a:t>pr</a:t>
            </a:r>
            <a:r>
              <a:rPr spc="-15" dirty="0">
                <a:solidFill>
                  <a:srgbClr val="C00000"/>
                </a:solidFill>
                <a:latin typeface="Arial MT"/>
                <a:cs typeface="Arial MT"/>
              </a:rPr>
              <a:t>ox</a:t>
            </a:r>
            <a:r>
              <a:rPr spc="-5" dirty="0">
                <a:solidFill>
                  <a:srgbClr val="C00000"/>
                </a:solidFill>
                <a:latin typeface="Arial MT"/>
                <a:cs typeface="Arial MT"/>
              </a:rPr>
              <a:t>im</a:t>
            </a:r>
            <a:r>
              <a:rPr spc="-15" dirty="0">
                <a:solidFill>
                  <a:srgbClr val="C00000"/>
                </a:solidFill>
                <a:latin typeface="Arial MT"/>
                <a:cs typeface="Arial MT"/>
              </a:rPr>
              <a:t>a</a:t>
            </a:r>
            <a:r>
              <a:rPr dirty="0">
                <a:solidFill>
                  <a:srgbClr val="C00000"/>
                </a:solidFill>
                <a:latin typeface="Arial MT"/>
                <a:cs typeface="Arial MT"/>
              </a:rPr>
              <a:t>tor</a:t>
            </a:r>
            <a:endParaRPr>
              <a:solidFill>
                <a:prstClr val="black"/>
              </a:solidFill>
              <a:latin typeface="Arial MT"/>
              <a:cs typeface="Arial M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0" y="0"/>
            <a:ext cx="9144000" cy="645160"/>
            <a:chOff x="0" y="0"/>
            <a:chExt cx="9144000" cy="64516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pic>
        <p:nvPicPr>
          <p:cNvPr id="6" name="object 6"/>
          <p:cNvPicPr/>
          <p:nvPr/>
        </p:nvPicPr>
        <p:blipFill>
          <a:blip r:embed="rId3" cstate="print"/>
          <a:stretch>
            <a:fillRect/>
          </a:stretch>
        </p:blipFill>
        <p:spPr>
          <a:xfrm>
            <a:off x="2661290" y="3536089"/>
            <a:ext cx="6087164" cy="1829122"/>
          </a:xfrm>
          <a:prstGeom prst="rect">
            <a:avLst/>
          </a:prstGeom>
        </p:spPr>
      </p:pic>
      <p:pic>
        <p:nvPicPr>
          <p:cNvPr id="7" name="object 7"/>
          <p:cNvPicPr/>
          <p:nvPr/>
        </p:nvPicPr>
        <p:blipFill>
          <a:blip r:embed="rId4" cstate="print"/>
          <a:stretch>
            <a:fillRect/>
          </a:stretch>
        </p:blipFill>
        <p:spPr>
          <a:xfrm>
            <a:off x="3319274" y="5531739"/>
            <a:ext cx="5458194" cy="381000"/>
          </a:xfrm>
          <a:prstGeom prst="rect">
            <a:avLst/>
          </a:prstGeom>
        </p:spPr>
      </p:pic>
      <p:pic>
        <p:nvPicPr>
          <p:cNvPr id="8" name="object 8"/>
          <p:cNvPicPr/>
          <p:nvPr/>
        </p:nvPicPr>
        <p:blipFill>
          <a:blip r:embed="rId5" cstate="print"/>
          <a:stretch>
            <a:fillRect/>
          </a:stretch>
        </p:blipFill>
        <p:spPr>
          <a:xfrm>
            <a:off x="2642236" y="5995650"/>
            <a:ext cx="1800225" cy="133760"/>
          </a:xfrm>
          <a:prstGeom prst="rect">
            <a:avLst/>
          </a:prstGeom>
        </p:spPr>
      </p:pic>
      <p:sp>
        <p:nvSpPr>
          <p:cNvPr id="9" name="object 9"/>
          <p:cNvSpPr txBox="1">
            <a:spLocks noGrp="1"/>
          </p:cNvSpPr>
          <p:nvPr>
            <p:ph type="title"/>
          </p:nvPr>
        </p:nvSpPr>
        <p:spPr>
          <a:xfrm>
            <a:off x="5225035" y="1013840"/>
            <a:ext cx="1735455" cy="391160"/>
          </a:xfrm>
          <a:prstGeom prst="rect">
            <a:avLst/>
          </a:prstGeom>
        </p:spPr>
        <p:txBody>
          <a:bodyPr vert="horz" wrap="square" lIns="0" tIns="12700" rIns="0" bIns="0" rtlCol="0">
            <a:spAutoFit/>
          </a:bodyPr>
          <a:lstStyle/>
          <a:p>
            <a:pPr marL="12700">
              <a:spcBef>
                <a:spcPts val="100"/>
              </a:spcBef>
            </a:pPr>
            <a:r>
              <a:rPr spc="105" dirty="0"/>
              <a:t>Q-Learning</a:t>
            </a:r>
          </a:p>
        </p:txBody>
      </p:sp>
      <p:sp>
        <p:nvSpPr>
          <p:cNvPr id="10" name="object 10"/>
          <p:cNvSpPr txBox="1"/>
          <p:nvPr/>
        </p:nvSpPr>
        <p:spPr>
          <a:xfrm>
            <a:off x="2493366" y="1660308"/>
            <a:ext cx="7367905" cy="1377300"/>
          </a:xfrm>
          <a:prstGeom prst="rect">
            <a:avLst/>
          </a:prstGeom>
        </p:spPr>
        <p:txBody>
          <a:bodyPr vert="horz" wrap="square" lIns="0" tIns="50800" rIns="0" bIns="0" rtlCol="0">
            <a:spAutoFit/>
          </a:bodyPr>
          <a:lstStyle/>
          <a:p>
            <a:pPr marL="192405" indent="-180340">
              <a:spcBef>
                <a:spcPts val="400"/>
              </a:spcBef>
              <a:buClr>
                <a:srgbClr val="C50C2F"/>
              </a:buClr>
              <a:buFont typeface="Arial MT"/>
              <a:buChar char="•"/>
              <a:tabLst>
                <a:tab pos="193040" algn="l"/>
              </a:tabLst>
            </a:pPr>
            <a:r>
              <a:rPr sz="2200" spc="-5" dirty="0">
                <a:solidFill>
                  <a:prstClr val="black"/>
                </a:solidFill>
                <a:latin typeface="Lucida Sans Unicode"/>
                <a:cs typeface="Lucida Sans Unicode"/>
              </a:rPr>
              <a:t>Exploration</a:t>
            </a:r>
            <a:r>
              <a:rPr sz="2200" spc="-10" dirty="0">
                <a:solidFill>
                  <a:prstClr val="black"/>
                </a:solidFill>
                <a:latin typeface="Lucida Sans Unicode"/>
                <a:cs typeface="Lucida Sans Unicode"/>
              </a:rPr>
              <a:t> </a:t>
            </a:r>
            <a:r>
              <a:rPr sz="2200" spc="-5" dirty="0">
                <a:solidFill>
                  <a:prstClr val="black"/>
                </a:solidFill>
                <a:latin typeface="Lucida Sans Unicode"/>
                <a:cs typeface="Lucida Sans Unicode"/>
              </a:rPr>
              <a:t>vs.</a:t>
            </a:r>
            <a:r>
              <a:rPr sz="2200" spc="5" dirty="0">
                <a:solidFill>
                  <a:prstClr val="black"/>
                </a:solidFill>
                <a:latin typeface="Lucida Sans Unicode"/>
                <a:cs typeface="Lucida Sans Unicode"/>
              </a:rPr>
              <a:t> </a:t>
            </a:r>
            <a:r>
              <a:rPr sz="2200" spc="-5" dirty="0">
                <a:solidFill>
                  <a:prstClr val="black"/>
                </a:solidFill>
                <a:latin typeface="Lucida Sans Unicode"/>
                <a:cs typeface="Lucida Sans Unicode"/>
              </a:rPr>
              <a:t>Exploitation</a:t>
            </a:r>
            <a:endParaRPr sz="2200">
              <a:solidFill>
                <a:prstClr val="black"/>
              </a:solidFill>
              <a:latin typeface="Lucida Sans Unicode"/>
              <a:cs typeface="Lucida Sans Unicode"/>
            </a:endParaRPr>
          </a:p>
          <a:p>
            <a:pPr marL="358775" marR="5080" lvl="1" indent="-167005">
              <a:lnSpc>
                <a:spcPts val="2280"/>
              </a:lnSpc>
              <a:spcBef>
                <a:spcPts val="459"/>
              </a:spcBef>
              <a:buClr>
                <a:srgbClr val="C50C2F"/>
              </a:buClr>
              <a:buSzPct val="75000"/>
              <a:buFontTx/>
              <a:buChar char="–"/>
              <a:tabLst>
                <a:tab pos="359410" algn="l"/>
              </a:tabLst>
            </a:pPr>
            <a:r>
              <a:rPr sz="2000" dirty="0">
                <a:solidFill>
                  <a:prstClr val="black"/>
                </a:solidFill>
                <a:latin typeface="Lucida Sans Unicode"/>
                <a:cs typeface="Lucida Sans Unicode"/>
              </a:rPr>
              <a:t>Do I </a:t>
            </a:r>
            <a:r>
              <a:rPr sz="2000" spc="-10" dirty="0">
                <a:solidFill>
                  <a:prstClr val="black"/>
                </a:solidFill>
                <a:latin typeface="Lucida Sans Unicode"/>
                <a:cs typeface="Lucida Sans Unicode"/>
              </a:rPr>
              <a:t>want </a:t>
            </a:r>
            <a:r>
              <a:rPr sz="2000" spc="5" dirty="0">
                <a:solidFill>
                  <a:prstClr val="black"/>
                </a:solidFill>
                <a:latin typeface="Lucida Sans Unicode"/>
                <a:cs typeface="Lucida Sans Unicode"/>
              </a:rPr>
              <a:t>to know </a:t>
            </a:r>
            <a:r>
              <a:rPr sz="2000" dirty="0">
                <a:solidFill>
                  <a:prstClr val="black"/>
                </a:solidFill>
                <a:latin typeface="Lucida Sans Unicode"/>
                <a:cs typeface="Lucida Sans Unicode"/>
              </a:rPr>
              <a:t>as </a:t>
            </a:r>
            <a:r>
              <a:rPr sz="2000" spc="-10" dirty="0">
                <a:solidFill>
                  <a:prstClr val="black"/>
                </a:solidFill>
                <a:latin typeface="Lucida Sans Unicode"/>
                <a:cs typeface="Lucida Sans Unicode"/>
              </a:rPr>
              <a:t>much </a:t>
            </a:r>
            <a:r>
              <a:rPr sz="2000" dirty="0">
                <a:solidFill>
                  <a:prstClr val="black"/>
                </a:solidFill>
                <a:latin typeface="Lucida Sans Unicode"/>
                <a:cs typeface="Lucida Sans Unicode"/>
              </a:rPr>
              <a:t>as </a:t>
            </a:r>
            <a:r>
              <a:rPr sz="2000" spc="-5" dirty="0">
                <a:solidFill>
                  <a:prstClr val="black"/>
                </a:solidFill>
                <a:latin typeface="Lucida Sans Unicode"/>
                <a:cs typeface="Lucida Sans Unicode"/>
              </a:rPr>
              <a:t>possible, or </a:t>
            </a:r>
            <a:r>
              <a:rPr sz="2000" dirty="0">
                <a:solidFill>
                  <a:prstClr val="black"/>
                </a:solidFill>
                <a:latin typeface="Lucida Sans Unicode"/>
                <a:cs typeface="Lucida Sans Unicode"/>
              </a:rPr>
              <a:t>do </a:t>
            </a:r>
            <a:r>
              <a:rPr sz="2000" spc="-10" dirty="0">
                <a:solidFill>
                  <a:prstClr val="black"/>
                </a:solidFill>
                <a:latin typeface="Lucida Sans Unicode"/>
                <a:cs typeface="Lucida Sans Unicode"/>
              </a:rPr>
              <a:t>my </a:t>
            </a:r>
            <a:r>
              <a:rPr sz="2000" dirty="0">
                <a:solidFill>
                  <a:prstClr val="black"/>
                </a:solidFill>
                <a:latin typeface="Lucida Sans Unicode"/>
                <a:cs typeface="Lucida Sans Unicode"/>
              </a:rPr>
              <a:t>best at </a:t>
            </a:r>
            <a:r>
              <a:rPr sz="2000" spc="-620" dirty="0">
                <a:solidFill>
                  <a:prstClr val="black"/>
                </a:solidFill>
                <a:latin typeface="Lucida Sans Unicode"/>
                <a:cs typeface="Lucida Sans Unicode"/>
              </a:rPr>
              <a:t> </a:t>
            </a:r>
            <a:r>
              <a:rPr sz="2000" dirty="0">
                <a:solidFill>
                  <a:prstClr val="black"/>
                </a:solidFill>
                <a:latin typeface="Lucida Sans Unicode"/>
                <a:cs typeface="Lucida Sans Unicode"/>
              </a:rPr>
              <a:t>things</a:t>
            </a:r>
            <a:r>
              <a:rPr sz="2000" spc="-40" dirty="0">
                <a:solidFill>
                  <a:prstClr val="black"/>
                </a:solidFill>
                <a:latin typeface="Lucida Sans Unicode"/>
                <a:cs typeface="Lucida Sans Unicode"/>
              </a:rPr>
              <a:t> </a:t>
            </a:r>
            <a:r>
              <a:rPr sz="2000" spc="5" dirty="0">
                <a:solidFill>
                  <a:prstClr val="black"/>
                </a:solidFill>
                <a:latin typeface="Lucida Sans Unicode"/>
                <a:cs typeface="Lucida Sans Unicode"/>
              </a:rPr>
              <a:t>that</a:t>
            </a:r>
            <a:r>
              <a:rPr sz="2000" spc="-30" dirty="0">
                <a:solidFill>
                  <a:prstClr val="black"/>
                </a:solidFill>
                <a:latin typeface="Lucida Sans Unicode"/>
                <a:cs typeface="Lucida Sans Unicode"/>
              </a:rPr>
              <a:t> </a:t>
            </a:r>
            <a:r>
              <a:rPr sz="2000" dirty="0">
                <a:solidFill>
                  <a:prstClr val="black"/>
                </a:solidFill>
                <a:latin typeface="Lucida Sans Unicode"/>
                <a:cs typeface="Lucida Sans Unicode"/>
              </a:rPr>
              <a:t>I </a:t>
            </a:r>
            <a:r>
              <a:rPr sz="2000" spc="-5" dirty="0">
                <a:solidFill>
                  <a:prstClr val="black"/>
                </a:solidFill>
                <a:latin typeface="Lucida Sans Unicode"/>
                <a:cs typeface="Lucida Sans Unicode"/>
              </a:rPr>
              <a:t>already</a:t>
            </a:r>
            <a:r>
              <a:rPr sz="2000" spc="-25" dirty="0">
                <a:solidFill>
                  <a:prstClr val="black"/>
                </a:solidFill>
                <a:latin typeface="Lucida Sans Unicode"/>
                <a:cs typeface="Lucida Sans Unicode"/>
              </a:rPr>
              <a:t> </a:t>
            </a:r>
            <a:r>
              <a:rPr sz="2000" spc="-5" dirty="0">
                <a:solidFill>
                  <a:prstClr val="black"/>
                </a:solidFill>
                <a:latin typeface="Lucida Sans Unicode"/>
                <a:cs typeface="Lucida Sans Unicode"/>
              </a:rPr>
              <a:t>know?</a:t>
            </a:r>
            <a:endParaRPr sz="2000">
              <a:solidFill>
                <a:prstClr val="black"/>
              </a:solidFill>
              <a:latin typeface="Lucida Sans Unicode"/>
              <a:cs typeface="Lucida Sans Unicode"/>
            </a:endParaRPr>
          </a:p>
          <a:p>
            <a:pPr marL="358775" lvl="1" indent="-167005">
              <a:spcBef>
                <a:spcPts val="160"/>
              </a:spcBef>
              <a:buClr>
                <a:srgbClr val="C50C2F"/>
              </a:buClr>
              <a:buSzPct val="75000"/>
              <a:buFont typeface="Lucida Sans Unicode"/>
              <a:buChar char="–"/>
              <a:tabLst>
                <a:tab pos="359410" algn="l"/>
              </a:tabLst>
            </a:pPr>
            <a:r>
              <a:rPr sz="2000" spc="-65" dirty="0">
                <a:solidFill>
                  <a:prstClr val="black"/>
                </a:solidFill>
                <a:latin typeface="Calibri"/>
                <a:cs typeface="Calibri"/>
              </a:rPr>
              <a:t>ε</a:t>
            </a:r>
            <a:r>
              <a:rPr sz="2000" spc="-65" dirty="0">
                <a:solidFill>
                  <a:prstClr val="black"/>
                </a:solidFill>
                <a:latin typeface="Lucida Sans Unicode"/>
                <a:cs typeface="Lucida Sans Unicode"/>
              </a:rPr>
              <a:t>-greedy</a:t>
            </a:r>
            <a:r>
              <a:rPr sz="2000" spc="-40" dirty="0">
                <a:solidFill>
                  <a:prstClr val="black"/>
                </a:solidFill>
                <a:latin typeface="Lucida Sans Unicode"/>
                <a:cs typeface="Lucida Sans Unicode"/>
              </a:rPr>
              <a:t> </a:t>
            </a:r>
            <a:r>
              <a:rPr sz="2000" spc="-5" dirty="0">
                <a:solidFill>
                  <a:prstClr val="black"/>
                </a:solidFill>
                <a:latin typeface="Lucida Sans Unicode"/>
                <a:cs typeface="Lucida Sans Unicode"/>
              </a:rPr>
              <a:t>exploration</a:t>
            </a:r>
            <a:r>
              <a:rPr sz="2000" spc="-50" dirty="0">
                <a:solidFill>
                  <a:prstClr val="black"/>
                </a:solidFill>
                <a:latin typeface="Lucida Sans Unicode"/>
                <a:cs typeface="Lucida Sans Unicode"/>
              </a:rPr>
              <a:t> </a:t>
            </a:r>
            <a:r>
              <a:rPr sz="2000" spc="10" dirty="0">
                <a:solidFill>
                  <a:prstClr val="black"/>
                </a:solidFill>
                <a:latin typeface="Lucida Sans Unicode"/>
                <a:cs typeface="Lucida Sans Unicode"/>
              </a:rPr>
              <a:t>to</a:t>
            </a:r>
            <a:r>
              <a:rPr sz="2000" spc="-25" dirty="0">
                <a:solidFill>
                  <a:prstClr val="black"/>
                </a:solidFill>
                <a:latin typeface="Lucida Sans Unicode"/>
                <a:cs typeface="Lucida Sans Unicode"/>
              </a:rPr>
              <a:t> </a:t>
            </a:r>
            <a:r>
              <a:rPr sz="2000" dirty="0">
                <a:solidFill>
                  <a:prstClr val="black"/>
                </a:solidFill>
                <a:latin typeface="Lucida Sans Unicode"/>
                <a:cs typeface="Lucida Sans Unicode"/>
              </a:rPr>
              <a:t>select</a:t>
            </a:r>
            <a:r>
              <a:rPr sz="2000" spc="-35" dirty="0">
                <a:solidFill>
                  <a:prstClr val="black"/>
                </a:solidFill>
                <a:latin typeface="Lucida Sans Unicode"/>
                <a:cs typeface="Lucida Sans Unicode"/>
              </a:rPr>
              <a:t> </a:t>
            </a:r>
            <a:r>
              <a:rPr sz="2000" dirty="0">
                <a:solidFill>
                  <a:prstClr val="black"/>
                </a:solidFill>
                <a:latin typeface="Lucida Sans Unicode"/>
                <a:cs typeface="Lucida Sans Unicode"/>
              </a:rPr>
              <a:t>actions</a:t>
            </a:r>
            <a:endParaRPr sz="2000">
              <a:solidFill>
                <a:prstClr val="black"/>
              </a:solidFill>
              <a:latin typeface="Lucida Sans Unicode"/>
              <a:cs typeface="Lucida Sans Unicode"/>
            </a:endParaRPr>
          </a:p>
        </p:txBody>
      </p:sp>
      <p:grpSp>
        <p:nvGrpSpPr>
          <p:cNvPr id="11" name="object 11"/>
          <p:cNvGrpSpPr/>
          <p:nvPr/>
        </p:nvGrpSpPr>
        <p:grpSpPr>
          <a:xfrm>
            <a:off x="2529840" y="4232147"/>
            <a:ext cx="6925309" cy="1897380"/>
            <a:chOff x="1005839" y="4232147"/>
            <a:chExt cx="6925309" cy="1897380"/>
          </a:xfrm>
        </p:grpSpPr>
        <p:pic>
          <p:nvPicPr>
            <p:cNvPr id="12" name="object 12"/>
            <p:cNvPicPr/>
            <p:nvPr/>
          </p:nvPicPr>
          <p:blipFill>
            <a:blip r:embed="rId6" cstate="print"/>
            <a:stretch>
              <a:fillRect/>
            </a:stretch>
          </p:blipFill>
          <p:spPr>
            <a:xfrm>
              <a:off x="1757171" y="4232147"/>
              <a:ext cx="6173724" cy="1246632"/>
            </a:xfrm>
            <a:prstGeom prst="rect">
              <a:avLst/>
            </a:prstGeom>
          </p:spPr>
        </p:pic>
        <p:sp>
          <p:nvSpPr>
            <p:cNvPr id="13" name="object 13"/>
            <p:cNvSpPr/>
            <p:nvPr/>
          </p:nvSpPr>
          <p:spPr>
            <a:xfrm>
              <a:off x="1005839" y="5469635"/>
              <a:ext cx="6384290" cy="660400"/>
            </a:xfrm>
            <a:custGeom>
              <a:avLst/>
              <a:gdLst/>
              <a:ahLst/>
              <a:cxnLst/>
              <a:rect l="l" t="t" r="r" b="b"/>
              <a:pathLst>
                <a:path w="6384290" h="660400">
                  <a:moveTo>
                    <a:pt x="6384036" y="0"/>
                  </a:moveTo>
                  <a:lnTo>
                    <a:pt x="0" y="0"/>
                  </a:lnTo>
                  <a:lnTo>
                    <a:pt x="0" y="659891"/>
                  </a:lnTo>
                  <a:lnTo>
                    <a:pt x="6384036" y="659891"/>
                  </a:lnTo>
                  <a:lnTo>
                    <a:pt x="6384036"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4" name="object 14"/>
            <p:cNvSpPr/>
            <p:nvPr/>
          </p:nvSpPr>
          <p:spPr>
            <a:xfrm>
              <a:off x="4137660" y="5713475"/>
              <a:ext cx="1800225" cy="111760"/>
            </a:xfrm>
            <a:custGeom>
              <a:avLst/>
              <a:gdLst/>
              <a:ahLst/>
              <a:cxnLst/>
              <a:rect l="l" t="t" r="r" b="b"/>
              <a:pathLst>
                <a:path w="1800225" h="111760">
                  <a:moveTo>
                    <a:pt x="1799843" y="0"/>
                  </a:moveTo>
                  <a:lnTo>
                    <a:pt x="1799109" y="21652"/>
                  </a:lnTo>
                  <a:lnTo>
                    <a:pt x="1797113" y="39333"/>
                  </a:lnTo>
                  <a:lnTo>
                    <a:pt x="1794164" y="51254"/>
                  </a:lnTo>
                  <a:lnTo>
                    <a:pt x="1790573" y="55626"/>
                  </a:lnTo>
                  <a:lnTo>
                    <a:pt x="909192" y="55626"/>
                  </a:lnTo>
                  <a:lnTo>
                    <a:pt x="905601" y="59997"/>
                  </a:lnTo>
                  <a:lnTo>
                    <a:pt x="902652" y="71918"/>
                  </a:lnTo>
                  <a:lnTo>
                    <a:pt x="900656" y="89599"/>
                  </a:lnTo>
                  <a:lnTo>
                    <a:pt x="899922" y="111252"/>
                  </a:lnTo>
                  <a:lnTo>
                    <a:pt x="899187" y="89599"/>
                  </a:lnTo>
                  <a:lnTo>
                    <a:pt x="897191" y="71918"/>
                  </a:lnTo>
                  <a:lnTo>
                    <a:pt x="894242" y="59997"/>
                  </a:lnTo>
                  <a:lnTo>
                    <a:pt x="890651" y="55626"/>
                  </a:lnTo>
                  <a:lnTo>
                    <a:pt x="9270" y="55626"/>
                  </a:lnTo>
                  <a:lnTo>
                    <a:pt x="5679" y="51254"/>
                  </a:lnTo>
                  <a:lnTo>
                    <a:pt x="2730" y="39333"/>
                  </a:lnTo>
                  <a:lnTo>
                    <a:pt x="734" y="21652"/>
                  </a:lnTo>
                  <a:lnTo>
                    <a:pt x="0" y="0"/>
                  </a:lnTo>
                </a:path>
              </a:pathLst>
            </a:custGeom>
            <a:ln w="9144">
              <a:solidFill>
                <a:srgbClr val="961A2E"/>
              </a:solidFill>
            </a:ln>
          </p:spPr>
          <p:txBody>
            <a:bodyPr wrap="square" lIns="0" tIns="0" rIns="0" bIns="0" rtlCol="0"/>
            <a:lstStyle/>
            <a:p>
              <a:endParaRPr>
                <a:solidFill>
                  <a:prstClr val="black"/>
                </a:solidFill>
                <a:latin typeface="Calibri"/>
              </a:endParaRPr>
            </a:p>
          </p:txBody>
        </p:sp>
      </p:grpSp>
      <p:sp>
        <p:nvSpPr>
          <p:cNvPr id="15" name="object 15"/>
          <p:cNvSpPr txBox="1"/>
          <p:nvPr/>
        </p:nvSpPr>
        <p:spPr>
          <a:xfrm>
            <a:off x="5875401" y="5787949"/>
            <a:ext cx="1355090" cy="299720"/>
          </a:xfrm>
          <a:prstGeom prst="rect">
            <a:avLst/>
          </a:prstGeom>
        </p:spPr>
        <p:txBody>
          <a:bodyPr vert="horz" wrap="square" lIns="0" tIns="12700" rIns="0" bIns="0" rtlCol="0">
            <a:spAutoFit/>
          </a:bodyPr>
          <a:lstStyle/>
          <a:p>
            <a:pPr marL="12700">
              <a:spcBef>
                <a:spcPts val="100"/>
              </a:spcBef>
            </a:pPr>
            <a:r>
              <a:rPr spc="-5" dirty="0">
                <a:solidFill>
                  <a:srgbClr val="C00000"/>
                </a:solidFill>
                <a:latin typeface="Arial MT"/>
                <a:cs typeface="Arial MT"/>
              </a:rPr>
              <a:t>a</a:t>
            </a:r>
            <a:r>
              <a:rPr spc="-15" dirty="0">
                <a:solidFill>
                  <a:srgbClr val="C00000"/>
                </a:solidFill>
                <a:latin typeface="Arial MT"/>
                <a:cs typeface="Arial MT"/>
              </a:rPr>
              <a:t>p</a:t>
            </a:r>
            <a:r>
              <a:rPr spc="-5" dirty="0">
                <a:solidFill>
                  <a:srgbClr val="C00000"/>
                </a:solidFill>
                <a:latin typeface="Arial MT"/>
                <a:cs typeface="Arial MT"/>
              </a:rPr>
              <a:t>pr</a:t>
            </a:r>
            <a:r>
              <a:rPr spc="-15" dirty="0">
                <a:solidFill>
                  <a:srgbClr val="C00000"/>
                </a:solidFill>
                <a:latin typeface="Arial MT"/>
                <a:cs typeface="Arial MT"/>
              </a:rPr>
              <a:t>ox</a:t>
            </a:r>
            <a:r>
              <a:rPr spc="-5" dirty="0">
                <a:solidFill>
                  <a:srgbClr val="C00000"/>
                </a:solidFill>
                <a:latin typeface="Arial MT"/>
                <a:cs typeface="Arial MT"/>
              </a:rPr>
              <a:t>im</a:t>
            </a:r>
            <a:r>
              <a:rPr spc="-15" dirty="0">
                <a:solidFill>
                  <a:srgbClr val="C00000"/>
                </a:solidFill>
                <a:latin typeface="Arial MT"/>
                <a:cs typeface="Arial MT"/>
              </a:rPr>
              <a:t>a</a:t>
            </a:r>
            <a:r>
              <a:rPr dirty="0">
                <a:solidFill>
                  <a:srgbClr val="C00000"/>
                </a:solidFill>
                <a:latin typeface="Arial MT"/>
                <a:cs typeface="Arial MT"/>
              </a:rPr>
              <a:t>tor</a:t>
            </a:r>
            <a:endParaRPr>
              <a:solidFill>
                <a:prstClr val="black"/>
              </a:solidFill>
              <a:latin typeface="Arial MT"/>
              <a:cs typeface="Arial MT"/>
            </a:endParaRPr>
          </a:p>
        </p:txBody>
      </p:sp>
      <p:sp>
        <p:nvSpPr>
          <p:cNvPr id="16" name="object 16"/>
          <p:cNvSpPr txBox="1"/>
          <p:nvPr/>
        </p:nvSpPr>
        <p:spPr>
          <a:xfrm>
            <a:off x="5875401" y="6603593"/>
            <a:ext cx="4768850" cy="197490"/>
          </a:xfrm>
          <a:prstGeom prst="rect">
            <a:avLst/>
          </a:prstGeom>
        </p:spPr>
        <p:txBody>
          <a:bodyPr vert="horz" wrap="square" lIns="0" tIns="12700" rIns="0" bIns="0" rtlCol="0">
            <a:spAutoFit/>
          </a:bodyPr>
          <a:lstStyle/>
          <a:p>
            <a:pPr marL="12700">
              <a:spcBef>
                <a:spcPts val="100"/>
              </a:spcBef>
            </a:pPr>
            <a:r>
              <a:rPr sz="1200" i="1" spc="-5" dirty="0">
                <a:solidFill>
                  <a:prstClr val="black"/>
                </a:solidFill>
                <a:latin typeface="Arial"/>
                <a:cs typeface="Arial"/>
                <a:hlinkClick r:id="rId7"/>
              </a:rPr>
              <a:t>http://www.nervanasys.com/demystifying-deep-reinforcement-learning/</a:t>
            </a:r>
            <a:endParaRPr sz="1200" dirty="0">
              <a:solidFill>
                <a:prstClr val="black"/>
              </a:solidFill>
              <a:latin typeface="Arial"/>
              <a:cs typeface="Arial"/>
            </a:endParaRPr>
          </a:p>
        </p:txBody>
      </p:sp>
      <p:pic>
        <p:nvPicPr>
          <p:cNvPr id="17" name="object 17"/>
          <p:cNvPicPr/>
          <p:nvPr/>
        </p:nvPicPr>
        <p:blipFill>
          <a:blip r:embed="rId8" cstate="print"/>
          <a:stretch>
            <a:fillRect/>
          </a:stretch>
        </p:blipFill>
        <p:spPr>
          <a:xfrm>
            <a:off x="7591044" y="874775"/>
            <a:ext cx="2971800" cy="1197864"/>
          </a:xfrm>
          <a:prstGeom prst="rect">
            <a:avLst/>
          </a:prstGeom>
        </p:spPr>
      </p:pic>
      <p:sp>
        <p:nvSpPr>
          <p:cNvPr id="18" name="object 18"/>
          <p:cNvSpPr/>
          <p:nvPr/>
        </p:nvSpPr>
        <p:spPr>
          <a:xfrm>
            <a:off x="2314956" y="5160264"/>
            <a:ext cx="966469" cy="257810"/>
          </a:xfrm>
          <a:custGeom>
            <a:avLst/>
            <a:gdLst/>
            <a:ahLst/>
            <a:cxnLst/>
            <a:rect l="l" t="t" r="r" b="b"/>
            <a:pathLst>
              <a:path w="966469" h="257810">
                <a:moveTo>
                  <a:pt x="966216" y="0"/>
                </a:moveTo>
                <a:lnTo>
                  <a:pt x="0" y="0"/>
                </a:lnTo>
                <a:lnTo>
                  <a:pt x="0" y="257556"/>
                </a:lnTo>
                <a:lnTo>
                  <a:pt x="966216" y="257556"/>
                </a:lnTo>
                <a:lnTo>
                  <a:pt x="966216" y="0"/>
                </a:lnTo>
                <a:close/>
              </a:path>
            </a:pathLst>
          </a:custGeom>
          <a:solidFill>
            <a:srgbClr val="FFFFFF"/>
          </a:solidFill>
        </p:spPr>
        <p:txBody>
          <a:bodyPr wrap="square" lIns="0" tIns="0" rIns="0" bIns="0" rtlCol="0"/>
          <a:lstStyle/>
          <a:p>
            <a:endParaRPr>
              <a:solidFill>
                <a:prstClr val="black"/>
              </a:solidFill>
              <a:latin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61290" y="2193445"/>
            <a:ext cx="6087164" cy="1829122"/>
          </a:xfrm>
          <a:prstGeom prst="rect">
            <a:avLst/>
          </a:prstGeom>
        </p:spPr>
      </p:pic>
      <p:pic>
        <p:nvPicPr>
          <p:cNvPr id="3" name="object 3"/>
          <p:cNvPicPr/>
          <p:nvPr/>
        </p:nvPicPr>
        <p:blipFill>
          <a:blip r:embed="rId3" cstate="print"/>
          <a:stretch>
            <a:fillRect/>
          </a:stretch>
        </p:blipFill>
        <p:spPr>
          <a:xfrm>
            <a:off x="3319274" y="4187571"/>
            <a:ext cx="5458194" cy="381000"/>
          </a:xfrm>
          <a:prstGeom prst="rect">
            <a:avLst/>
          </a:prstGeom>
        </p:spPr>
      </p:pic>
      <p:pic>
        <p:nvPicPr>
          <p:cNvPr id="4" name="object 4"/>
          <p:cNvPicPr/>
          <p:nvPr/>
        </p:nvPicPr>
        <p:blipFill>
          <a:blip r:embed="rId4" cstate="print"/>
          <a:stretch>
            <a:fillRect/>
          </a:stretch>
        </p:blipFill>
        <p:spPr>
          <a:xfrm>
            <a:off x="2642236" y="4653006"/>
            <a:ext cx="1800225" cy="133760"/>
          </a:xfrm>
          <a:prstGeom prst="rect">
            <a:avLst/>
          </a:prstGeom>
        </p:spPr>
      </p:pic>
      <p:sp>
        <p:nvSpPr>
          <p:cNvPr id="5" name="object 5"/>
          <p:cNvSpPr txBox="1">
            <a:spLocks noGrp="1"/>
          </p:cNvSpPr>
          <p:nvPr>
            <p:ph type="title"/>
          </p:nvPr>
        </p:nvSpPr>
        <p:spPr>
          <a:xfrm>
            <a:off x="3190114" y="1430224"/>
            <a:ext cx="6144895" cy="391795"/>
          </a:xfrm>
          <a:prstGeom prst="rect">
            <a:avLst/>
          </a:prstGeom>
        </p:spPr>
        <p:txBody>
          <a:bodyPr vert="horz" wrap="square" lIns="0" tIns="12700" rIns="0" bIns="0" rtlCol="0">
            <a:spAutoFit/>
          </a:bodyPr>
          <a:lstStyle/>
          <a:p>
            <a:pPr marL="12700">
              <a:spcBef>
                <a:spcPts val="100"/>
              </a:spcBef>
            </a:pPr>
            <a:r>
              <a:rPr spc="65" dirty="0"/>
              <a:t>Example:</a:t>
            </a:r>
            <a:r>
              <a:rPr spc="20" dirty="0"/>
              <a:t> </a:t>
            </a:r>
            <a:r>
              <a:rPr spc="110" dirty="0"/>
              <a:t>Q-Learning</a:t>
            </a:r>
            <a:r>
              <a:rPr spc="90" dirty="0"/>
              <a:t> </a:t>
            </a:r>
            <a:r>
              <a:rPr spc="120" dirty="0"/>
              <a:t>for</a:t>
            </a:r>
            <a:r>
              <a:rPr dirty="0"/>
              <a:t> </a:t>
            </a:r>
            <a:r>
              <a:rPr spc="105" dirty="0"/>
              <a:t>Atari</a:t>
            </a:r>
            <a:r>
              <a:rPr spc="5" dirty="0"/>
              <a:t> </a:t>
            </a:r>
            <a:r>
              <a:rPr spc="105" dirty="0"/>
              <a:t>Breakout</a:t>
            </a:r>
          </a:p>
        </p:txBody>
      </p:sp>
      <p:grpSp>
        <p:nvGrpSpPr>
          <p:cNvPr id="6" name="object 6"/>
          <p:cNvGrpSpPr/>
          <p:nvPr/>
        </p:nvGrpSpPr>
        <p:grpSpPr>
          <a:xfrm>
            <a:off x="2314955" y="2889504"/>
            <a:ext cx="7139940" cy="1247140"/>
            <a:chOff x="790955" y="2889504"/>
            <a:chExt cx="7139940" cy="1247140"/>
          </a:xfrm>
        </p:grpSpPr>
        <p:pic>
          <p:nvPicPr>
            <p:cNvPr id="7" name="object 7"/>
            <p:cNvPicPr/>
            <p:nvPr/>
          </p:nvPicPr>
          <p:blipFill>
            <a:blip r:embed="rId5" cstate="print"/>
            <a:stretch>
              <a:fillRect/>
            </a:stretch>
          </p:blipFill>
          <p:spPr>
            <a:xfrm>
              <a:off x="1757172" y="2889504"/>
              <a:ext cx="6173724" cy="1246632"/>
            </a:xfrm>
            <a:prstGeom prst="rect">
              <a:avLst/>
            </a:prstGeom>
          </p:spPr>
        </p:pic>
        <p:sp>
          <p:nvSpPr>
            <p:cNvPr id="8" name="object 8"/>
            <p:cNvSpPr/>
            <p:nvPr/>
          </p:nvSpPr>
          <p:spPr>
            <a:xfrm>
              <a:off x="790955" y="3817620"/>
              <a:ext cx="966469" cy="257810"/>
            </a:xfrm>
            <a:custGeom>
              <a:avLst/>
              <a:gdLst/>
              <a:ahLst/>
              <a:cxnLst/>
              <a:rect l="l" t="t" r="r" b="b"/>
              <a:pathLst>
                <a:path w="966469" h="257810">
                  <a:moveTo>
                    <a:pt x="966216" y="0"/>
                  </a:moveTo>
                  <a:lnTo>
                    <a:pt x="0" y="0"/>
                  </a:lnTo>
                  <a:lnTo>
                    <a:pt x="0" y="257555"/>
                  </a:lnTo>
                  <a:lnTo>
                    <a:pt x="966216" y="257555"/>
                  </a:lnTo>
                  <a:lnTo>
                    <a:pt x="966216" y="0"/>
                  </a:lnTo>
                  <a:close/>
                </a:path>
              </a:pathLst>
            </a:custGeom>
            <a:solidFill>
              <a:srgbClr val="FFFFFF"/>
            </a:solidFill>
          </p:spPr>
          <p:txBody>
            <a:bodyPr wrap="square" lIns="0" tIns="0" rIns="0" bIns="0" rtlCol="0"/>
            <a:lstStyle/>
            <a:p>
              <a:endParaRPr>
                <a:solidFill>
                  <a:prstClr val="black"/>
                </a:solidFill>
                <a:latin typeface="Calibri"/>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0"/>
            <a:ext cx="9144000" cy="6858000"/>
            <a:chOff x="0" y="0"/>
            <a:chExt cx="9144000" cy="685800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6" name="object 6"/>
          <p:cNvSpPr txBox="1">
            <a:spLocks noGrp="1"/>
          </p:cNvSpPr>
          <p:nvPr>
            <p:ph type="title"/>
          </p:nvPr>
        </p:nvSpPr>
        <p:spPr>
          <a:xfrm>
            <a:off x="5225035" y="1068451"/>
            <a:ext cx="1735455" cy="391160"/>
          </a:xfrm>
          <a:prstGeom prst="rect">
            <a:avLst/>
          </a:prstGeom>
        </p:spPr>
        <p:txBody>
          <a:bodyPr vert="horz" wrap="square" lIns="0" tIns="12700" rIns="0" bIns="0" rtlCol="0">
            <a:spAutoFit/>
          </a:bodyPr>
          <a:lstStyle/>
          <a:p>
            <a:pPr marL="12700">
              <a:spcBef>
                <a:spcPts val="100"/>
              </a:spcBef>
            </a:pPr>
            <a:r>
              <a:rPr spc="105" dirty="0"/>
              <a:t>Q-Learning</a:t>
            </a:r>
          </a:p>
        </p:txBody>
      </p:sp>
      <p:sp>
        <p:nvSpPr>
          <p:cNvPr id="7" name="object 7"/>
          <p:cNvSpPr txBox="1"/>
          <p:nvPr/>
        </p:nvSpPr>
        <p:spPr>
          <a:xfrm>
            <a:off x="2198015" y="1753311"/>
            <a:ext cx="6435725" cy="360680"/>
          </a:xfrm>
          <a:prstGeom prst="rect">
            <a:avLst/>
          </a:prstGeom>
        </p:spPr>
        <p:txBody>
          <a:bodyPr vert="horz" wrap="square" lIns="0" tIns="12065" rIns="0" bIns="0" rtlCol="0">
            <a:spAutoFit/>
          </a:bodyPr>
          <a:lstStyle/>
          <a:p>
            <a:pPr marL="192405" indent="-180340">
              <a:spcBef>
                <a:spcPts val="95"/>
              </a:spcBef>
              <a:buClr>
                <a:srgbClr val="C50C2F"/>
              </a:buClr>
              <a:buFont typeface="Arial MT"/>
              <a:buChar char="•"/>
              <a:tabLst>
                <a:tab pos="193040" algn="l"/>
              </a:tabLst>
            </a:pPr>
            <a:r>
              <a:rPr sz="2200" dirty="0">
                <a:solidFill>
                  <a:prstClr val="black"/>
                </a:solidFill>
                <a:latin typeface="Lucida Sans Unicode"/>
                <a:cs typeface="Lucida Sans Unicode"/>
              </a:rPr>
              <a:t>But</a:t>
            </a:r>
            <a:r>
              <a:rPr sz="2200" spc="-10" dirty="0">
                <a:solidFill>
                  <a:prstClr val="black"/>
                </a:solidFill>
                <a:latin typeface="Lucida Sans Unicode"/>
                <a:cs typeface="Lucida Sans Unicode"/>
              </a:rPr>
              <a:t> </a:t>
            </a:r>
            <a:r>
              <a:rPr sz="2200" spc="-5" dirty="0">
                <a:solidFill>
                  <a:prstClr val="black"/>
                </a:solidFill>
                <a:latin typeface="Lucida Sans Unicode"/>
                <a:cs typeface="Lucida Sans Unicode"/>
              </a:rPr>
              <a:t>what</a:t>
            </a:r>
            <a:r>
              <a:rPr sz="2200" spc="5" dirty="0">
                <a:solidFill>
                  <a:prstClr val="black"/>
                </a:solidFill>
                <a:latin typeface="Lucida Sans Unicode"/>
                <a:cs typeface="Lucida Sans Unicode"/>
              </a:rPr>
              <a:t> </a:t>
            </a:r>
            <a:r>
              <a:rPr sz="2200" spc="-5" dirty="0">
                <a:solidFill>
                  <a:prstClr val="black"/>
                </a:solidFill>
                <a:latin typeface="Lucida Sans Unicode"/>
                <a:cs typeface="Lucida Sans Unicode"/>
              </a:rPr>
              <a:t>if</a:t>
            </a:r>
            <a:r>
              <a:rPr sz="2200" dirty="0">
                <a:solidFill>
                  <a:prstClr val="black"/>
                </a:solidFill>
                <a:latin typeface="Lucida Sans Unicode"/>
                <a:cs typeface="Lucida Sans Unicode"/>
              </a:rPr>
              <a:t> there</a:t>
            </a:r>
            <a:r>
              <a:rPr sz="2200" spc="-10" dirty="0">
                <a:solidFill>
                  <a:prstClr val="black"/>
                </a:solidFill>
                <a:latin typeface="Lucida Sans Unicode"/>
                <a:cs typeface="Lucida Sans Unicode"/>
              </a:rPr>
              <a:t> </a:t>
            </a:r>
            <a:r>
              <a:rPr sz="2200" spc="-5" dirty="0">
                <a:solidFill>
                  <a:prstClr val="black"/>
                </a:solidFill>
                <a:latin typeface="Lucida Sans Unicode"/>
                <a:cs typeface="Lucida Sans Unicode"/>
              </a:rPr>
              <a:t>are </a:t>
            </a:r>
            <a:r>
              <a:rPr sz="2200" dirty="0">
                <a:solidFill>
                  <a:prstClr val="black"/>
                </a:solidFill>
                <a:latin typeface="Lucida Sans Unicode"/>
                <a:cs typeface="Lucida Sans Unicode"/>
              </a:rPr>
              <a:t>too</a:t>
            </a:r>
            <a:r>
              <a:rPr sz="2200" spc="-10" dirty="0">
                <a:solidFill>
                  <a:prstClr val="black"/>
                </a:solidFill>
                <a:latin typeface="Lucida Sans Unicode"/>
                <a:cs typeface="Lucida Sans Unicode"/>
              </a:rPr>
              <a:t> </a:t>
            </a:r>
            <a:r>
              <a:rPr sz="2200" spc="-15" dirty="0">
                <a:solidFill>
                  <a:prstClr val="black"/>
                </a:solidFill>
                <a:latin typeface="Lucida Sans Unicode"/>
                <a:cs typeface="Lucida Sans Unicode"/>
              </a:rPr>
              <a:t>many</a:t>
            </a:r>
            <a:r>
              <a:rPr sz="2200" spc="30" dirty="0">
                <a:solidFill>
                  <a:prstClr val="black"/>
                </a:solidFill>
                <a:latin typeface="Lucida Sans Unicode"/>
                <a:cs typeface="Lucida Sans Unicode"/>
              </a:rPr>
              <a:t> </a:t>
            </a:r>
            <a:r>
              <a:rPr sz="2200" spc="-10" dirty="0">
                <a:solidFill>
                  <a:prstClr val="black"/>
                </a:solidFill>
                <a:latin typeface="Lucida Sans Unicode"/>
                <a:cs typeface="Lucida Sans Unicode"/>
              </a:rPr>
              <a:t>states/actions?</a:t>
            </a:r>
            <a:endParaRPr sz="2200">
              <a:solidFill>
                <a:prstClr val="black"/>
              </a:solidFill>
              <a:latin typeface="Lucida Sans Unicode"/>
              <a:cs typeface="Lucida Sans Unicode"/>
            </a:endParaRPr>
          </a:p>
        </p:txBody>
      </p:sp>
      <p:sp>
        <p:nvSpPr>
          <p:cNvPr id="8" name="object 8"/>
          <p:cNvSpPr txBox="1"/>
          <p:nvPr/>
        </p:nvSpPr>
        <p:spPr>
          <a:xfrm>
            <a:off x="2378151" y="3587622"/>
            <a:ext cx="6226810" cy="629018"/>
          </a:xfrm>
          <a:prstGeom prst="rect">
            <a:avLst/>
          </a:prstGeom>
        </p:spPr>
        <p:txBody>
          <a:bodyPr vert="horz" wrap="square" lIns="0" tIns="35560" rIns="0" bIns="0" rtlCol="0">
            <a:spAutoFit/>
          </a:bodyPr>
          <a:lstStyle/>
          <a:p>
            <a:pPr marL="178435" marR="5080" indent="-166370">
              <a:lnSpc>
                <a:spcPts val="2280"/>
              </a:lnSpc>
              <a:spcBef>
                <a:spcPts val="280"/>
              </a:spcBef>
            </a:pPr>
            <a:r>
              <a:rPr sz="1500" dirty="0">
                <a:solidFill>
                  <a:srgbClr val="C50C2F"/>
                </a:solidFill>
                <a:latin typeface="Lucida Sans Unicode"/>
                <a:cs typeface="Lucida Sans Unicode"/>
              </a:rPr>
              <a:t>–</a:t>
            </a:r>
            <a:r>
              <a:rPr sz="1500" spc="85" dirty="0">
                <a:solidFill>
                  <a:srgbClr val="C50C2F"/>
                </a:solidFill>
                <a:latin typeface="Lucida Sans Unicode"/>
                <a:cs typeface="Lucida Sans Unicode"/>
              </a:rPr>
              <a:t> </a:t>
            </a:r>
            <a:r>
              <a:rPr sz="2000" spc="-5" dirty="0">
                <a:solidFill>
                  <a:prstClr val="black"/>
                </a:solidFill>
                <a:latin typeface="Lucida Sans Unicode"/>
                <a:cs typeface="Lucida Sans Unicode"/>
              </a:rPr>
              <a:t>Solution:</a:t>
            </a:r>
            <a:r>
              <a:rPr sz="2000" spc="-10" dirty="0">
                <a:solidFill>
                  <a:prstClr val="black"/>
                </a:solidFill>
                <a:latin typeface="Lucida Sans Unicode"/>
                <a:cs typeface="Lucida Sans Unicode"/>
              </a:rPr>
              <a:t> </a:t>
            </a:r>
            <a:r>
              <a:rPr sz="2000" dirty="0">
                <a:solidFill>
                  <a:prstClr val="black"/>
                </a:solidFill>
                <a:latin typeface="Lucida Sans Unicode"/>
                <a:cs typeface="Lucida Sans Unicode"/>
              </a:rPr>
              <a:t>deep</a:t>
            </a:r>
            <a:r>
              <a:rPr sz="2000" spc="-15" dirty="0">
                <a:solidFill>
                  <a:prstClr val="black"/>
                </a:solidFill>
                <a:latin typeface="Lucida Sans Unicode"/>
                <a:cs typeface="Lucida Sans Unicode"/>
              </a:rPr>
              <a:t> </a:t>
            </a:r>
            <a:r>
              <a:rPr sz="2000" spc="-5" dirty="0">
                <a:solidFill>
                  <a:prstClr val="black"/>
                </a:solidFill>
                <a:latin typeface="Lucida Sans Unicode"/>
                <a:cs typeface="Lucida Sans Unicode"/>
              </a:rPr>
              <a:t>convolutional</a:t>
            </a:r>
            <a:r>
              <a:rPr sz="2000" spc="-30" dirty="0">
                <a:solidFill>
                  <a:prstClr val="black"/>
                </a:solidFill>
                <a:latin typeface="Lucida Sans Unicode"/>
                <a:cs typeface="Lucida Sans Unicode"/>
              </a:rPr>
              <a:t> </a:t>
            </a:r>
            <a:r>
              <a:rPr sz="2000" spc="-5" dirty="0">
                <a:solidFill>
                  <a:prstClr val="black"/>
                </a:solidFill>
                <a:latin typeface="Lucida Sans Unicode"/>
                <a:cs typeface="Lucida Sans Unicode"/>
              </a:rPr>
              <a:t>network</a:t>
            </a:r>
            <a:r>
              <a:rPr sz="2000" spc="-20" dirty="0">
                <a:solidFill>
                  <a:prstClr val="black"/>
                </a:solidFill>
                <a:latin typeface="Lucida Sans Unicode"/>
                <a:cs typeface="Lucida Sans Unicode"/>
              </a:rPr>
              <a:t> </a:t>
            </a:r>
            <a:r>
              <a:rPr sz="2000" dirty="0">
                <a:solidFill>
                  <a:prstClr val="black"/>
                </a:solidFill>
                <a:latin typeface="Lucida Sans Unicode"/>
                <a:cs typeface="Lucida Sans Unicode"/>
              </a:rPr>
              <a:t>as</a:t>
            </a:r>
            <a:r>
              <a:rPr sz="2000" spc="10" dirty="0">
                <a:solidFill>
                  <a:prstClr val="black"/>
                </a:solidFill>
                <a:latin typeface="Lucida Sans Unicode"/>
                <a:cs typeface="Lucida Sans Unicode"/>
              </a:rPr>
              <a:t> </a:t>
            </a:r>
            <a:r>
              <a:rPr sz="2000" spc="-5" dirty="0">
                <a:solidFill>
                  <a:prstClr val="black"/>
                </a:solidFill>
                <a:latin typeface="Lucida Sans Unicode"/>
                <a:cs typeface="Lucida Sans Unicode"/>
              </a:rPr>
              <a:t>function </a:t>
            </a:r>
            <a:r>
              <a:rPr sz="2000" spc="-620" dirty="0">
                <a:solidFill>
                  <a:prstClr val="black"/>
                </a:solidFill>
                <a:latin typeface="Lucida Sans Unicode"/>
                <a:cs typeface="Lucida Sans Unicode"/>
              </a:rPr>
              <a:t> </a:t>
            </a:r>
            <a:r>
              <a:rPr sz="2000" spc="-5" dirty="0">
                <a:solidFill>
                  <a:prstClr val="black"/>
                </a:solidFill>
                <a:latin typeface="Lucida Sans Unicode"/>
                <a:cs typeface="Lucida Sans Unicode"/>
              </a:rPr>
              <a:t>approximator</a:t>
            </a:r>
            <a:endParaRPr sz="2000">
              <a:solidFill>
                <a:prstClr val="black"/>
              </a:solidFill>
              <a:latin typeface="Lucida Sans Unicode"/>
              <a:cs typeface="Lucida Sans Unicode"/>
            </a:endParaRPr>
          </a:p>
        </p:txBody>
      </p:sp>
      <p:sp>
        <p:nvSpPr>
          <p:cNvPr id="9" name="object 9"/>
          <p:cNvSpPr txBox="1"/>
          <p:nvPr/>
        </p:nvSpPr>
        <p:spPr>
          <a:xfrm>
            <a:off x="4736083" y="5198745"/>
            <a:ext cx="791210" cy="258404"/>
          </a:xfrm>
          <a:prstGeom prst="rect">
            <a:avLst/>
          </a:prstGeom>
        </p:spPr>
        <p:txBody>
          <a:bodyPr vert="horz" wrap="square" lIns="0" tIns="12065" rIns="0" bIns="0" rtlCol="0">
            <a:spAutoFit/>
          </a:bodyPr>
          <a:lstStyle/>
          <a:p>
            <a:pPr marL="12700">
              <a:spcBef>
                <a:spcPts val="95"/>
              </a:spcBef>
            </a:pPr>
            <a:r>
              <a:rPr sz="1600" spc="-25" dirty="0">
                <a:solidFill>
                  <a:prstClr val="black"/>
                </a:solidFill>
                <a:latin typeface="Lucida Sans Unicode"/>
                <a:cs typeface="Lucida Sans Unicode"/>
              </a:rPr>
              <a:t>w</a:t>
            </a:r>
            <a:r>
              <a:rPr sz="1600" dirty="0">
                <a:solidFill>
                  <a:prstClr val="black"/>
                </a:solidFill>
                <a:latin typeface="Lucida Sans Unicode"/>
                <a:cs typeface="Lucida Sans Unicode"/>
              </a:rPr>
              <a:t>e</a:t>
            </a:r>
            <a:r>
              <a:rPr sz="1600" spc="-5" dirty="0">
                <a:solidFill>
                  <a:prstClr val="black"/>
                </a:solidFill>
                <a:latin typeface="Lucida Sans Unicode"/>
                <a:cs typeface="Lucida Sans Unicode"/>
              </a:rPr>
              <a:t>i</a:t>
            </a:r>
            <a:r>
              <a:rPr sz="1600" spc="5" dirty="0">
                <a:solidFill>
                  <a:prstClr val="black"/>
                </a:solidFill>
                <a:latin typeface="Lucida Sans Unicode"/>
                <a:cs typeface="Lucida Sans Unicode"/>
              </a:rPr>
              <a:t>g</a:t>
            </a:r>
            <a:r>
              <a:rPr sz="1600" spc="10" dirty="0">
                <a:solidFill>
                  <a:prstClr val="black"/>
                </a:solidFill>
                <a:latin typeface="Lucida Sans Unicode"/>
                <a:cs typeface="Lucida Sans Unicode"/>
              </a:rPr>
              <a:t>h</a:t>
            </a:r>
            <a:r>
              <a:rPr sz="1600" spc="20" dirty="0">
                <a:solidFill>
                  <a:prstClr val="black"/>
                </a:solidFill>
                <a:latin typeface="Lucida Sans Unicode"/>
                <a:cs typeface="Lucida Sans Unicode"/>
              </a:rPr>
              <a:t>t</a:t>
            </a:r>
            <a:r>
              <a:rPr sz="1600" spc="-5" dirty="0">
                <a:solidFill>
                  <a:prstClr val="black"/>
                </a:solidFill>
                <a:latin typeface="Lucida Sans Unicode"/>
                <a:cs typeface="Lucida Sans Unicode"/>
              </a:rPr>
              <a:t>s</a:t>
            </a:r>
            <a:endParaRPr sz="1600">
              <a:solidFill>
                <a:prstClr val="black"/>
              </a:solidFill>
              <a:latin typeface="Lucida Sans Unicode"/>
              <a:cs typeface="Lucida Sans Unicode"/>
            </a:endParaRPr>
          </a:p>
        </p:txBody>
      </p:sp>
      <p:grpSp>
        <p:nvGrpSpPr>
          <p:cNvPr id="10" name="object 10"/>
          <p:cNvGrpSpPr/>
          <p:nvPr/>
        </p:nvGrpSpPr>
        <p:grpSpPr>
          <a:xfrm>
            <a:off x="2386583" y="2196084"/>
            <a:ext cx="7907020" cy="2585085"/>
            <a:chOff x="862583" y="2196083"/>
            <a:chExt cx="7907020" cy="2585085"/>
          </a:xfrm>
        </p:grpSpPr>
        <p:pic>
          <p:nvPicPr>
            <p:cNvPr id="11" name="object 11"/>
            <p:cNvPicPr/>
            <p:nvPr/>
          </p:nvPicPr>
          <p:blipFill>
            <a:blip r:embed="rId3" cstate="print"/>
            <a:stretch>
              <a:fillRect/>
            </a:stretch>
          </p:blipFill>
          <p:spPr>
            <a:xfrm>
              <a:off x="2784348" y="4396739"/>
              <a:ext cx="2051303" cy="384048"/>
            </a:xfrm>
            <a:prstGeom prst="rect">
              <a:avLst/>
            </a:prstGeom>
          </p:spPr>
        </p:pic>
        <p:pic>
          <p:nvPicPr>
            <p:cNvPr id="12" name="object 12"/>
            <p:cNvPicPr/>
            <p:nvPr/>
          </p:nvPicPr>
          <p:blipFill>
            <a:blip r:embed="rId4" cstate="print"/>
            <a:stretch>
              <a:fillRect/>
            </a:stretch>
          </p:blipFill>
          <p:spPr>
            <a:xfrm>
              <a:off x="862583" y="2196083"/>
              <a:ext cx="7906511" cy="1284732"/>
            </a:xfrm>
            <a:prstGeom prst="rect">
              <a:avLst/>
            </a:prstGeom>
          </p:spPr>
        </p:pic>
      </p:grpSp>
      <p:sp>
        <p:nvSpPr>
          <p:cNvPr id="13" name="object 13"/>
          <p:cNvSpPr/>
          <p:nvPr/>
        </p:nvSpPr>
        <p:spPr>
          <a:xfrm>
            <a:off x="5062728" y="4695445"/>
            <a:ext cx="76200" cy="479425"/>
          </a:xfrm>
          <a:custGeom>
            <a:avLst/>
            <a:gdLst/>
            <a:ahLst/>
            <a:cxnLst/>
            <a:rect l="l" t="t" r="r" b="b"/>
            <a:pathLst>
              <a:path w="76200" h="479425">
                <a:moveTo>
                  <a:pt x="44450" y="63499"/>
                </a:moveTo>
                <a:lnTo>
                  <a:pt x="31750" y="63499"/>
                </a:lnTo>
                <a:lnTo>
                  <a:pt x="31750" y="479170"/>
                </a:lnTo>
                <a:lnTo>
                  <a:pt x="44450" y="479170"/>
                </a:lnTo>
                <a:lnTo>
                  <a:pt x="44450" y="63499"/>
                </a:lnTo>
                <a:close/>
              </a:path>
              <a:path w="76200" h="479425">
                <a:moveTo>
                  <a:pt x="38100" y="0"/>
                </a:moveTo>
                <a:lnTo>
                  <a:pt x="0" y="76199"/>
                </a:lnTo>
                <a:lnTo>
                  <a:pt x="31750" y="76199"/>
                </a:lnTo>
                <a:lnTo>
                  <a:pt x="31750" y="63499"/>
                </a:lnTo>
                <a:lnTo>
                  <a:pt x="69850" y="63499"/>
                </a:lnTo>
                <a:lnTo>
                  <a:pt x="38100" y="0"/>
                </a:lnTo>
                <a:close/>
              </a:path>
              <a:path w="76200" h="479425">
                <a:moveTo>
                  <a:pt x="69850" y="63499"/>
                </a:moveTo>
                <a:lnTo>
                  <a:pt x="44450" y="63499"/>
                </a:lnTo>
                <a:lnTo>
                  <a:pt x="44450" y="76199"/>
                </a:lnTo>
                <a:lnTo>
                  <a:pt x="76200" y="76199"/>
                </a:lnTo>
                <a:lnTo>
                  <a:pt x="69850" y="63499"/>
                </a:lnTo>
                <a:close/>
              </a:path>
            </a:pathLst>
          </a:custGeom>
          <a:solidFill>
            <a:srgbClr val="961A2E"/>
          </a:solidFill>
        </p:spPr>
        <p:txBody>
          <a:bodyPr wrap="square" lIns="0" tIns="0" rIns="0" bIns="0" rtlCol="0"/>
          <a:lstStyle/>
          <a:p>
            <a:endParaRPr>
              <a:solidFill>
                <a:prstClr val="black"/>
              </a:solidFill>
              <a:latin typeface="Calibri"/>
            </a:endParaRPr>
          </a:p>
        </p:txBody>
      </p:sp>
      <p:pic>
        <p:nvPicPr>
          <p:cNvPr id="14" name="object 14"/>
          <p:cNvPicPr/>
          <p:nvPr/>
        </p:nvPicPr>
        <p:blipFill>
          <a:blip r:embed="rId5" cstate="print"/>
          <a:stretch>
            <a:fillRect/>
          </a:stretch>
        </p:blipFill>
        <p:spPr>
          <a:xfrm>
            <a:off x="6431279" y="4241291"/>
            <a:ext cx="3166872" cy="6964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5959-3C8D-94A0-F4A6-ED1800901C62}"/>
              </a:ext>
            </a:extLst>
          </p:cNvPr>
          <p:cNvSpPr>
            <a:spLocks noGrp="1"/>
          </p:cNvSpPr>
          <p:nvPr>
            <p:ph type="title"/>
          </p:nvPr>
        </p:nvSpPr>
        <p:spPr/>
        <p:txBody>
          <a:bodyPr/>
          <a:lstStyle/>
          <a:p>
            <a:r>
              <a:rPr lang="en-US" dirty="0"/>
              <a:t>Disadvantages</a:t>
            </a:r>
          </a:p>
        </p:txBody>
      </p:sp>
      <p:sp>
        <p:nvSpPr>
          <p:cNvPr id="3" name="Text Placeholder 2">
            <a:extLst>
              <a:ext uri="{FF2B5EF4-FFF2-40B4-BE49-F238E27FC236}">
                <a16:creationId xmlns:a16="http://schemas.microsoft.com/office/drawing/2014/main" id="{15914E29-D9E5-1EA5-BD5A-DF7055D55744}"/>
              </a:ext>
            </a:extLst>
          </p:cNvPr>
          <p:cNvSpPr>
            <a:spLocks noGrp="1"/>
          </p:cNvSpPr>
          <p:nvPr>
            <p:ph type="body" idx="1"/>
          </p:nvPr>
        </p:nvSpPr>
        <p:spPr>
          <a:xfrm>
            <a:off x="1043905" y="1562310"/>
            <a:ext cx="10104189" cy="4501873"/>
          </a:xfrm>
        </p:spPr>
        <p:txBody>
          <a:bodyPr/>
          <a:lstStyle/>
          <a:p>
            <a:endParaRPr lang="en-US" dirty="0"/>
          </a:p>
          <a:p>
            <a:r>
              <a:rPr lang="en-US" b="1" dirty="0"/>
              <a:t>Model Accuracy: </a:t>
            </a:r>
          </a:p>
          <a:p>
            <a:r>
              <a:rPr lang="en-US" dirty="0"/>
              <a:t>The quality of the learned model is crucial in MBRL. If the model is inaccurate or fails to capture the environment's dynamics, it can lead to suboptimal policies.</a:t>
            </a:r>
          </a:p>
          <a:p>
            <a:endParaRPr lang="en-US" dirty="0"/>
          </a:p>
          <a:p>
            <a:r>
              <a:rPr lang="en-US" b="1" dirty="0"/>
              <a:t>Computational Complexity: </a:t>
            </a:r>
          </a:p>
          <a:p>
            <a:r>
              <a:rPr lang="en-US" dirty="0"/>
              <a:t>Planning with a learned model can be computationally expensive, especially in high-dimensional state and action spaces.</a:t>
            </a:r>
          </a:p>
          <a:p>
            <a:endParaRPr lang="en-US" dirty="0"/>
          </a:p>
          <a:p>
            <a:r>
              <a:rPr lang="en-US" b="1" dirty="0"/>
              <a:t>Model Bias: </a:t>
            </a:r>
          </a:p>
          <a:p>
            <a:r>
              <a:rPr lang="en-US" dirty="0"/>
              <a:t>Model-based methods can introduce bias if the learned model does not perfectly represent the true environment dynamics.</a:t>
            </a:r>
          </a:p>
          <a:p>
            <a:endParaRPr lang="en-US" dirty="0"/>
          </a:p>
          <a:p>
            <a:r>
              <a:rPr lang="en-US" b="1" dirty="0"/>
              <a:t>Limited to Known Dynamics: </a:t>
            </a:r>
          </a:p>
          <a:p>
            <a:r>
              <a:rPr lang="en-US" dirty="0"/>
              <a:t>MBRL assumes that the environment dynamics can be modeled accurately, which may not be the case in complex or unknown environments.</a:t>
            </a:r>
          </a:p>
          <a:p>
            <a:endParaRPr lang="en-US" dirty="0"/>
          </a:p>
        </p:txBody>
      </p:sp>
    </p:spTree>
    <p:extLst>
      <p:ext uri="{BB962C8B-B14F-4D97-AF65-F5344CB8AC3E}">
        <p14:creationId xmlns:p14="http://schemas.microsoft.com/office/powerpoint/2010/main" val="3894580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5" name="object 5"/>
            <p:cNvPicPr/>
            <p:nvPr/>
          </p:nvPicPr>
          <p:blipFill>
            <a:blip r:embed="rId3" cstate="print"/>
            <a:stretch>
              <a:fillRect/>
            </a:stretch>
          </p:blipFill>
          <p:spPr>
            <a:xfrm>
              <a:off x="0" y="0"/>
              <a:ext cx="569976" cy="624839"/>
            </a:xfrm>
            <a:prstGeom prst="rect">
              <a:avLst/>
            </a:prstGeom>
          </p:spPr>
        </p:pic>
        <p:sp>
          <p:nvSpPr>
            <p:cNvPr id="6" name="object 6"/>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7" name="object 7"/>
          <p:cNvSpPr txBox="1">
            <a:spLocks noGrp="1"/>
          </p:cNvSpPr>
          <p:nvPr>
            <p:ph type="title"/>
          </p:nvPr>
        </p:nvSpPr>
        <p:spPr>
          <a:xfrm>
            <a:off x="2801492" y="1068451"/>
            <a:ext cx="6585584" cy="391160"/>
          </a:xfrm>
          <a:prstGeom prst="rect">
            <a:avLst/>
          </a:prstGeom>
        </p:spPr>
        <p:txBody>
          <a:bodyPr vert="horz" wrap="square" lIns="0" tIns="12700" rIns="0" bIns="0" rtlCol="0">
            <a:spAutoFit/>
          </a:bodyPr>
          <a:lstStyle/>
          <a:p>
            <a:pPr marL="12700">
              <a:spcBef>
                <a:spcPts val="100"/>
              </a:spcBef>
            </a:pPr>
            <a:r>
              <a:rPr spc="150" dirty="0"/>
              <a:t>Deep</a:t>
            </a:r>
            <a:r>
              <a:rPr spc="55" dirty="0"/>
              <a:t> </a:t>
            </a:r>
            <a:r>
              <a:rPr spc="125" dirty="0"/>
              <a:t>Convolutional</a:t>
            </a:r>
            <a:r>
              <a:rPr spc="55" dirty="0"/>
              <a:t> </a:t>
            </a:r>
            <a:r>
              <a:rPr spc="95" dirty="0"/>
              <a:t>neural</a:t>
            </a:r>
            <a:r>
              <a:rPr spc="70" dirty="0"/>
              <a:t> </a:t>
            </a:r>
            <a:r>
              <a:rPr spc="110" dirty="0"/>
              <a:t>network</a:t>
            </a:r>
            <a:r>
              <a:rPr spc="85" dirty="0"/>
              <a:t> </a:t>
            </a:r>
            <a:r>
              <a:rPr spc="125" dirty="0"/>
              <a:t>(CNN)</a:t>
            </a:r>
          </a:p>
        </p:txBody>
      </p:sp>
      <p:sp>
        <p:nvSpPr>
          <p:cNvPr id="8" name="object 8"/>
          <p:cNvSpPr txBox="1"/>
          <p:nvPr/>
        </p:nvSpPr>
        <p:spPr>
          <a:xfrm>
            <a:off x="2228494" y="1632585"/>
            <a:ext cx="5633720" cy="360680"/>
          </a:xfrm>
          <a:prstGeom prst="rect">
            <a:avLst/>
          </a:prstGeom>
        </p:spPr>
        <p:txBody>
          <a:bodyPr vert="horz" wrap="square" lIns="0" tIns="12065" rIns="0" bIns="0" rtlCol="0">
            <a:spAutoFit/>
          </a:bodyPr>
          <a:lstStyle/>
          <a:p>
            <a:pPr marL="192405" indent="-180340">
              <a:spcBef>
                <a:spcPts val="95"/>
              </a:spcBef>
              <a:buClr>
                <a:srgbClr val="C50C2F"/>
              </a:buClr>
              <a:buFont typeface="Arial MT"/>
              <a:buChar char="•"/>
              <a:tabLst>
                <a:tab pos="193040" algn="l"/>
              </a:tabLst>
            </a:pPr>
            <a:r>
              <a:rPr sz="2200" spc="-5" dirty="0">
                <a:solidFill>
                  <a:prstClr val="black"/>
                </a:solidFill>
                <a:latin typeface="Lucida Sans Unicode"/>
                <a:cs typeface="Lucida Sans Unicode"/>
              </a:rPr>
              <a:t>Extracts</a:t>
            </a:r>
            <a:r>
              <a:rPr sz="2200" spc="-20" dirty="0">
                <a:solidFill>
                  <a:prstClr val="black"/>
                </a:solidFill>
                <a:latin typeface="Lucida Sans Unicode"/>
                <a:cs typeface="Lucida Sans Unicode"/>
              </a:rPr>
              <a:t> </a:t>
            </a:r>
            <a:r>
              <a:rPr sz="2200" dirty="0">
                <a:solidFill>
                  <a:prstClr val="black"/>
                </a:solidFill>
                <a:latin typeface="Lucida Sans Unicode"/>
                <a:cs typeface="Lucida Sans Unicode"/>
              </a:rPr>
              <a:t>features</a:t>
            </a:r>
            <a:r>
              <a:rPr sz="2200" spc="-35" dirty="0">
                <a:solidFill>
                  <a:prstClr val="black"/>
                </a:solidFill>
                <a:latin typeface="Lucida Sans Unicode"/>
                <a:cs typeface="Lucida Sans Unicode"/>
              </a:rPr>
              <a:t> </a:t>
            </a:r>
            <a:r>
              <a:rPr sz="2200" spc="-5" dirty="0">
                <a:solidFill>
                  <a:prstClr val="black"/>
                </a:solidFill>
                <a:latin typeface="Lucida Sans Unicode"/>
                <a:cs typeface="Lucida Sans Unicode"/>
              </a:rPr>
              <a:t>directly from</a:t>
            </a:r>
            <a:r>
              <a:rPr sz="2200" spc="5" dirty="0">
                <a:solidFill>
                  <a:prstClr val="black"/>
                </a:solidFill>
                <a:latin typeface="Lucida Sans Unicode"/>
                <a:cs typeface="Lucida Sans Unicode"/>
              </a:rPr>
              <a:t> </a:t>
            </a:r>
            <a:r>
              <a:rPr sz="2200" spc="-5" dirty="0">
                <a:solidFill>
                  <a:prstClr val="black"/>
                </a:solidFill>
                <a:latin typeface="Lucida Sans Unicode"/>
                <a:cs typeface="Lucida Sans Unicode"/>
              </a:rPr>
              <a:t>raw pixel</a:t>
            </a:r>
            <a:endParaRPr sz="2200">
              <a:solidFill>
                <a:prstClr val="black"/>
              </a:solidFill>
              <a:latin typeface="Lucida Sans Unicode"/>
              <a:cs typeface="Lucida Sans Unicode"/>
            </a:endParaRPr>
          </a:p>
        </p:txBody>
      </p:sp>
      <p:sp>
        <p:nvSpPr>
          <p:cNvPr id="9" name="object 9"/>
          <p:cNvSpPr txBox="1"/>
          <p:nvPr/>
        </p:nvSpPr>
        <p:spPr>
          <a:xfrm>
            <a:off x="2228495" y="5534964"/>
            <a:ext cx="6099175" cy="360680"/>
          </a:xfrm>
          <a:prstGeom prst="rect">
            <a:avLst/>
          </a:prstGeom>
        </p:spPr>
        <p:txBody>
          <a:bodyPr vert="horz" wrap="square" lIns="0" tIns="12065" rIns="0" bIns="0" rtlCol="0">
            <a:spAutoFit/>
          </a:bodyPr>
          <a:lstStyle/>
          <a:p>
            <a:pPr marL="192405" indent="-180340">
              <a:spcBef>
                <a:spcPts val="95"/>
              </a:spcBef>
              <a:buClr>
                <a:srgbClr val="C50C2F"/>
              </a:buClr>
              <a:buFont typeface="Arial MT"/>
              <a:buChar char="•"/>
              <a:tabLst>
                <a:tab pos="193040" algn="l"/>
              </a:tabLst>
            </a:pPr>
            <a:r>
              <a:rPr sz="2200" dirty="0">
                <a:solidFill>
                  <a:prstClr val="black"/>
                </a:solidFill>
                <a:latin typeface="Lucida Sans Unicode"/>
                <a:cs typeface="Lucida Sans Unicode"/>
              </a:rPr>
              <a:t>Atari</a:t>
            </a:r>
            <a:r>
              <a:rPr sz="2200" spc="-25" dirty="0">
                <a:solidFill>
                  <a:prstClr val="black"/>
                </a:solidFill>
                <a:latin typeface="Lucida Sans Unicode"/>
                <a:cs typeface="Lucida Sans Unicode"/>
              </a:rPr>
              <a:t> </a:t>
            </a:r>
            <a:r>
              <a:rPr sz="2200" spc="-10" dirty="0">
                <a:solidFill>
                  <a:prstClr val="black"/>
                </a:solidFill>
                <a:latin typeface="Lucida Sans Unicode"/>
                <a:cs typeface="Lucida Sans Unicode"/>
              </a:rPr>
              <a:t>game</a:t>
            </a:r>
            <a:r>
              <a:rPr sz="2200" spc="15" dirty="0">
                <a:solidFill>
                  <a:prstClr val="black"/>
                </a:solidFill>
                <a:latin typeface="Lucida Sans Unicode"/>
                <a:cs typeface="Lucida Sans Unicode"/>
              </a:rPr>
              <a:t> </a:t>
            </a:r>
            <a:r>
              <a:rPr sz="2200" spc="-10" dirty="0">
                <a:solidFill>
                  <a:prstClr val="black"/>
                </a:solidFill>
                <a:latin typeface="Lucida Sans Unicode"/>
                <a:cs typeface="Lucida Sans Unicode"/>
              </a:rPr>
              <a:t>image</a:t>
            </a:r>
            <a:r>
              <a:rPr sz="2200" spc="15" dirty="0">
                <a:solidFill>
                  <a:prstClr val="black"/>
                </a:solidFill>
                <a:latin typeface="Lucida Sans Unicode"/>
                <a:cs typeface="Lucida Sans Unicode"/>
              </a:rPr>
              <a:t> </a:t>
            </a:r>
            <a:r>
              <a:rPr sz="2200" spc="-45" dirty="0">
                <a:solidFill>
                  <a:prstClr val="black"/>
                </a:solidFill>
                <a:latin typeface="Lucida Sans Unicode"/>
                <a:cs typeface="Lucida Sans Unicode"/>
              </a:rPr>
              <a:t>pre-processing:</a:t>
            </a:r>
            <a:r>
              <a:rPr sz="2200" spc="50" dirty="0">
                <a:solidFill>
                  <a:prstClr val="black"/>
                </a:solidFill>
                <a:latin typeface="Lucida Sans Unicode"/>
                <a:cs typeface="Lucida Sans Unicode"/>
              </a:rPr>
              <a:t> </a:t>
            </a:r>
            <a:r>
              <a:rPr sz="2200" spc="-10" dirty="0">
                <a:solidFill>
                  <a:prstClr val="black"/>
                </a:solidFill>
                <a:latin typeface="Lucida Sans Unicode"/>
                <a:cs typeface="Lucida Sans Unicode"/>
              </a:rPr>
              <a:t>84x84x4</a:t>
            </a:r>
            <a:endParaRPr sz="2200">
              <a:solidFill>
                <a:prstClr val="black"/>
              </a:solidFill>
              <a:latin typeface="Lucida Sans Unicode"/>
              <a:cs typeface="Lucida Sans Unicode"/>
            </a:endParaRPr>
          </a:p>
        </p:txBody>
      </p:sp>
      <p:sp>
        <p:nvSpPr>
          <p:cNvPr id="10" name="object 10"/>
          <p:cNvSpPr txBox="1"/>
          <p:nvPr/>
        </p:nvSpPr>
        <p:spPr>
          <a:xfrm>
            <a:off x="7476235" y="6610908"/>
            <a:ext cx="3145790" cy="197490"/>
          </a:xfrm>
          <a:prstGeom prst="rect">
            <a:avLst/>
          </a:prstGeom>
        </p:spPr>
        <p:txBody>
          <a:bodyPr vert="horz" wrap="square" lIns="0" tIns="12700" rIns="0" bIns="0" rtlCol="0">
            <a:spAutoFit/>
          </a:bodyPr>
          <a:lstStyle/>
          <a:p>
            <a:pPr marL="12700">
              <a:spcBef>
                <a:spcPts val="100"/>
              </a:spcBef>
            </a:pPr>
            <a:r>
              <a:rPr sz="1200" i="1" spc="-5" dirty="0">
                <a:solidFill>
                  <a:prstClr val="black"/>
                </a:solidFill>
                <a:latin typeface="Arial"/>
                <a:cs typeface="Arial"/>
                <a:hlinkClick r:id="rId4"/>
              </a:rPr>
              <a:t>http://cs231n.github.io/convolutional-networks/</a:t>
            </a:r>
            <a:endParaRPr sz="1200" dirty="0">
              <a:solidFill>
                <a:prstClr val="black"/>
              </a:solidFill>
              <a:latin typeface="Arial"/>
              <a:cs typeface="Arial"/>
            </a:endParaRPr>
          </a:p>
        </p:txBody>
      </p:sp>
      <p:pic>
        <p:nvPicPr>
          <p:cNvPr id="11" name="object 11"/>
          <p:cNvPicPr/>
          <p:nvPr/>
        </p:nvPicPr>
        <p:blipFill>
          <a:blip r:embed="rId5" cstate="print"/>
          <a:stretch>
            <a:fillRect/>
          </a:stretch>
        </p:blipFill>
        <p:spPr>
          <a:xfrm>
            <a:off x="3590545" y="1726692"/>
            <a:ext cx="5010911" cy="36576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9C24-CB9E-73C7-40A6-F07A1B47738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B196C6A-78A0-DA5F-BA49-ED01B4C32CC7}"/>
              </a:ext>
            </a:extLst>
          </p:cNvPr>
          <p:cNvPicPr>
            <a:picLocks noChangeAspect="1"/>
          </p:cNvPicPr>
          <p:nvPr/>
        </p:nvPicPr>
        <p:blipFill>
          <a:blip r:embed="rId2"/>
          <a:stretch>
            <a:fillRect/>
          </a:stretch>
        </p:blipFill>
        <p:spPr>
          <a:xfrm>
            <a:off x="2279855" y="94550"/>
            <a:ext cx="7632290" cy="6668899"/>
          </a:xfrm>
          <a:prstGeom prst="rect">
            <a:avLst/>
          </a:prstGeom>
        </p:spPr>
      </p:pic>
    </p:spTree>
    <p:extLst>
      <p:ext uri="{BB962C8B-B14F-4D97-AF65-F5344CB8AC3E}">
        <p14:creationId xmlns:p14="http://schemas.microsoft.com/office/powerpoint/2010/main" val="3818155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0" y="0"/>
            <a:ext cx="9144000" cy="645160"/>
            <a:chOff x="0" y="0"/>
            <a:chExt cx="9144000" cy="64516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6" name="object 6"/>
          <p:cNvSpPr txBox="1">
            <a:spLocks noGrp="1"/>
          </p:cNvSpPr>
          <p:nvPr>
            <p:ph type="title"/>
          </p:nvPr>
        </p:nvSpPr>
        <p:spPr>
          <a:xfrm>
            <a:off x="4707382" y="885825"/>
            <a:ext cx="2772410" cy="391160"/>
          </a:xfrm>
          <a:prstGeom prst="rect">
            <a:avLst/>
          </a:prstGeom>
        </p:spPr>
        <p:txBody>
          <a:bodyPr vert="horz" wrap="square" lIns="0" tIns="12700" rIns="0" bIns="0" rtlCol="0">
            <a:spAutoFit/>
          </a:bodyPr>
          <a:lstStyle/>
          <a:p>
            <a:pPr marL="12700">
              <a:spcBef>
                <a:spcPts val="100"/>
              </a:spcBef>
            </a:pPr>
            <a:r>
              <a:rPr spc="290" dirty="0"/>
              <a:t>DQN</a:t>
            </a:r>
            <a:r>
              <a:rPr spc="-25" dirty="0"/>
              <a:t> </a:t>
            </a:r>
            <a:r>
              <a:rPr spc="70" dirty="0"/>
              <a:t>Architecture</a:t>
            </a:r>
          </a:p>
        </p:txBody>
      </p:sp>
      <p:pic>
        <p:nvPicPr>
          <p:cNvPr id="7" name="object 7"/>
          <p:cNvPicPr/>
          <p:nvPr/>
        </p:nvPicPr>
        <p:blipFill>
          <a:blip r:embed="rId3" cstate="print"/>
          <a:stretch>
            <a:fillRect/>
          </a:stretch>
        </p:blipFill>
        <p:spPr>
          <a:xfrm>
            <a:off x="4242816" y="2189988"/>
            <a:ext cx="2747772" cy="3971544"/>
          </a:xfrm>
          <a:prstGeom prst="rect">
            <a:avLst/>
          </a:prstGeom>
        </p:spPr>
      </p:pic>
      <p:grpSp>
        <p:nvGrpSpPr>
          <p:cNvPr id="8" name="object 8"/>
          <p:cNvGrpSpPr/>
          <p:nvPr/>
        </p:nvGrpSpPr>
        <p:grpSpPr>
          <a:xfrm>
            <a:off x="1694687" y="3201923"/>
            <a:ext cx="1775460" cy="2125980"/>
            <a:chOff x="170687" y="3201923"/>
            <a:chExt cx="1775460" cy="2125980"/>
          </a:xfrm>
        </p:grpSpPr>
        <p:pic>
          <p:nvPicPr>
            <p:cNvPr id="9" name="object 9"/>
            <p:cNvPicPr/>
            <p:nvPr/>
          </p:nvPicPr>
          <p:blipFill>
            <a:blip r:embed="rId4" cstate="print"/>
            <a:stretch>
              <a:fillRect/>
            </a:stretch>
          </p:blipFill>
          <p:spPr>
            <a:xfrm>
              <a:off x="170687" y="3201923"/>
              <a:ext cx="1775460" cy="2125979"/>
            </a:xfrm>
            <a:prstGeom prst="rect">
              <a:avLst/>
            </a:prstGeom>
          </p:spPr>
        </p:pic>
        <p:sp>
          <p:nvSpPr>
            <p:cNvPr id="10" name="object 10"/>
            <p:cNvSpPr/>
            <p:nvPr/>
          </p:nvSpPr>
          <p:spPr>
            <a:xfrm>
              <a:off x="189737" y="3202685"/>
              <a:ext cx="437515" cy="447040"/>
            </a:xfrm>
            <a:custGeom>
              <a:avLst/>
              <a:gdLst/>
              <a:ahLst/>
              <a:cxnLst/>
              <a:rect l="l" t="t" r="r" b="b"/>
              <a:pathLst>
                <a:path w="437515" h="447039">
                  <a:moveTo>
                    <a:pt x="437388" y="0"/>
                  </a:moveTo>
                  <a:lnTo>
                    <a:pt x="0" y="0"/>
                  </a:lnTo>
                  <a:lnTo>
                    <a:pt x="0" y="446531"/>
                  </a:lnTo>
                  <a:lnTo>
                    <a:pt x="437388" y="446531"/>
                  </a:lnTo>
                  <a:lnTo>
                    <a:pt x="437388" y="0"/>
                  </a:lnTo>
                  <a:close/>
                </a:path>
              </a:pathLst>
            </a:custGeom>
            <a:solidFill>
              <a:srgbClr val="C50C2F"/>
            </a:solidFill>
          </p:spPr>
          <p:txBody>
            <a:bodyPr wrap="square" lIns="0" tIns="0" rIns="0" bIns="0" rtlCol="0"/>
            <a:lstStyle/>
            <a:p>
              <a:endParaRPr>
                <a:solidFill>
                  <a:prstClr val="black"/>
                </a:solidFill>
                <a:latin typeface="Calibri"/>
              </a:endParaRPr>
            </a:p>
          </p:txBody>
        </p:sp>
      </p:grpSp>
      <p:sp>
        <p:nvSpPr>
          <p:cNvPr id="11" name="object 11"/>
          <p:cNvSpPr txBox="1"/>
          <p:nvPr/>
        </p:nvSpPr>
        <p:spPr>
          <a:xfrm>
            <a:off x="1713738" y="3202685"/>
            <a:ext cx="437515" cy="312906"/>
          </a:xfrm>
          <a:prstGeom prst="rect">
            <a:avLst/>
          </a:prstGeom>
          <a:ln w="25908">
            <a:solidFill>
              <a:srgbClr val="91051F"/>
            </a:solidFill>
          </a:ln>
        </p:spPr>
        <p:txBody>
          <a:bodyPr vert="horz" wrap="square" lIns="0" tIns="127000" rIns="0" bIns="0" rtlCol="0">
            <a:spAutoFit/>
          </a:bodyPr>
          <a:lstStyle/>
          <a:p>
            <a:pPr marL="95250">
              <a:spcBef>
                <a:spcPts val="1000"/>
              </a:spcBef>
            </a:pPr>
            <a:r>
              <a:rPr sz="1200" spc="-10" dirty="0">
                <a:solidFill>
                  <a:srgbClr val="FFFFFF"/>
                </a:solidFill>
                <a:latin typeface="Arial MT"/>
                <a:cs typeface="Arial MT"/>
              </a:rPr>
              <a:t>8x8</a:t>
            </a:r>
            <a:endParaRPr sz="1200">
              <a:solidFill>
                <a:prstClr val="black"/>
              </a:solidFill>
              <a:latin typeface="Arial MT"/>
              <a:cs typeface="Arial MT"/>
            </a:endParaRPr>
          </a:p>
        </p:txBody>
      </p:sp>
      <p:sp>
        <p:nvSpPr>
          <p:cNvPr id="12" name="object 12"/>
          <p:cNvSpPr/>
          <p:nvPr/>
        </p:nvSpPr>
        <p:spPr>
          <a:xfrm>
            <a:off x="3461512" y="2989326"/>
            <a:ext cx="783590" cy="2793365"/>
          </a:xfrm>
          <a:custGeom>
            <a:avLst/>
            <a:gdLst/>
            <a:ahLst/>
            <a:cxnLst/>
            <a:rect l="l" t="t" r="r" b="b"/>
            <a:pathLst>
              <a:path w="783589" h="2793365">
                <a:moveTo>
                  <a:pt x="783463" y="1167384"/>
                </a:moveTo>
                <a:lnTo>
                  <a:pt x="780796" y="1166495"/>
                </a:lnTo>
                <a:lnTo>
                  <a:pt x="702691" y="1140333"/>
                </a:lnTo>
                <a:lnTo>
                  <a:pt x="706589" y="1168273"/>
                </a:lnTo>
                <a:lnTo>
                  <a:pt x="25057" y="1264297"/>
                </a:lnTo>
                <a:lnTo>
                  <a:pt x="514350" y="74218"/>
                </a:lnTo>
                <a:lnTo>
                  <a:pt x="540512" y="84963"/>
                </a:lnTo>
                <a:lnTo>
                  <a:pt x="538264" y="54991"/>
                </a:lnTo>
                <a:lnTo>
                  <a:pt x="534162" y="0"/>
                </a:lnTo>
                <a:lnTo>
                  <a:pt x="470027" y="56007"/>
                </a:lnTo>
                <a:lnTo>
                  <a:pt x="496062" y="66713"/>
                </a:lnTo>
                <a:lnTo>
                  <a:pt x="254" y="1272667"/>
                </a:lnTo>
                <a:lnTo>
                  <a:pt x="8204" y="1275943"/>
                </a:lnTo>
                <a:lnTo>
                  <a:pt x="0" y="1278763"/>
                </a:lnTo>
                <a:lnTo>
                  <a:pt x="499910" y="2724416"/>
                </a:lnTo>
                <a:lnTo>
                  <a:pt x="473329" y="2733611"/>
                </a:lnTo>
                <a:lnTo>
                  <a:pt x="534162" y="2793174"/>
                </a:lnTo>
                <a:lnTo>
                  <a:pt x="541667" y="2736392"/>
                </a:lnTo>
                <a:lnTo>
                  <a:pt x="545338" y="2708706"/>
                </a:lnTo>
                <a:lnTo>
                  <a:pt x="518693" y="2717927"/>
                </a:lnTo>
                <a:lnTo>
                  <a:pt x="23025" y="1284541"/>
                </a:lnTo>
                <a:lnTo>
                  <a:pt x="709320" y="1187831"/>
                </a:lnTo>
                <a:lnTo>
                  <a:pt x="713232" y="1215771"/>
                </a:lnTo>
                <a:lnTo>
                  <a:pt x="783463" y="1167384"/>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3" name="object 13"/>
          <p:cNvSpPr txBox="1"/>
          <p:nvPr/>
        </p:nvSpPr>
        <p:spPr>
          <a:xfrm>
            <a:off x="1713077" y="2833878"/>
            <a:ext cx="1718310" cy="228909"/>
          </a:xfrm>
          <a:prstGeom prst="rect">
            <a:avLst/>
          </a:prstGeom>
        </p:spPr>
        <p:txBody>
          <a:bodyPr vert="horz" wrap="square" lIns="0" tIns="13335" rIns="0" bIns="0" rtlCol="0">
            <a:spAutoFit/>
          </a:bodyPr>
          <a:lstStyle/>
          <a:p>
            <a:pPr marL="12700">
              <a:spcBef>
                <a:spcPts val="105"/>
              </a:spcBef>
            </a:pPr>
            <a:r>
              <a:rPr sz="1400" dirty="0">
                <a:solidFill>
                  <a:prstClr val="black"/>
                </a:solidFill>
                <a:latin typeface="Arial MT"/>
                <a:cs typeface="Arial MT"/>
              </a:rPr>
              <a:t>Input</a:t>
            </a:r>
            <a:r>
              <a:rPr sz="1400" spc="-65" dirty="0">
                <a:solidFill>
                  <a:prstClr val="black"/>
                </a:solidFill>
                <a:latin typeface="Arial MT"/>
                <a:cs typeface="Arial MT"/>
              </a:rPr>
              <a:t> </a:t>
            </a:r>
            <a:r>
              <a:rPr sz="1400" dirty="0">
                <a:solidFill>
                  <a:prstClr val="black"/>
                </a:solidFill>
                <a:latin typeface="Arial MT"/>
                <a:cs typeface="Arial MT"/>
              </a:rPr>
              <a:t>image:</a:t>
            </a:r>
            <a:r>
              <a:rPr sz="1400" spc="-65" dirty="0">
                <a:solidFill>
                  <a:prstClr val="black"/>
                </a:solidFill>
                <a:latin typeface="Arial MT"/>
                <a:cs typeface="Arial MT"/>
              </a:rPr>
              <a:t> </a:t>
            </a:r>
            <a:r>
              <a:rPr sz="1400" spc="-5" dirty="0">
                <a:solidFill>
                  <a:prstClr val="black"/>
                </a:solidFill>
                <a:latin typeface="Arial MT"/>
                <a:cs typeface="Arial MT"/>
              </a:rPr>
              <a:t>84x84x4</a:t>
            </a:r>
            <a:endParaRPr sz="1400">
              <a:solidFill>
                <a:prstClr val="black"/>
              </a:solidFill>
              <a:latin typeface="Arial MT"/>
              <a:cs typeface="Arial MT"/>
            </a:endParaRPr>
          </a:p>
        </p:txBody>
      </p:sp>
      <p:sp>
        <p:nvSpPr>
          <p:cNvPr id="14" name="object 14"/>
          <p:cNvSpPr txBox="1"/>
          <p:nvPr/>
        </p:nvSpPr>
        <p:spPr>
          <a:xfrm>
            <a:off x="2324811" y="4292346"/>
            <a:ext cx="508634" cy="228268"/>
          </a:xfrm>
          <a:prstGeom prst="rect">
            <a:avLst/>
          </a:prstGeom>
        </p:spPr>
        <p:txBody>
          <a:bodyPr vert="horz" wrap="square" lIns="0" tIns="12700" rIns="0" bIns="0" rtlCol="0">
            <a:spAutoFit/>
          </a:bodyPr>
          <a:lstStyle/>
          <a:p>
            <a:pPr marL="12700">
              <a:spcBef>
                <a:spcPts val="100"/>
              </a:spcBef>
            </a:pPr>
            <a:r>
              <a:rPr sz="1400" dirty="0">
                <a:solidFill>
                  <a:srgbClr val="FFFFFF"/>
                </a:solidFill>
                <a:latin typeface="Arial MT"/>
                <a:cs typeface="Arial MT"/>
              </a:rPr>
              <a:t>84</a:t>
            </a:r>
            <a:r>
              <a:rPr sz="1400" spc="-20" dirty="0">
                <a:solidFill>
                  <a:srgbClr val="FFFFFF"/>
                </a:solidFill>
                <a:latin typeface="Arial MT"/>
                <a:cs typeface="Arial MT"/>
              </a:rPr>
              <a:t>x</a:t>
            </a:r>
            <a:r>
              <a:rPr sz="1400" dirty="0">
                <a:solidFill>
                  <a:srgbClr val="FFFFFF"/>
                </a:solidFill>
                <a:latin typeface="Arial MT"/>
                <a:cs typeface="Arial MT"/>
              </a:rPr>
              <a:t>84</a:t>
            </a:r>
            <a:endParaRPr sz="1400">
              <a:solidFill>
                <a:prstClr val="black"/>
              </a:solidFill>
              <a:latin typeface="Arial MT"/>
              <a:cs typeface="Arial MT"/>
            </a:endParaRPr>
          </a:p>
        </p:txBody>
      </p:sp>
      <p:sp>
        <p:nvSpPr>
          <p:cNvPr id="15" name="object 15"/>
          <p:cNvSpPr txBox="1"/>
          <p:nvPr/>
        </p:nvSpPr>
        <p:spPr>
          <a:xfrm>
            <a:off x="2102917" y="6215279"/>
            <a:ext cx="810895" cy="436245"/>
          </a:xfrm>
          <a:prstGeom prst="rect">
            <a:avLst/>
          </a:prstGeom>
        </p:spPr>
        <p:txBody>
          <a:bodyPr vert="horz" wrap="square" lIns="0" tIns="34925" rIns="0" bIns="0" rtlCol="0">
            <a:spAutoFit/>
          </a:bodyPr>
          <a:lstStyle/>
          <a:p>
            <a:pPr marL="93980">
              <a:spcBef>
                <a:spcPts val="275"/>
              </a:spcBef>
            </a:pPr>
            <a:r>
              <a:rPr sz="1200" spc="-5" dirty="0">
                <a:solidFill>
                  <a:prstClr val="black"/>
                </a:solidFill>
                <a:latin typeface="Arial MT"/>
                <a:cs typeface="Arial MT"/>
              </a:rPr>
              <a:t>32</a:t>
            </a:r>
            <a:r>
              <a:rPr sz="1200" spc="-50" dirty="0">
                <a:solidFill>
                  <a:prstClr val="black"/>
                </a:solidFill>
                <a:latin typeface="Arial MT"/>
                <a:cs typeface="Arial MT"/>
              </a:rPr>
              <a:t> </a:t>
            </a:r>
            <a:r>
              <a:rPr sz="1200" dirty="0">
                <a:solidFill>
                  <a:prstClr val="black"/>
                </a:solidFill>
                <a:latin typeface="Arial MT"/>
                <a:cs typeface="Arial MT"/>
              </a:rPr>
              <a:t>filters</a:t>
            </a:r>
            <a:endParaRPr sz="1200">
              <a:solidFill>
                <a:prstClr val="black"/>
              </a:solidFill>
              <a:latin typeface="Arial MT"/>
              <a:cs typeface="Arial MT"/>
            </a:endParaRPr>
          </a:p>
          <a:p>
            <a:pPr marL="12700">
              <a:spcBef>
                <a:spcPts val="175"/>
              </a:spcBef>
            </a:pPr>
            <a:r>
              <a:rPr sz="1200" spc="-10" dirty="0">
                <a:solidFill>
                  <a:prstClr val="black"/>
                </a:solidFill>
                <a:latin typeface="Arial MT"/>
                <a:cs typeface="Arial MT"/>
              </a:rPr>
              <a:t>8x8</a:t>
            </a:r>
            <a:r>
              <a:rPr sz="1200" spc="-30" dirty="0">
                <a:solidFill>
                  <a:prstClr val="black"/>
                </a:solidFill>
                <a:latin typeface="Arial MT"/>
                <a:cs typeface="Arial MT"/>
              </a:rPr>
              <a:t> </a:t>
            </a:r>
            <a:r>
              <a:rPr sz="1200" spc="-5" dirty="0">
                <a:solidFill>
                  <a:prstClr val="black"/>
                </a:solidFill>
                <a:latin typeface="Arial MT"/>
                <a:cs typeface="Arial MT"/>
              </a:rPr>
              <a:t>stride</a:t>
            </a:r>
            <a:r>
              <a:rPr sz="1200" spc="-45" dirty="0">
                <a:solidFill>
                  <a:prstClr val="black"/>
                </a:solidFill>
                <a:latin typeface="Arial MT"/>
                <a:cs typeface="Arial MT"/>
              </a:rPr>
              <a:t> </a:t>
            </a:r>
            <a:r>
              <a:rPr sz="1200" spc="-5" dirty="0">
                <a:solidFill>
                  <a:prstClr val="black"/>
                </a:solidFill>
                <a:latin typeface="Arial MT"/>
                <a:cs typeface="Arial MT"/>
              </a:rPr>
              <a:t>4</a:t>
            </a:r>
            <a:endParaRPr sz="1200">
              <a:solidFill>
                <a:prstClr val="black"/>
              </a:solidFill>
              <a:latin typeface="Arial MT"/>
              <a:cs typeface="Arial MT"/>
            </a:endParaRPr>
          </a:p>
        </p:txBody>
      </p:sp>
      <p:sp>
        <p:nvSpPr>
          <p:cNvPr id="16" name="object 16"/>
          <p:cNvSpPr txBox="1"/>
          <p:nvPr/>
        </p:nvSpPr>
        <p:spPr>
          <a:xfrm>
            <a:off x="5887465" y="2428158"/>
            <a:ext cx="204470" cy="141605"/>
          </a:xfrm>
          <a:prstGeom prst="rect">
            <a:avLst/>
          </a:prstGeom>
        </p:spPr>
        <p:txBody>
          <a:bodyPr vert="horz" wrap="square" lIns="0" tIns="0" rIns="0" bIns="0" rtlCol="0">
            <a:spAutoFit/>
          </a:bodyPr>
          <a:lstStyle/>
          <a:p>
            <a:pPr>
              <a:lnSpc>
                <a:spcPts val="1100"/>
              </a:lnSpc>
            </a:pPr>
            <a:r>
              <a:rPr sz="1000" spc="-5" dirty="0">
                <a:solidFill>
                  <a:prstClr val="black"/>
                </a:solidFill>
                <a:latin typeface="Arial MT"/>
                <a:cs typeface="Arial MT"/>
              </a:rPr>
              <a:t>3x3</a:t>
            </a:r>
            <a:endParaRPr sz="1000">
              <a:solidFill>
                <a:prstClr val="black"/>
              </a:solidFill>
              <a:latin typeface="Arial MT"/>
              <a:cs typeface="Arial MT"/>
            </a:endParaRPr>
          </a:p>
        </p:txBody>
      </p:sp>
      <p:sp>
        <p:nvSpPr>
          <p:cNvPr id="17" name="object 17"/>
          <p:cNvSpPr txBox="1"/>
          <p:nvPr/>
        </p:nvSpPr>
        <p:spPr>
          <a:xfrm>
            <a:off x="3260726" y="6266179"/>
            <a:ext cx="877569" cy="391160"/>
          </a:xfrm>
          <a:prstGeom prst="rect">
            <a:avLst/>
          </a:prstGeom>
        </p:spPr>
        <p:txBody>
          <a:bodyPr vert="horz" wrap="square" lIns="0" tIns="12700" rIns="0" bIns="0" rtlCol="0">
            <a:spAutoFit/>
          </a:bodyPr>
          <a:lstStyle/>
          <a:p>
            <a:pPr marL="38100" marR="30480">
              <a:spcBef>
                <a:spcPts val="100"/>
              </a:spcBef>
            </a:pPr>
            <a:r>
              <a:rPr sz="1200" b="1" dirty="0">
                <a:solidFill>
                  <a:srgbClr val="C00000"/>
                </a:solidFill>
                <a:latin typeface="Arial"/>
                <a:cs typeface="Arial"/>
              </a:rPr>
              <a:t>#W</a:t>
            </a:r>
            <a:r>
              <a:rPr sz="1200" b="1" baseline="-20833" dirty="0">
                <a:solidFill>
                  <a:srgbClr val="C00000"/>
                </a:solidFill>
                <a:latin typeface="Arial"/>
                <a:cs typeface="Arial"/>
              </a:rPr>
              <a:t>0</a:t>
            </a:r>
            <a:r>
              <a:rPr sz="1200" b="1" spc="97" baseline="-20833" dirty="0">
                <a:solidFill>
                  <a:srgbClr val="C00000"/>
                </a:solidFill>
                <a:latin typeface="Arial"/>
                <a:cs typeface="Arial"/>
              </a:rPr>
              <a:t> </a:t>
            </a:r>
            <a:r>
              <a:rPr sz="1200" b="1" dirty="0">
                <a:solidFill>
                  <a:srgbClr val="C00000"/>
                </a:solidFill>
                <a:latin typeface="Arial"/>
                <a:cs typeface="Arial"/>
              </a:rPr>
              <a:t>=</a:t>
            </a:r>
            <a:r>
              <a:rPr sz="1200" b="1" spc="-45" dirty="0">
                <a:solidFill>
                  <a:srgbClr val="C00000"/>
                </a:solidFill>
                <a:latin typeface="Arial"/>
                <a:cs typeface="Arial"/>
              </a:rPr>
              <a:t> </a:t>
            </a:r>
            <a:r>
              <a:rPr sz="1200" b="1" dirty="0">
                <a:solidFill>
                  <a:srgbClr val="C00000"/>
                </a:solidFill>
                <a:latin typeface="Arial"/>
                <a:cs typeface="Arial"/>
              </a:rPr>
              <a:t>8192 </a:t>
            </a:r>
            <a:r>
              <a:rPr sz="1200" b="1" spc="-315" dirty="0">
                <a:solidFill>
                  <a:srgbClr val="C00000"/>
                </a:solidFill>
                <a:latin typeface="Arial"/>
                <a:cs typeface="Arial"/>
              </a:rPr>
              <a:t> </a:t>
            </a:r>
            <a:r>
              <a:rPr sz="1200" b="1" spc="-5" dirty="0">
                <a:solidFill>
                  <a:srgbClr val="C00000"/>
                </a:solidFill>
                <a:latin typeface="Arial"/>
                <a:cs typeface="Arial"/>
              </a:rPr>
              <a:t>(8*8*4)*32</a:t>
            </a:r>
            <a:endParaRPr sz="1200">
              <a:solidFill>
                <a:prstClr val="black"/>
              </a:solidFill>
              <a:latin typeface="Arial"/>
              <a:cs typeface="Arial"/>
            </a:endParaRPr>
          </a:p>
        </p:txBody>
      </p:sp>
      <p:sp>
        <p:nvSpPr>
          <p:cNvPr id="18" name="object 18"/>
          <p:cNvSpPr txBox="1"/>
          <p:nvPr/>
        </p:nvSpPr>
        <p:spPr>
          <a:xfrm>
            <a:off x="1524407" y="622808"/>
            <a:ext cx="4181475" cy="197490"/>
          </a:xfrm>
          <a:prstGeom prst="rect">
            <a:avLst/>
          </a:prstGeom>
        </p:spPr>
        <p:txBody>
          <a:bodyPr vert="horz" wrap="square" lIns="0" tIns="12700" rIns="0" bIns="0" rtlCol="0">
            <a:spAutoFit/>
          </a:bodyPr>
          <a:lstStyle/>
          <a:p>
            <a:pPr marL="12700">
              <a:spcBef>
                <a:spcPts val="100"/>
              </a:spcBef>
            </a:pPr>
            <a:r>
              <a:rPr sz="1200" i="1" spc="-5" dirty="0">
                <a:solidFill>
                  <a:prstClr val="black"/>
                </a:solidFill>
                <a:latin typeface="Arial"/>
                <a:cs typeface="Arial"/>
                <a:hlinkClick r:id="rId5"/>
              </a:rPr>
              <a:t>http://www.slideshare.net/onghaoyi/distributed-deep-qlearning</a:t>
            </a:r>
            <a:endParaRPr sz="1200" dirty="0">
              <a:solidFill>
                <a:prstClr val="black"/>
              </a:solidFill>
              <a:latin typeface="Arial"/>
              <a:cs typeface="Arial"/>
            </a:endParaRPr>
          </a:p>
        </p:txBody>
      </p:sp>
      <p:sp>
        <p:nvSpPr>
          <p:cNvPr id="19" name="object 19"/>
          <p:cNvSpPr txBox="1"/>
          <p:nvPr/>
        </p:nvSpPr>
        <p:spPr>
          <a:xfrm>
            <a:off x="4098799" y="1755394"/>
            <a:ext cx="833755" cy="391160"/>
          </a:xfrm>
          <a:prstGeom prst="rect">
            <a:avLst/>
          </a:prstGeom>
        </p:spPr>
        <p:txBody>
          <a:bodyPr vert="horz" wrap="square" lIns="0" tIns="12700" rIns="0" bIns="0" rtlCol="0">
            <a:spAutoFit/>
          </a:bodyPr>
          <a:lstStyle/>
          <a:p>
            <a:pPr marL="12700">
              <a:spcBef>
                <a:spcPts val="100"/>
              </a:spcBef>
            </a:pPr>
            <a:r>
              <a:rPr sz="1200" b="1" spc="-5" dirty="0">
                <a:solidFill>
                  <a:srgbClr val="006FC0"/>
                </a:solidFill>
                <a:latin typeface="Arial"/>
                <a:cs typeface="Arial"/>
              </a:rPr>
              <a:t>output</a:t>
            </a:r>
            <a:r>
              <a:rPr sz="1200" b="1" spc="-50" dirty="0">
                <a:solidFill>
                  <a:srgbClr val="006FC0"/>
                </a:solidFill>
                <a:latin typeface="Arial"/>
                <a:cs typeface="Arial"/>
              </a:rPr>
              <a:t> </a:t>
            </a:r>
            <a:r>
              <a:rPr sz="1200" b="1" dirty="0">
                <a:solidFill>
                  <a:srgbClr val="006FC0"/>
                </a:solidFill>
                <a:latin typeface="Arial"/>
                <a:cs typeface="Arial"/>
              </a:rPr>
              <a:t>size</a:t>
            </a:r>
            <a:endParaRPr sz="1200">
              <a:solidFill>
                <a:prstClr val="black"/>
              </a:solidFill>
              <a:latin typeface="Arial"/>
              <a:cs typeface="Arial"/>
            </a:endParaRPr>
          </a:p>
          <a:p>
            <a:pPr marL="12700"/>
            <a:r>
              <a:rPr sz="1200" b="1" spc="-5" dirty="0">
                <a:solidFill>
                  <a:srgbClr val="006FC0"/>
                </a:solidFill>
                <a:latin typeface="Arial"/>
                <a:cs typeface="Arial"/>
              </a:rPr>
              <a:t>=(84-8)/4+1</a:t>
            </a:r>
            <a:endParaRPr sz="1200">
              <a:solidFill>
                <a:prstClr val="black"/>
              </a:solidFill>
              <a:latin typeface="Arial"/>
              <a:cs typeface="Arial"/>
            </a:endParaRPr>
          </a:p>
        </p:txBody>
      </p:sp>
      <p:sp>
        <p:nvSpPr>
          <p:cNvPr id="20" name="object 20"/>
          <p:cNvSpPr txBox="1"/>
          <p:nvPr/>
        </p:nvSpPr>
        <p:spPr>
          <a:xfrm>
            <a:off x="4098798" y="2121153"/>
            <a:ext cx="784860" cy="197490"/>
          </a:xfrm>
          <a:prstGeom prst="rect">
            <a:avLst/>
          </a:prstGeom>
        </p:spPr>
        <p:txBody>
          <a:bodyPr vert="horz" wrap="square" lIns="0" tIns="12700" rIns="0" bIns="0" rtlCol="0">
            <a:spAutoFit/>
          </a:bodyPr>
          <a:lstStyle/>
          <a:p>
            <a:pPr marL="12700">
              <a:spcBef>
                <a:spcPts val="100"/>
              </a:spcBef>
            </a:pPr>
            <a:r>
              <a:rPr sz="1200" b="1" dirty="0">
                <a:solidFill>
                  <a:srgbClr val="006FC0"/>
                </a:solidFill>
                <a:latin typeface="Arial"/>
                <a:cs typeface="Arial"/>
              </a:rPr>
              <a:t>=</a:t>
            </a:r>
            <a:r>
              <a:rPr sz="1200" b="1" spc="-60" dirty="0">
                <a:solidFill>
                  <a:srgbClr val="006FC0"/>
                </a:solidFill>
                <a:latin typeface="Arial"/>
                <a:cs typeface="Arial"/>
              </a:rPr>
              <a:t> </a:t>
            </a:r>
            <a:r>
              <a:rPr sz="1200" b="1" spc="-5" dirty="0">
                <a:solidFill>
                  <a:srgbClr val="006FC0"/>
                </a:solidFill>
                <a:latin typeface="Arial"/>
                <a:cs typeface="Arial"/>
              </a:rPr>
              <a:t>20*20*32</a:t>
            </a:r>
            <a:endParaRPr sz="1200">
              <a:solidFill>
                <a:prstClr val="black"/>
              </a:solidFill>
              <a:latin typeface="Arial"/>
              <a:cs typeface="Arial"/>
            </a:endParaRPr>
          </a:p>
        </p:txBody>
      </p:sp>
      <p:sp>
        <p:nvSpPr>
          <p:cNvPr id="21" name="object 21"/>
          <p:cNvSpPr/>
          <p:nvPr/>
        </p:nvSpPr>
        <p:spPr>
          <a:xfrm>
            <a:off x="4261104" y="2307336"/>
            <a:ext cx="2978150" cy="3815079"/>
          </a:xfrm>
          <a:custGeom>
            <a:avLst/>
            <a:gdLst/>
            <a:ahLst/>
            <a:cxnLst/>
            <a:rect l="l" t="t" r="r" b="b"/>
            <a:pathLst>
              <a:path w="2978150" h="3815079">
                <a:moveTo>
                  <a:pt x="2977896" y="0"/>
                </a:moveTo>
                <a:lnTo>
                  <a:pt x="1551432" y="0"/>
                </a:lnTo>
                <a:lnTo>
                  <a:pt x="1495044" y="0"/>
                </a:lnTo>
                <a:lnTo>
                  <a:pt x="0" y="0"/>
                </a:lnTo>
                <a:lnTo>
                  <a:pt x="0" y="3814572"/>
                </a:lnTo>
                <a:lnTo>
                  <a:pt x="1551432" y="3814572"/>
                </a:lnTo>
                <a:lnTo>
                  <a:pt x="1551432" y="3811524"/>
                </a:lnTo>
                <a:lnTo>
                  <a:pt x="2977896" y="3811524"/>
                </a:lnTo>
                <a:lnTo>
                  <a:pt x="2977896" y="0"/>
                </a:lnTo>
                <a:close/>
              </a:path>
            </a:pathLst>
          </a:custGeom>
          <a:solidFill>
            <a:srgbClr val="FAFAFA"/>
          </a:solidFill>
        </p:spPr>
        <p:txBody>
          <a:bodyPr wrap="square" lIns="0" tIns="0" rIns="0" bIns="0" rtlCol="0"/>
          <a:lstStyle/>
          <a:p>
            <a:endParaRPr>
              <a:solidFill>
                <a:prstClr val="black"/>
              </a:solidFill>
              <a:latin typeface="Calibri"/>
            </a:endParaRPr>
          </a:p>
        </p:txBody>
      </p:sp>
      <p:sp>
        <p:nvSpPr>
          <p:cNvPr id="22" name="object 22"/>
          <p:cNvSpPr txBox="1"/>
          <p:nvPr/>
        </p:nvSpPr>
        <p:spPr>
          <a:xfrm>
            <a:off x="4366387" y="6259169"/>
            <a:ext cx="810895" cy="398780"/>
          </a:xfrm>
          <a:prstGeom prst="rect">
            <a:avLst/>
          </a:prstGeom>
        </p:spPr>
        <p:txBody>
          <a:bodyPr vert="horz" wrap="square" lIns="0" tIns="12700" rIns="0" bIns="0" rtlCol="0">
            <a:spAutoFit/>
          </a:bodyPr>
          <a:lstStyle/>
          <a:p>
            <a:pPr marL="90170">
              <a:spcBef>
                <a:spcPts val="100"/>
              </a:spcBef>
            </a:pPr>
            <a:r>
              <a:rPr sz="1200" spc="-5" dirty="0">
                <a:solidFill>
                  <a:prstClr val="black"/>
                </a:solidFill>
                <a:latin typeface="Arial MT"/>
                <a:cs typeface="Arial MT"/>
              </a:rPr>
              <a:t>64</a:t>
            </a:r>
            <a:r>
              <a:rPr sz="1200" spc="-50" dirty="0">
                <a:solidFill>
                  <a:prstClr val="black"/>
                </a:solidFill>
                <a:latin typeface="Arial MT"/>
                <a:cs typeface="Arial MT"/>
              </a:rPr>
              <a:t> </a:t>
            </a:r>
            <a:r>
              <a:rPr sz="1200" dirty="0">
                <a:solidFill>
                  <a:prstClr val="black"/>
                </a:solidFill>
                <a:latin typeface="Arial MT"/>
                <a:cs typeface="Arial MT"/>
              </a:rPr>
              <a:t>filters</a:t>
            </a:r>
            <a:endParaRPr sz="1200">
              <a:solidFill>
                <a:prstClr val="black"/>
              </a:solidFill>
              <a:latin typeface="Arial MT"/>
              <a:cs typeface="Arial MT"/>
            </a:endParaRPr>
          </a:p>
          <a:p>
            <a:pPr marL="12700">
              <a:spcBef>
                <a:spcPts val="55"/>
              </a:spcBef>
            </a:pPr>
            <a:r>
              <a:rPr sz="1200" spc="-10" dirty="0">
                <a:solidFill>
                  <a:prstClr val="black"/>
                </a:solidFill>
                <a:latin typeface="Arial MT"/>
                <a:cs typeface="Arial MT"/>
              </a:rPr>
              <a:t>4x4</a:t>
            </a:r>
            <a:r>
              <a:rPr sz="1200" spc="-30" dirty="0">
                <a:solidFill>
                  <a:prstClr val="black"/>
                </a:solidFill>
                <a:latin typeface="Arial MT"/>
                <a:cs typeface="Arial MT"/>
              </a:rPr>
              <a:t> </a:t>
            </a:r>
            <a:r>
              <a:rPr sz="1200" spc="-5" dirty="0">
                <a:solidFill>
                  <a:prstClr val="black"/>
                </a:solidFill>
                <a:latin typeface="Arial MT"/>
                <a:cs typeface="Arial MT"/>
              </a:rPr>
              <a:t>stride</a:t>
            </a:r>
            <a:r>
              <a:rPr sz="1200" spc="-45" dirty="0">
                <a:solidFill>
                  <a:prstClr val="black"/>
                </a:solidFill>
                <a:latin typeface="Arial MT"/>
                <a:cs typeface="Arial MT"/>
              </a:rPr>
              <a:t> </a:t>
            </a:r>
            <a:r>
              <a:rPr sz="1200" spc="-5" dirty="0">
                <a:solidFill>
                  <a:prstClr val="black"/>
                </a:solidFill>
                <a:latin typeface="Arial MT"/>
                <a:cs typeface="Arial MT"/>
              </a:rPr>
              <a:t>2</a:t>
            </a:r>
            <a:endParaRPr sz="1200">
              <a:solidFill>
                <a:prstClr val="black"/>
              </a:solidFill>
              <a:latin typeface="Arial MT"/>
              <a:cs typeface="Arial MT"/>
            </a:endParaRPr>
          </a:p>
        </p:txBody>
      </p:sp>
      <p:sp>
        <p:nvSpPr>
          <p:cNvPr id="23" name="object 23"/>
          <p:cNvSpPr txBox="1"/>
          <p:nvPr/>
        </p:nvSpPr>
        <p:spPr>
          <a:xfrm>
            <a:off x="5684647" y="1755394"/>
            <a:ext cx="833755" cy="574040"/>
          </a:xfrm>
          <a:prstGeom prst="rect">
            <a:avLst/>
          </a:prstGeom>
        </p:spPr>
        <p:txBody>
          <a:bodyPr vert="horz" wrap="square" lIns="0" tIns="12700" rIns="0" bIns="0" rtlCol="0">
            <a:spAutoFit/>
          </a:bodyPr>
          <a:lstStyle/>
          <a:p>
            <a:pPr marL="12700">
              <a:spcBef>
                <a:spcPts val="100"/>
              </a:spcBef>
            </a:pPr>
            <a:r>
              <a:rPr sz="1200" b="1" spc="-5" dirty="0">
                <a:solidFill>
                  <a:srgbClr val="006FC0"/>
                </a:solidFill>
                <a:latin typeface="Arial"/>
                <a:cs typeface="Arial"/>
              </a:rPr>
              <a:t>output</a:t>
            </a:r>
            <a:r>
              <a:rPr sz="1200" b="1" spc="-50" dirty="0">
                <a:solidFill>
                  <a:srgbClr val="006FC0"/>
                </a:solidFill>
                <a:latin typeface="Arial"/>
                <a:cs typeface="Arial"/>
              </a:rPr>
              <a:t> </a:t>
            </a:r>
            <a:r>
              <a:rPr sz="1200" b="1" dirty="0">
                <a:solidFill>
                  <a:srgbClr val="006FC0"/>
                </a:solidFill>
                <a:latin typeface="Arial"/>
                <a:cs typeface="Arial"/>
              </a:rPr>
              <a:t>size</a:t>
            </a:r>
            <a:endParaRPr sz="1200">
              <a:solidFill>
                <a:prstClr val="black"/>
              </a:solidFill>
              <a:latin typeface="Arial"/>
              <a:cs typeface="Arial"/>
            </a:endParaRPr>
          </a:p>
          <a:p>
            <a:pPr marL="12700"/>
            <a:r>
              <a:rPr sz="1200" b="1" spc="-5" dirty="0">
                <a:solidFill>
                  <a:srgbClr val="006FC0"/>
                </a:solidFill>
                <a:latin typeface="Arial"/>
                <a:cs typeface="Arial"/>
              </a:rPr>
              <a:t>=(20-4)/2+1</a:t>
            </a:r>
            <a:endParaRPr sz="1200">
              <a:solidFill>
                <a:prstClr val="black"/>
              </a:solidFill>
              <a:latin typeface="Arial"/>
              <a:cs typeface="Arial"/>
            </a:endParaRPr>
          </a:p>
          <a:p>
            <a:pPr marL="12700"/>
            <a:r>
              <a:rPr sz="1200" b="1" dirty="0">
                <a:solidFill>
                  <a:srgbClr val="006FC0"/>
                </a:solidFill>
                <a:latin typeface="Arial"/>
                <a:cs typeface="Arial"/>
              </a:rPr>
              <a:t>=</a:t>
            </a:r>
            <a:r>
              <a:rPr sz="1200" b="1" spc="-50" dirty="0">
                <a:solidFill>
                  <a:srgbClr val="006FC0"/>
                </a:solidFill>
                <a:latin typeface="Arial"/>
                <a:cs typeface="Arial"/>
              </a:rPr>
              <a:t> </a:t>
            </a:r>
            <a:r>
              <a:rPr sz="1200" b="1" dirty="0">
                <a:solidFill>
                  <a:srgbClr val="006FC0"/>
                </a:solidFill>
                <a:latin typeface="Arial"/>
                <a:cs typeface="Arial"/>
              </a:rPr>
              <a:t>9*9*64</a:t>
            </a:r>
            <a:endParaRPr sz="1200">
              <a:solidFill>
                <a:prstClr val="black"/>
              </a:solidFill>
              <a:latin typeface="Arial"/>
              <a:cs typeface="Arial"/>
            </a:endParaRPr>
          </a:p>
        </p:txBody>
      </p:sp>
      <p:sp>
        <p:nvSpPr>
          <p:cNvPr id="24" name="object 24"/>
          <p:cNvSpPr txBox="1"/>
          <p:nvPr/>
        </p:nvSpPr>
        <p:spPr>
          <a:xfrm>
            <a:off x="5372353" y="6257645"/>
            <a:ext cx="962660" cy="391160"/>
          </a:xfrm>
          <a:prstGeom prst="rect">
            <a:avLst/>
          </a:prstGeom>
        </p:spPr>
        <p:txBody>
          <a:bodyPr vert="horz" wrap="square" lIns="0" tIns="12700" rIns="0" bIns="0" rtlCol="0">
            <a:spAutoFit/>
          </a:bodyPr>
          <a:lstStyle/>
          <a:p>
            <a:pPr marL="38100" marR="30480">
              <a:spcBef>
                <a:spcPts val="100"/>
              </a:spcBef>
            </a:pPr>
            <a:r>
              <a:rPr sz="1200" b="1" dirty="0">
                <a:solidFill>
                  <a:srgbClr val="C00000"/>
                </a:solidFill>
                <a:latin typeface="Arial"/>
                <a:cs typeface="Arial"/>
              </a:rPr>
              <a:t>#W</a:t>
            </a:r>
            <a:r>
              <a:rPr sz="1200" b="1" baseline="-20833" dirty="0">
                <a:solidFill>
                  <a:srgbClr val="C00000"/>
                </a:solidFill>
                <a:latin typeface="Arial"/>
                <a:cs typeface="Arial"/>
              </a:rPr>
              <a:t>1</a:t>
            </a:r>
            <a:r>
              <a:rPr sz="1200" b="1" spc="97" baseline="-20833" dirty="0">
                <a:solidFill>
                  <a:srgbClr val="C00000"/>
                </a:solidFill>
                <a:latin typeface="Arial"/>
                <a:cs typeface="Arial"/>
              </a:rPr>
              <a:t> </a:t>
            </a:r>
            <a:r>
              <a:rPr sz="1200" b="1" dirty="0">
                <a:solidFill>
                  <a:srgbClr val="C00000"/>
                </a:solidFill>
                <a:latin typeface="Arial"/>
                <a:cs typeface="Arial"/>
              </a:rPr>
              <a:t>=</a:t>
            </a:r>
            <a:r>
              <a:rPr sz="1200" b="1" spc="-45" dirty="0">
                <a:solidFill>
                  <a:srgbClr val="C00000"/>
                </a:solidFill>
                <a:latin typeface="Arial"/>
                <a:cs typeface="Arial"/>
              </a:rPr>
              <a:t> </a:t>
            </a:r>
            <a:r>
              <a:rPr sz="1200" b="1" dirty="0">
                <a:solidFill>
                  <a:srgbClr val="C00000"/>
                </a:solidFill>
                <a:latin typeface="Arial"/>
                <a:cs typeface="Arial"/>
              </a:rPr>
              <a:t>32768 </a:t>
            </a:r>
            <a:r>
              <a:rPr sz="1200" b="1" spc="-315" dirty="0">
                <a:solidFill>
                  <a:srgbClr val="C00000"/>
                </a:solidFill>
                <a:latin typeface="Arial"/>
                <a:cs typeface="Arial"/>
              </a:rPr>
              <a:t> </a:t>
            </a:r>
            <a:r>
              <a:rPr sz="1200" b="1" spc="-5" dirty="0">
                <a:solidFill>
                  <a:srgbClr val="C00000"/>
                </a:solidFill>
                <a:latin typeface="Arial"/>
                <a:cs typeface="Arial"/>
              </a:rPr>
              <a:t>(4*4*32)*64</a:t>
            </a:r>
            <a:endParaRPr sz="1200">
              <a:solidFill>
                <a:prstClr val="black"/>
              </a:solidFill>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0" y="0"/>
            <a:ext cx="9144000" cy="645160"/>
            <a:chOff x="0" y="0"/>
            <a:chExt cx="9144000" cy="64516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6" name="object 6"/>
          <p:cNvSpPr txBox="1">
            <a:spLocks noGrp="1"/>
          </p:cNvSpPr>
          <p:nvPr>
            <p:ph type="title"/>
          </p:nvPr>
        </p:nvSpPr>
        <p:spPr>
          <a:xfrm>
            <a:off x="5768510" y="885826"/>
            <a:ext cx="3696547" cy="382156"/>
          </a:xfrm>
          <a:prstGeom prst="rect">
            <a:avLst/>
          </a:prstGeom>
        </p:spPr>
        <p:txBody>
          <a:bodyPr vert="horz" wrap="square" lIns="0" tIns="12700" rIns="0" bIns="0" rtlCol="0">
            <a:spAutoFit/>
          </a:bodyPr>
          <a:lstStyle/>
          <a:p>
            <a:pPr marL="12700">
              <a:spcBef>
                <a:spcPts val="100"/>
              </a:spcBef>
            </a:pPr>
            <a:r>
              <a:rPr spc="290" dirty="0"/>
              <a:t>DQN</a:t>
            </a:r>
            <a:r>
              <a:rPr spc="-25" dirty="0"/>
              <a:t> </a:t>
            </a:r>
            <a:r>
              <a:rPr spc="70" dirty="0"/>
              <a:t>Architecture</a:t>
            </a:r>
          </a:p>
        </p:txBody>
      </p:sp>
      <p:pic>
        <p:nvPicPr>
          <p:cNvPr id="7" name="object 7"/>
          <p:cNvPicPr/>
          <p:nvPr/>
        </p:nvPicPr>
        <p:blipFill>
          <a:blip r:embed="rId3" cstate="print"/>
          <a:stretch>
            <a:fillRect/>
          </a:stretch>
        </p:blipFill>
        <p:spPr>
          <a:xfrm>
            <a:off x="4242816" y="2189988"/>
            <a:ext cx="2747772" cy="3971544"/>
          </a:xfrm>
          <a:prstGeom prst="rect">
            <a:avLst/>
          </a:prstGeom>
        </p:spPr>
      </p:pic>
      <p:grpSp>
        <p:nvGrpSpPr>
          <p:cNvPr id="8" name="object 8"/>
          <p:cNvGrpSpPr/>
          <p:nvPr/>
        </p:nvGrpSpPr>
        <p:grpSpPr>
          <a:xfrm>
            <a:off x="1694687" y="3201923"/>
            <a:ext cx="1775460" cy="2125980"/>
            <a:chOff x="170687" y="3201923"/>
            <a:chExt cx="1775460" cy="2125980"/>
          </a:xfrm>
        </p:grpSpPr>
        <p:pic>
          <p:nvPicPr>
            <p:cNvPr id="9" name="object 9"/>
            <p:cNvPicPr/>
            <p:nvPr/>
          </p:nvPicPr>
          <p:blipFill>
            <a:blip r:embed="rId4" cstate="print"/>
            <a:stretch>
              <a:fillRect/>
            </a:stretch>
          </p:blipFill>
          <p:spPr>
            <a:xfrm>
              <a:off x="170687" y="3201923"/>
              <a:ext cx="1775460" cy="2125979"/>
            </a:xfrm>
            <a:prstGeom prst="rect">
              <a:avLst/>
            </a:prstGeom>
          </p:spPr>
        </p:pic>
        <p:sp>
          <p:nvSpPr>
            <p:cNvPr id="10" name="object 10"/>
            <p:cNvSpPr/>
            <p:nvPr/>
          </p:nvSpPr>
          <p:spPr>
            <a:xfrm>
              <a:off x="189737" y="3202685"/>
              <a:ext cx="437515" cy="447040"/>
            </a:xfrm>
            <a:custGeom>
              <a:avLst/>
              <a:gdLst/>
              <a:ahLst/>
              <a:cxnLst/>
              <a:rect l="l" t="t" r="r" b="b"/>
              <a:pathLst>
                <a:path w="437515" h="447039">
                  <a:moveTo>
                    <a:pt x="437388" y="0"/>
                  </a:moveTo>
                  <a:lnTo>
                    <a:pt x="0" y="0"/>
                  </a:lnTo>
                  <a:lnTo>
                    <a:pt x="0" y="446531"/>
                  </a:lnTo>
                  <a:lnTo>
                    <a:pt x="437388" y="446531"/>
                  </a:lnTo>
                  <a:lnTo>
                    <a:pt x="437388" y="0"/>
                  </a:lnTo>
                  <a:close/>
                </a:path>
              </a:pathLst>
            </a:custGeom>
            <a:solidFill>
              <a:srgbClr val="C50C2F"/>
            </a:solidFill>
          </p:spPr>
          <p:txBody>
            <a:bodyPr wrap="square" lIns="0" tIns="0" rIns="0" bIns="0" rtlCol="0"/>
            <a:lstStyle/>
            <a:p>
              <a:endParaRPr>
                <a:solidFill>
                  <a:prstClr val="black"/>
                </a:solidFill>
                <a:latin typeface="Calibri"/>
              </a:endParaRPr>
            </a:p>
          </p:txBody>
        </p:sp>
      </p:grpSp>
      <p:sp>
        <p:nvSpPr>
          <p:cNvPr id="11" name="object 11"/>
          <p:cNvSpPr txBox="1"/>
          <p:nvPr/>
        </p:nvSpPr>
        <p:spPr>
          <a:xfrm>
            <a:off x="1713738" y="3202685"/>
            <a:ext cx="437515" cy="312906"/>
          </a:xfrm>
          <a:prstGeom prst="rect">
            <a:avLst/>
          </a:prstGeom>
          <a:ln w="25908">
            <a:solidFill>
              <a:srgbClr val="91051F"/>
            </a:solidFill>
          </a:ln>
        </p:spPr>
        <p:txBody>
          <a:bodyPr vert="horz" wrap="square" lIns="0" tIns="127000" rIns="0" bIns="0" rtlCol="0">
            <a:spAutoFit/>
          </a:bodyPr>
          <a:lstStyle/>
          <a:p>
            <a:pPr marL="95250">
              <a:spcBef>
                <a:spcPts val="1000"/>
              </a:spcBef>
            </a:pPr>
            <a:r>
              <a:rPr sz="1200" spc="-10" dirty="0">
                <a:solidFill>
                  <a:srgbClr val="FFFFFF"/>
                </a:solidFill>
                <a:latin typeface="Arial MT"/>
                <a:cs typeface="Arial MT"/>
              </a:rPr>
              <a:t>8x8</a:t>
            </a:r>
            <a:endParaRPr sz="1200">
              <a:solidFill>
                <a:prstClr val="black"/>
              </a:solidFill>
              <a:latin typeface="Arial MT"/>
              <a:cs typeface="Arial MT"/>
            </a:endParaRPr>
          </a:p>
        </p:txBody>
      </p:sp>
      <p:sp>
        <p:nvSpPr>
          <p:cNvPr id="12" name="object 12"/>
          <p:cNvSpPr/>
          <p:nvPr/>
        </p:nvSpPr>
        <p:spPr>
          <a:xfrm>
            <a:off x="3461512" y="2989326"/>
            <a:ext cx="783590" cy="2793365"/>
          </a:xfrm>
          <a:custGeom>
            <a:avLst/>
            <a:gdLst/>
            <a:ahLst/>
            <a:cxnLst/>
            <a:rect l="l" t="t" r="r" b="b"/>
            <a:pathLst>
              <a:path w="783589" h="2793365">
                <a:moveTo>
                  <a:pt x="783463" y="1167384"/>
                </a:moveTo>
                <a:lnTo>
                  <a:pt x="780796" y="1166495"/>
                </a:lnTo>
                <a:lnTo>
                  <a:pt x="702691" y="1140333"/>
                </a:lnTo>
                <a:lnTo>
                  <a:pt x="706589" y="1168273"/>
                </a:lnTo>
                <a:lnTo>
                  <a:pt x="25057" y="1264297"/>
                </a:lnTo>
                <a:lnTo>
                  <a:pt x="514350" y="74218"/>
                </a:lnTo>
                <a:lnTo>
                  <a:pt x="540512" y="84963"/>
                </a:lnTo>
                <a:lnTo>
                  <a:pt x="538264" y="54991"/>
                </a:lnTo>
                <a:lnTo>
                  <a:pt x="534162" y="0"/>
                </a:lnTo>
                <a:lnTo>
                  <a:pt x="470027" y="56007"/>
                </a:lnTo>
                <a:lnTo>
                  <a:pt x="496062" y="66713"/>
                </a:lnTo>
                <a:lnTo>
                  <a:pt x="254" y="1272667"/>
                </a:lnTo>
                <a:lnTo>
                  <a:pt x="8204" y="1275943"/>
                </a:lnTo>
                <a:lnTo>
                  <a:pt x="0" y="1278763"/>
                </a:lnTo>
                <a:lnTo>
                  <a:pt x="499910" y="2724416"/>
                </a:lnTo>
                <a:lnTo>
                  <a:pt x="473329" y="2733611"/>
                </a:lnTo>
                <a:lnTo>
                  <a:pt x="534162" y="2793174"/>
                </a:lnTo>
                <a:lnTo>
                  <a:pt x="541667" y="2736392"/>
                </a:lnTo>
                <a:lnTo>
                  <a:pt x="545338" y="2708706"/>
                </a:lnTo>
                <a:lnTo>
                  <a:pt x="518693" y="2717927"/>
                </a:lnTo>
                <a:lnTo>
                  <a:pt x="23025" y="1284541"/>
                </a:lnTo>
                <a:lnTo>
                  <a:pt x="709320" y="1187831"/>
                </a:lnTo>
                <a:lnTo>
                  <a:pt x="713232" y="1215771"/>
                </a:lnTo>
                <a:lnTo>
                  <a:pt x="783463" y="1167384"/>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3" name="object 13"/>
          <p:cNvSpPr txBox="1"/>
          <p:nvPr/>
        </p:nvSpPr>
        <p:spPr>
          <a:xfrm>
            <a:off x="1713077" y="2833878"/>
            <a:ext cx="1718310" cy="228909"/>
          </a:xfrm>
          <a:prstGeom prst="rect">
            <a:avLst/>
          </a:prstGeom>
        </p:spPr>
        <p:txBody>
          <a:bodyPr vert="horz" wrap="square" lIns="0" tIns="13335" rIns="0" bIns="0" rtlCol="0">
            <a:spAutoFit/>
          </a:bodyPr>
          <a:lstStyle/>
          <a:p>
            <a:pPr marL="12700">
              <a:spcBef>
                <a:spcPts val="105"/>
              </a:spcBef>
            </a:pPr>
            <a:r>
              <a:rPr sz="1400" dirty="0">
                <a:solidFill>
                  <a:prstClr val="black"/>
                </a:solidFill>
                <a:latin typeface="Arial MT"/>
                <a:cs typeface="Arial MT"/>
              </a:rPr>
              <a:t>Input</a:t>
            </a:r>
            <a:r>
              <a:rPr sz="1400" spc="-65" dirty="0">
                <a:solidFill>
                  <a:prstClr val="black"/>
                </a:solidFill>
                <a:latin typeface="Arial MT"/>
                <a:cs typeface="Arial MT"/>
              </a:rPr>
              <a:t> </a:t>
            </a:r>
            <a:r>
              <a:rPr sz="1400" dirty="0">
                <a:solidFill>
                  <a:prstClr val="black"/>
                </a:solidFill>
                <a:latin typeface="Arial MT"/>
                <a:cs typeface="Arial MT"/>
              </a:rPr>
              <a:t>image:</a:t>
            </a:r>
            <a:r>
              <a:rPr sz="1400" spc="-65" dirty="0">
                <a:solidFill>
                  <a:prstClr val="black"/>
                </a:solidFill>
                <a:latin typeface="Arial MT"/>
                <a:cs typeface="Arial MT"/>
              </a:rPr>
              <a:t> </a:t>
            </a:r>
            <a:r>
              <a:rPr sz="1400" spc="-5" dirty="0">
                <a:solidFill>
                  <a:prstClr val="black"/>
                </a:solidFill>
                <a:latin typeface="Arial MT"/>
                <a:cs typeface="Arial MT"/>
              </a:rPr>
              <a:t>84x84x4</a:t>
            </a:r>
            <a:endParaRPr sz="1400">
              <a:solidFill>
                <a:prstClr val="black"/>
              </a:solidFill>
              <a:latin typeface="Arial MT"/>
              <a:cs typeface="Arial MT"/>
            </a:endParaRPr>
          </a:p>
        </p:txBody>
      </p:sp>
      <p:sp>
        <p:nvSpPr>
          <p:cNvPr id="14" name="object 14"/>
          <p:cNvSpPr txBox="1"/>
          <p:nvPr/>
        </p:nvSpPr>
        <p:spPr>
          <a:xfrm>
            <a:off x="2324811" y="4292346"/>
            <a:ext cx="508634" cy="228268"/>
          </a:xfrm>
          <a:prstGeom prst="rect">
            <a:avLst/>
          </a:prstGeom>
        </p:spPr>
        <p:txBody>
          <a:bodyPr vert="horz" wrap="square" lIns="0" tIns="12700" rIns="0" bIns="0" rtlCol="0">
            <a:spAutoFit/>
          </a:bodyPr>
          <a:lstStyle/>
          <a:p>
            <a:pPr marL="12700">
              <a:spcBef>
                <a:spcPts val="100"/>
              </a:spcBef>
            </a:pPr>
            <a:r>
              <a:rPr sz="1400" dirty="0">
                <a:solidFill>
                  <a:srgbClr val="FFFFFF"/>
                </a:solidFill>
                <a:latin typeface="Arial MT"/>
                <a:cs typeface="Arial MT"/>
              </a:rPr>
              <a:t>84</a:t>
            </a:r>
            <a:r>
              <a:rPr sz="1400" spc="-20" dirty="0">
                <a:solidFill>
                  <a:srgbClr val="FFFFFF"/>
                </a:solidFill>
                <a:latin typeface="Arial MT"/>
                <a:cs typeface="Arial MT"/>
              </a:rPr>
              <a:t>x</a:t>
            </a:r>
            <a:r>
              <a:rPr sz="1400" dirty="0">
                <a:solidFill>
                  <a:srgbClr val="FFFFFF"/>
                </a:solidFill>
                <a:latin typeface="Arial MT"/>
                <a:cs typeface="Arial MT"/>
              </a:rPr>
              <a:t>84</a:t>
            </a:r>
            <a:endParaRPr sz="1400">
              <a:solidFill>
                <a:prstClr val="black"/>
              </a:solidFill>
              <a:latin typeface="Arial MT"/>
              <a:cs typeface="Arial MT"/>
            </a:endParaRPr>
          </a:p>
        </p:txBody>
      </p:sp>
      <p:sp>
        <p:nvSpPr>
          <p:cNvPr id="15" name="object 15"/>
          <p:cNvSpPr txBox="1"/>
          <p:nvPr/>
        </p:nvSpPr>
        <p:spPr>
          <a:xfrm>
            <a:off x="2102917" y="6215279"/>
            <a:ext cx="810895" cy="436245"/>
          </a:xfrm>
          <a:prstGeom prst="rect">
            <a:avLst/>
          </a:prstGeom>
        </p:spPr>
        <p:txBody>
          <a:bodyPr vert="horz" wrap="square" lIns="0" tIns="34925" rIns="0" bIns="0" rtlCol="0">
            <a:spAutoFit/>
          </a:bodyPr>
          <a:lstStyle/>
          <a:p>
            <a:pPr marL="93980">
              <a:spcBef>
                <a:spcPts val="275"/>
              </a:spcBef>
            </a:pPr>
            <a:r>
              <a:rPr sz="1200" spc="-5" dirty="0">
                <a:solidFill>
                  <a:prstClr val="black"/>
                </a:solidFill>
                <a:latin typeface="Arial MT"/>
                <a:cs typeface="Arial MT"/>
              </a:rPr>
              <a:t>32</a:t>
            </a:r>
            <a:r>
              <a:rPr sz="1200" spc="-50" dirty="0">
                <a:solidFill>
                  <a:prstClr val="black"/>
                </a:solidFill>
                <a:latin typeface="Arial MT"/>
                <a:cs typeface="Arial MT"/>
              </a:rPr>
              <a:t> </a:t>
            </a:r>
            <a:r>
              <a:rPr sz="1200" dirty="0">
                <a:solidFill>
                  <a:prstClr val="black"/>
                </a:solidFill>
                <a:latin typeface="Arial MT"/>
                <a:cs typeface="Arial MT"/>
              </a:rPr>
              <a:t>filters</a:t>
            </a:r>
            <a:endParaRPr sz="1200">
              <a:solidFill>
                <a:prstClr val="black"/>
              </a:solidFill>
              <a:latin typeface="Arial MT"/>
              <a:cs typeface="Arial MT"/>
            </a:endParaRPr>
          </a:p>
          <a:p>
            <a:pPr marL="12700">
              <a:spcBef>
                <a:spcPts val="175"/>
              </a:spcBef>
            </a:pPr>
            <a:r>
              <a:rPr sz="1200" spc="-10" dirty="0">
                <a:solidFill>
                  <a:prstClr val="black"/>
                </a:solidFill>
                <a:latin typeface="Arial MT"/>
                <a:cs typeface="Arial MT"/>
              </a:rPr>
              <a:t>8x8</a:t>
            </a:r>
            <a:r>
              <a:rPr sz="1200" spc="-30" dirty="0">
                <a:solidFill>
                  <a:prstClr val="black"/>
                </a:solidFill>
                <a:latin typeface="Arial MT"/>
                <a:cs typeface="Arial MT"/>
              </a:rPr>
              <a:t> </a:t>
            </a:r>
            <a:r>
              <a:rPr sz="1200" spc="-5" dirty="0">
                <a:solidFill>
                  <a:prstClr val="black"/>
                </a:solidFill>
                <a:latin typeface="Arial MT"/>
                <a:cs typeface="Arial MT"/>
              </a:rPr>
              <a:t>stride</a:t>
            </a:r>
            <a:r>
              <a:rPr sz="1200" spc="-45" dirty="0">
                <a:solidFill>
                  <a:prstClr val="black"/>
                </a:solidFill>
                <a:latin typeface="Arial MT"/>
                <a:cs typeface="Arial MT"/>
              </a:rPr>
              <a:t> </a:t>
            </a:r>
            <a:r>
              <a:rPr sz="1200" spc="-5" dirty="0">
                <a:solidFill>
                  <a:prstClr val="black"/>
                </a:solidFill>
                <a:latin typeface="Arial MT"/>
                <a:cs typeface="Arial MT"/>
              </a:rPr>
              <a:t>4</a:t>
            </a:r>
            <a:endParaRPr sz="1200">
              <a:solidFill>
                <a:prstClr val="black"/>
              </a:solidFill>
              <a:latin typeface="Arial MT"/>
              <a:cs typeface="Arial MT"/>
            </a:endParaRPr>
          </a:p>
        </p:txBody>
      </p:sp>
      <p:sp>
        <p:nvSpPr>
          <p:cNvPr id="16" name="object 16"/>
          <p:cNvSpPr txBox="1"/>
          <p:nvPr/>
        </p:nvSpPr>
        <p:spPr>
          <a:xfrm>
            <a:off x="5872735" y="2373629"/>
            <a:ext cx="233679" cy="196208"/>
          </a:xfrm>
          <a:prstGeom prst="rect">
            <a:avLst/>
          </a:prstGeom>
          <a:ln w="19811">
            <a:solidFill>
              <a:srgbClr val="000000"/>
            </a:solidFill>
          </a:ln>
        </p:spPr>
        <p:txBody>
          <a:bodyPr vert="horz" wrap="square" lIns="0" tIns="41910" rIns="0" bIns="0" rtlCol="0">
            <a:spAutoFit/>
          </a:bodyPr>
          <a:lstStyle/>
          <a:p>
            <a:pPr marL="14604">
              <a:spcBef>
                <a:spcPts val="330"/>
              </a:spcBef>
            </a:pPr>
            <a:r>
              <a:rPr sz="1000" spc="-5" dirty="0">
                <a:solidFill>
                  <a:prstClr val="black"/>
                </a:solidFill>
                <a:latin typeface="Arial MT"/>
                <a:cs typeface="Arial MT"/>
              </a:rPr>
              <a:t>3x3</a:t>
            </a:r>
            <a:endParaRPr sz="1000">
              <a:solidFill>
                <a:prstClr val="black"/>
              </a:solidFill>
              <a:latin typeface="Arial MT"/>
              <a:cs typeface="Arial MT"/>
            </a:endParaRPr>
          </a:p>
        </p:txBody>
      </p:sp>
      <p:sp>
        <p:nvSpPr>
          <p:cNvPr id="17" name="object 17"/>
          <p:cNvSpPr txBox="1"/>
          <p:nvPr/>
        </p:nvSpPr>
        <p:spPr>
          <a:xfrm>
            <a:off x="3111120" y="6255512"/>
            <a:ext cx="876935" cy="391795"/>
          </a:xfrm>
          <a:prstGeom prst="rect">
            <a:avLst/>
          </a:prstGeom>
        </p:spPr>
        <p:txBody>
          <a:bodyPr vert="horz" wrap="square" lIns="0" tIns="12700" rIns="0" bIns="0" rtlCol="0">
            <a:spAutoFit/>
          </a:bodyPr>
          <a:lstStyle/>
          <a:p>
            <a:pPr marL="38100">
              <a:spcBef>
                <a:spcPts val="100"/>
              </a:spcBef>
            </a:pPr>
            <a:r>
              <a:rPr sz="1200" b="1" dirty="0">
                <a:solidFill>
                  <a:srgbClr val="C00000"/>
                </a:solidFill>
                <a:latin typeface="Arial"/>
                <a:cs typeface="Arial"/>
              </a:rPr>
              <a:t>#W</a:t>
            </a:r>
            <a:r>
              <a:rPr sz="1200" b="1" baseline="-20833" dirty="0">
                <a:solidFill>
                  <a:srgbClr val="C00000"/>
                </a:solidFill>
                <a:latin typeface="Arial"/>
                <a:cs typeface="Arial"/>
              </a:rPr>
              <a:t>0</a:t>
            </a:r>
            <a:r>
              <a:rPr sz="1200" b="1" spc="112" baseline="-20833" dirty="0">
                <a:solidFill>
                  <a:srgbClr val="C00000"/>
                </a:solidFill>
                <a:latin typeface="Arial"/>
                <a:cs typeface="Arial"/>
              </a:rPr>
              <a:t> </a:t>
            </a:r>
            <a:r>
              <a:rPr sz="1200" b="1" dirty="0">
                <a:solidFill>
                  <a:srgbClr val="C00000"/>
                </a:solidFill>
                <a:latin typeface="Arial"/>
                <a:cs typeface="Arial"/>
              </a:rPr>
              <a:t>=</a:t>
            </a:r>
            <a:r>
              <a:rPr sz="1200" b="1" spc="-30" dirty="0">
                <a:solidFill>
                  <a:srgbClr val="C00000"/>
                </a:solidFill>
                <a:latin typeface="Arial"/>
                <a:cs typeface="Arial"/>
              </a:rPr>
              <a:t> </a:t>
            </a:r>
            <a:r>
              <a:rPr sz="1200" b="1" dirty="0">
                <a:solidFill>
                  <a:srgbClr val="C00000"/>
                </a:solidFill>
                <a:latin typeface="Arial"/>
                <a:cs typeface="Arial"/>
              </a:rPr>
              <a:t>8192</a:t>
            </a:r>
            <a:endParaRPr sz="1200">
              <a:solidFill>
                <a:prstClr val="black"/>
              </a:solidFill>
              <a:latin typeface="Arial"/>
              <a:cs typeface="Arial"/>
            </a:endParaRPr>
          </a:p>
          <a:p>
            <a:pPr marL="38100"/>
            <a:r>
              <a:rPr sz="1200" b="1" spc="-5" dirty="0">
                <a:solidFill>
                  <a:srgbClr val="C00000"/>
                </a:solidFill>
                <a:latin typeface="Arial"/>
                <a:cs typeface="Arial"/>
              </a:rPr>
              <a:t>(8*8*4)*32</a:t>
            </a:r>
            <a:endParaRPr sz="1200">
              <a:solidFill>
                <a:prstClr val="black"/>
              </a:solidFill>
              <a:latin typeface="Arial"/>
              <a:cs typeface="Arial"/>
            </a:endParaRPr>
          </a:p>
        </p:txBody>
      </p:sp>
      <p:sp>
        <p:nvSpPr>
          <p:cNvPr id="18" name="object 18"/>
          <p:cNvSpPr txBox="1"/>
          <p:nvPr/>
        </p:nvSpPr>
        <p:spPr>
          <a:xfrm>
            <a:off x="1524407" y="622808"/>
            <a:ext cx="4181475" cy="197490"/>
          </a:xfrm>
          <a:prstGeom prst="rect">
            <a:avLst/>
          </a:prstGeom>
        </p:spPr>
        <p:txBody>
          <a:bodyPr vert="horz" wrap="square" lIns="0" tIns="12700" rIns="0" bIns="0" rtlCol="0">
            <a:spAutoFit/>
          </a:bodyPr>
          <a:lstStyle/>
          <a:p>
            <a:pPr marL="12700">
              <a:spcBef>
                <a:spcPts val="100"/>
              </a:spcBef>
            </a:pPr>
            <a:r>
              <a:rPr sz="1200" i="1" spc="-5" dirty="0">
                <a:solidFill>
                  <a:prstClr val="black"/>
                </a:solidFill>
                <a:latin typeface="Arial"/>
                <a:cs typeface="Arial"/>
                <a:hlinkClick r:id="rId5"/>
              </a:rPr>
              <a:t>http://www.slideshare.net/onghaoyi/distributed-deep-qlearning</a:t>
            </a:r>
            <a:endParaRPr sz="1200" dirty="0">
              <a:solidFill>
                <a:prstClr val="black"/>
              </a:solidFill>
              <a:latin typeface="Arial"/>
              <a:cs typeface="Arial"/>
            </a:endParaRPr>
          </a:p>
        </p:txBody>
      </p:sp>
      <p:sp>
        <p:nvSpPr>
          <p:cNvPr id="19" name="object 19"/>
          <p:cNvSpPr txBox="1"/>
          <p:nvPr/>
        </p:nvSpPr>
        <p:spPr>
          <a:xfrm>
            <a:off x="4411727" y="1755394"/>
            <a:ext cx="833755" cy="574040"/>
          </a:xfrm>
          <a:prstGeom prst="rect">
            <a:avLst/>
          </a:prstGeom>
        </p:spPr>
        <p:txBody>
          <a:bodyPr vert="horz" wrap="square" lIns="0" tIns="12700" rIns="0" bIns="0" rtlCol="0">
            <a:spAutoFit/>
          </a:bodyPr>
          <a:lstStyle/>
          <a:p>
            <a:pPr marL="12700">
              <a:spcBef>
                <a:spcPts val="100"/>
              </a:spcBef>
            </a:pPr>
            <a:r>
              <a:rPr sz="1200" b="1" spc="-5" dirty="0">
                <a:solidFill>
                  <a:srgbClr val="006FC0"/>
                </a:solidFill>
                <a:latin typeface="Arial"/>
                <a:cs typeface="Arial"/>
              </a:rPr>
              <a:t>output</a:t>
            </a:r>
            <a:r>
              <a:rPr sz="1200" b="1" spc="-50" dirty="0">
                <a:solidFill>
                  <a:srgbClr val="006FC0"/>
                </a:solidFill>
                <a:latin typeface="Arial"/>
                <a:cs typeface="Arial"/>
              </a:rPr>
              <a:t> </a:t>
            </a:r>
            <a:r>
              <a:rPr sz="1200" b="1" dirty="0">
                <a:solidFill>
                  <a:srgbClr val="006FC0"/>
                </a:solidFill>
                <a:latin typeface="Arial"/>
                <a:cs typeface="Arial"/>
              </a:rPr>
              <a:t>size</a:t>
            </a:r>
            <a:endParaRPr sz="1200">
              <a:solidFill>
                <a:prstClr val="black"/>
              </a:solidFill>
              <a:latin typeface="Arial"/>
              <a:cs typeface="Arial"/>
            </a:endParaRPr>
          </a:p>
          <a:p>
            <a:pPr marL="12700"/>
            <a:r>
              <a:rPr sz="1200" b="1" spc="-5" dirty="0">
                <a:solidFill>
                  <a:srgbClr val="006FC0"/>
                </a:solidFill>
                <a:latin typeface="Arial"/>
                <a:cs typeface="Arial"/>
              </a:rPr>
              <a:t>=(84-8)/4+1</a:t>
            </a:r>
            <a:endParaRPr sz="1200">
              <a:solidFill>
                <a:prstClr val="black"/>
              </a:solidFill>
              <a:latin typeface="Arial"/>
              <a:cs typeface="Arial"/>
            </a:endParaRPr>
          </a:p>
          <a:p>
            <a:pPr marL="12700"/>
            <a:r>
              <a:rPr sz="1200" b="1" dirty="0">
                <a:solidFill>
                  <a:srgbClr val="006FC0"/>
                </a:solidFill>
                <a:latin typeface="Arial"/>
                <a:cs typeface="Arial"/>
              </a:rPr>
              <a:t>=</a:t>
            </a:r>
            <a:r>
              <a:rPr sz="1200" b="1" spc="-40" dirty="0">
                <a:solidFill>
                  <a:srgbClr val="006FC0"/>
                </a:solidFill>
                <a:latin typeface="Arial"/>
                <a:cs typeface="Arial"/>
              </a:rPr>
              <a:t> </a:t>
            </a:r>
            <a:r>
              <a:rPr sz="1200" b="1" spc="-5" dirty="0">
                <a:solidFill>
                  <a:srgbClr val="006FC0"/>
                </a:solidFill>
                <a:latin typeface="Arial"/>
                <a:cs typeface="Arial"/>
              </a:rPr>
              <a:t>20*20*32</a:t>
            </a:r>
            <a:endParaRPr sz="1200">
              <a:solidFill>
                <a:prstClr val="black"/>
              </a:solidFill>
              <a:latin typeface="Arial"/>
              <a:cs typeface="Arial"/>
            </a:endParaRPr>
          </a:p>
        </p:txBody>
      </p:sp>
      <p:sp>
        <p:nvSpPr>
          <p:cNvPr id="20" name="object 20"/>
          <p:cNvSpPr txBox="1"/>
          <p:nvPr/>
        </p:nvSpPr>
        <p:spPr>
          <a:xfrm>
            <a:off x="4089655" y="6242100"/>
            <a:ext cx="810895" cy="382156"/>
          </a:xfrm>
          <a:prstGeom prst="rect">
            <a:avLst/>
          </a:prstGeom>
        </p:spPr>
        <p:txBody>
          <a:bodyPr vert="horz" wrap="square" lIns="0" tIns="12700" rIns="0" bIns="0" rtlCol="0">
            <a:spAutoFit/>
          </a:bodyPr>
          <a:lstStyle/>
          <a:p>
            <a:pPr marL="155575">
              <a:spcBef>
                <a:spcPts val="100"/>
              </a:spcBef>
            </a:pPr>
            <a:r>
              <a:rPr sz="1200" spc="-5" dirty="0">
                <a:solidFill>
                  <a:prstClr val="black"/>
                </a:solidFill>
                <a:latin typeface="Arial MT"/>
                <a:cs typeface="Arial MT"/>
              </a:rPr>
              <a:t>64</a:t>
            </a:r>
            <a:r>
              <a:rPr sz="1200" spc="-50" dirty="0">
                <a:solidFill>
                  <a:prstClr val="black"/>
                </a:solidFill>
                <a:latin typeface="Arial MT"/>
                <a:cs typeface="Arial MT"/>
              </a:rPr>
              <a:t> </a:t>
            </a:r>
            <a:r>
              <a:rPr sz="1200" dirty="0">
                <a:solidFill>
                  <a:prstClr val="black"/>
                </a:solidFill>
                <a:latin typeface="Arial MT"/>
                <a:cs typeface="Arial MT"/>
              </a:rPr>
              <a:t>filters</a:t>
            </a:r>
            <a:endParaRPr sz="1200">
              <a:solidFill>
                <a:prstClr val="black"/>
              </a:solidFill>
              <a:latin typeface="Arial MT"/>
              <a:cs typeface="Arial MT"/>
            </a:endParaRPr>
          </a:p>
          <a:p>
            <a:pPr marL="12700">
              <a:spcBef>
                <a:spcPts val="45"/>
              </a:spcBef>
            </a:pPr>
            <a:r>
              <a:rPr sz="1200" spc="-10" dirty="0">
                <a:solidFill>
                  <a:prstClr val="black"/>
                </a:solidFill>
                <a:latin typeface="Arial MT"/>
                <a:cs typeface="Arial MT"/>
              </a:rPr>
              <a:t>4x4</a:t>
            </a:r>
            <a:r>
              <a:rPr sz="1200" spc="-30" dirty="0">
                <a:solidFill>
                  <a:prstClr val="black"/>
                </a:solidFill>
                <a:latin typeface="Arial MT"/>
                <a:cs typeface="Arial MT"/>
              </a:rPr>
              <a:t> </a:t>
            </a:r>
            <a:r>
              <a:rPr sz="1200" spc="-5" dirty="0">
                <a:solidFill>
                  <a:prstClr val="black"/>
                </a:solidFill>
                <a:latin typeface="Arial MT"/>
                <a:cs typeface="Arial MT"/>
              </a:rPr>
              <a:t>stride</a:t>
            </a:r>
            <a:r>
              <a:rPr sz="1200" spc="-45" dirty="0">
                <a:solidFill>
                  <a:prstClr val="black"/>
                </a:solidFill>
                <a:latin typeface="Arial MT"/>
                <a:cs typeface="Arial MT"/>
              </a:rPr>
              <a:t> </a:t>
            </a:r>
            <a:r>
              <a:rPr sz="1200" spc="-5" dirty="0">
                <a:solidFill>
                  <a:prstClr val="black"/>
                </a:solidFill>
                <a:latin typeface="Arial MT"/>
                <a:cs typeface="Arial MT"/>
              </a:rPr>
              <a:t>2</a:t>
            </a:r>
            <a:endParaRPr sz="1200">
              <a:solidFill>
                <a:prstClr val="black"/>
              </a:solidFill>
              <a:latin typeface="Arial MT"/>
              <a:cs typeface="Arial MT"/>
            </a:endParaRPr>
          </a:p>
        </p:txBody>
      </p:sp>
      <p:sp>
        <p:nvSpPr>
          <p:cNvPr id="21" name="object 21"/>
          <p:cNvSpPr txBox="1"/>
          <p:nvPr/>
        </p:nvSpPr>
        <p:spPr>
          <a:xfrm>
            <a:off x="5803139" y="1764538"/>
            <a:ext cx="833755" cy="574040"/>
          </a:xfrm>
          <a:prstGeom prst="rect">
            <a:avLst/>
          </a:prstGeom>
        </p:spPr>
        <p:txBody>
          <a:bodyPr vert="horz" wrap="square" lIns="0" tIns="12700" rIns="0" bIns="0" rtlCol="0">
            <a:spAutoFit/>
          </a:bodyPr>
          <a:lstStyle/>
          <a:p>
            <a:pPr marL="12700">
              <a:spcBef>
                <a:spcPts val="100"/>
              </a:spcBef>
            </a:pPr>
            <a:r>
              <a:rPr sz="1200" b="1" spc="-5" dirty="0">
                <a:solidFill>
                  <a:srgbClr val="006FC0"/>
                </a:solidFill>
                <a:latin typeface="Arial"/>
                <a:cs typeface="Arial"/>
              </a:rPr>
              <a:t>output</a:t>
            </a:r>
            <a:r>
              <a:rPr sz="1200" b="1" spc="-50" dirty="0">
                <a:solidFill>
                  <a:srgbClr val="006FC0"/>
                </a:solidFill>
                <a:latin typeface="Arial"/>
                <a:cs typeface="Arial"/>
              </a:rPr>
              <a:t> </a:t>
            </a:r>
            <a:r>
              <a:rPr sz="1200" b="1" dirty="0">
                <a:solidFill>
                  <a:srgbClr val="006FC0"/>
                </a:solidFill>
                <a:latin typeface="Arial"/>
                <a:cs typeface="Arial"/>
              </a:rPr>
              <a:t>size</a:t>
            </a:r>
            <a:endParaRPr sz="1200">
              <a:solidFill>
                <a:prstClr val="black"/>
              </a:solidFill>
              <a:latin typeface="Arial"/>
              <a:cs typeface="Arial"/>
            </a:endParaRPr>
          </a:p>
          <a:p>
            <a:pPr marL="12700"/>
            <a:r>
              <a:rPr sz="1200" b="1" spc="-5" dirty="0">
                <a:solidFill>
                  <a:srgbClr val="006FC0"/>
                </a:solidFill>
                <a:latin typeface="Arial"/>
                <a:cs typeface="Arial"/>
              </a:rPr>
              <a:t>=(20-4)/2+1</a:t>
            </a:r>
            <a:endParaRPr sz="1200">
              <a:solidFill>
                <a:prstClr val="black"/>
              </a:solidFill>
              <a:latin typeface="Arial"/>
              <a:cs typeface="Arial"/>
            </a:endParaRPr>
          </a:p>
          <a:p>
            <a:pPr marL="12700"/>
            <a:r>
              <a:rPr sz="1200" b="1" dirty="0">
                <a:solidFill>
                  <a:srgbClr val="006FC0"/>
                </a:solidFill>
                <a:latin typeface="Arial"/>
                <a:cs typeface="Arial"/>
              </a:rPr>
              <a:t>=</a:t>
            </a:r>
            <a:r>
              <a:rPr sz="1200" b="1" spc="-50" dirty="0">
                <a:solidFill>
                  <a:srgbClr val="006FC0"/>
                </a:solidFill>
                <a:latin typeface="Arial"/>
                <a:cs typeface="Arial"/>
              </a:rPr>
              <a:t> </a:t>
            </a:r>
            <a:r>
              <a:rPr sz="1200" b="1" dirty="0">
                <a:solidFill>
                  <a:srgbClr val="006FC0"/>
                </a:solidFill>
                <a:latin typeface="Arial"/>
                <a:cs typeface="Arial"/>
              </a:rPr>
              <a:t>9*9*64</a:t>
            </a:r>
            <a:endParaRPr sz="1200">
              <a:solidFill>
                <a:prstClr val="black"/>
              </a:solidFill>
              <a:latin typeface="Arial"/>
              <a:cs typeface="Arial"/>
            </a:endParaRPr>
          </a:p>
        </p:txBody>
      </p:sp>
      <p:sp>
        <p:nvSpPr>
          <p:cNvPr id="22" name="object 22"/>
          <p:cNvSpPr txBox="1"/>
          <p:nvPr/>
        </p:nvSpPr>
        <p:spPr>
          <a:xfrm>
            <a:off x="5078349" y="6327750"/>
            <a:ext cx="758825" cy="166071"/>
          </a:xfrm>
          <a:prstGeom prst="rect">
            <a:avLst/>
          </a:prstGeom>
        </p:spPr>
        <p:txBody>
          <a:bodyPr vert="horz" wrap="square" lIns="0" tIns="12065" rIns="0" bIns="0" rtlCol="0">
            <a:spAutoFit/>
          </a:bodyPr>
          <a:lstStyle/>
          <a:p>
            <a:pPr marL="12700">
              <a:spcBef>
                <a:spcPts val="95"/>
              </a:spcBef>
            </a:pPr>
            <a:r>
              <a:rPr sz="1000" b="1" spc="-10" dirty="0">
                <a:solidFill>
                  <a:srgbClr val="C00000"/>
                </a:solidFill>
                <a:latin typeface="Arial"/>
                <a:cs typeface="Arial"/>
              </a:rPr>
              <a:t>#W</a:t>
            </a:r>
            <a:r>
              <a:rPr sz="1000" b="1" spc="320" dirty="0">
                <a:solidFill>
                  <a:srgbClr val="C00000"/>
                </a:solidFill>
                <a:latin typeface="Arial"/>
                <a:cs typeface="Arial"/>
              </a:rPr>
              <a:t> </a:t>
            </a:r>
            <a:r>
              <a:rPr sz="1000" b="1" spc="-5" dirty="0">
                <a:solidFill>
                  <a:srgbClr val="C00000"/>
                </a:solidFill>
                <a:latin typeface="Arial"/>
                <a:cs typeface="Arial"/>
              </a:rPr>
              <a:t>=</a:t>
            </a:r>
            <a:r>
              <a:rPr sz="1000" b="1" spc="-20" dirty="0">
                <a:solidFill>
                  <a:srgbClr val="C00000"/>
                </a:solidFill>
                <a:latin typeface="Arial"/>
                <a:cs typeface="Arial"/>
              </a:rPr>
              <a:t> </a:t>
            </a:r>
            <a:r>
              <a:rPr sz="1000" b="1" spc="-5" dirty="0">
                <a:solidFill>
                  <a:srgbClr val="C00000"/>
                </a:solidFill>
                <a:latin typeface="Arial"/>
                <a:cs typeface="Arial"/>
              </a:rPr>
              <a:t>32768</a:t>
            </a:r>
            <a:endParaRPr sz="1000">
              <a:solidFill>
                <a:prstClr val="black"/>
              </a:solidFill>
              <a:latin typeface="Arial"/>
              <a:cs typeface="Arial"/>
            </a:endParaRPr>
          </a:p>
        </p:txBody>
      </p:sp>
      <p:sp>
        <p:nvSpPr>
          <p:cNvPr id="23" name="object 23"/>
          <p:cNvSpPr txBox="1"/>
          <p:nvPr/>
        </p:nvSpPr>
        <p:spPr>
          <a:xfrm>
            <a:off x="5909309" y="6260693"/>
            <a:ext cx="603250" cy="197490"/>
          </a:xfrm>
          <a:prstGeom prst="rect">
            <a:avLst/>
          </a:prstGeom>
        </p:spPr>
        <p:txBody>
          <a:bodyPr vert="horz" wrap="square" lIns="0" tIns="12700" rIns="0" bIns="0" rtlCol="0">
            <a:spAutoFit/>
          </a:bodyPr>
          <a:lstStyle/>
          <a:p>
            <a:pPr marL="12700">
              <a:spcBef>
                <a:spcPts val="100"/>
              </a:spcBef>
            </a:pPr>
            <a:r>
              <a:rPr sz="1200" spc="-5" dirty="0">
                <a:solidFill>
                  <a:prstClr val="black"/>
                </a:solidFill>
                <a:latin typeface="Arial MT"/>
                <a:cs typeface="Arial MT"/>
              </a:rPr>
              <a:t>64</a:t>
            </a:r>
            <a:r>
              <a:rPr sz="1200" spc="-70" dirty="0">
                <a:solidFill>
                  <a:prstClr val="black"/>
                </a:solidFill>
                <a:latin typeface="Arial MT"/>
                <a:cs typeface="Arial MT"/>
              </a:rPr>
              <a:t> </a:t>
            </a:r>
            <a:r>
              <a:rPr sz="1200" dirty="0">
                <a:solidFill>
                  <a:prstClr val="black"/>
                </a:solidFill>
                <a:latin typeface="Arial MT"/>
                <a:cs typeface="Arial MT"/>
              </a:rPr>
              <a:t>filters</a:t>
            </a:r>
            <a:endParaRPr sz="1200">
              <a:solidFill>
                <a:prstClr val="black"/>
              </a:solidFill>
              <a:latin typeface="Arial MT"/>
              <a:cs typeface="Arial MT"/>
            </a:endParaRPr>
          </a:p>
        </p:txBody>
      </p:sp>
      <p:sp>
        <p:nvSpPr>
          <p:cNvPr id="24" name="object 24"/>
          <p:cNvSpPr txBox="1"/>
          <p:nvPr/>
        </p:nvSpPr>
        <p:spPr>
          <a:xfrm>
            <a:off x="5269230" y="6399377"/>
            <a:ext cx="1646555" cy="115416"/>
          </a:xfrm>
          <a:prstGeom prst="rect">
            <a:avLst/>
          </a:prstGeom>
        </p:spPr>
        <p:txBody>
          <a:bodyPr vert="horz" wrap="square" lIns="0" tIns="15240" rIns="0" bIns="0" rtlCol="0">
            <a:spAutoFit/>
          </a:bodyPr>
          <a:lstStyle/>
          <a:p>
            <a:pPr marL="12700">
              <a:spcBef>
                <a:spcPts val="120"/>
              </a:spcBef>
              <a:tabLst>
                <a:tab pos="1585595" algn="l"/>
              </a:tabLst>
            </a:pPr>
            <a:r>
              <a:rPr sz="650" b="1" spc="10" dirty="0">
                <a:solidFill>
                  <a:srgbClr val="C00000"/>
                </a:solidFill>
                <a:latin typeface="Arial"/>
                <a:cs typeface="Arial"/>
              </a:rPr>
              <a:t>1	2</a:t>
            </a:r>
            <a:endParaRPr sz="650">
              <a:solidFill>
                <a:prstClr val="black"/>
              </a:solidFill>
              <a:latin typeface="Arial"/>
              <a:cs typeface="Arial"/>
            </a:endParaRPr>
          </a:p>
        </p:txBody>
      </p:sp>
      <p:pic>
        <p:nvPicPr>
          <p:cNvPr id="25" name="object 25"/>
          <p:cNvPicPr/>
          <p:nvPr/>
        </p:nvPicPr>
        <p:blipFill>
          <a:blip r:embed="rId6" cstate="print"/>
          <a:stretch>
            <a:fillRect/>
          </a:stretch>
        </p:blipFill>
        <p:spPr>
          <a:xfrm>
            <a:off x="7028688" y="2278379"/>
            <a:ext cx="1133856" cy="3834384"/>
          </a:xfrm>
          <a:prstGeom prst="rect">
            <a:avLst/>
          </a:prstGeom>
        </p:spPr>
      </p:pic>
      <p:sp>
        <p:nvSpPr>
          <p:cNvPr id="26" name="object 26"/>
          <p:cNvSpPr txBox="1"/>
          <p:nvPr/>
        </p:nvSpPr>
        <p:spPr>
          <a:xfrm>
            <a:off x="7091171" y="2537460"/>
            <a:ext cx="449580" cy="202620"/>
          </a:xfrm>
          <a:prstGeom prst="rect">
            <a:avLst/>
          </a:prstGeom>
          <a:solidFill>
            <a:srgbClr val="EAEAEA"/>
          </a:solidFill>
        </p:spPr>
        <p:txBody>
          <a:bodyPr vert="horz" wrap="square" lIns="0" tIns="17780" rIns="0" bIns="0" rtlCol="0">
            <a:spAutoFit/>
          </a:bodyPr>
          <a:lstStyle/>
          <a:p>
            <a:pPr marL="102870">
              <a:spcBef>
                <a:spcPts val="140"/>
              </a:spcBef>
            </a:pPr>
            <a:r>
              <a:rPr sz="1200" spc="-10" dirty="0">
                <a:solidFill>
                  <a:prstClr val="black"/>
                </a:solidFill>
                <a:latin typeface="Arial MT"/>
                <a:cs typeface="Arial MT"/>
              </a:rPr>
              <a:t>7x7</a:t>
            </a:r>
            <a:endParaRPr sz="1200">
              <a:solidFill>
                <a:prstClr val="black"/>
              </a:solidFill>
              <a:latin typeface="Arial MT"/>
              <a:cs typeface="Arial MT"/>
            </a:endParaRPr>
          </a:p>
        </p:txBody>
      </p:sp>
      <p:sp>
        <p:nvSpPr>
          <p:cNvPr id="27" name="object 27"/>
          <p:cNvSpPr txBox="1"/>
          <p:nvPr/>
        </p:nvSpPr>
        <p:spPr>
          <a:xfrm>
            <a:off x="7066916" y="1791970"/>
            <a:ext cx="833755" cy="391160"/>
          </a:xfrm>
          <a:prstGeom prst="rect">
            <a:avLst/>
          </a:prstGeom>
        </p:spPr>
        <p:txBody>
          <a:bodyPr vert="horz" wrap="square" lIns="0" tIns="12700" rIns="0" bIns="0" rtlCol="0">
            <a:spAutoFit/>
          </a:bodyPr>
          <a:lstStyle/>
          <a:p>
            <a:pPr marL="12700">
              <a:spcBef>
                <a:spcPts val="100"/>
              </a:spcBef>
            </a:pPr>
            <a:r>
              <a:rPr sz="1200" b="1" spc="-5" dirty="0">
                <a:solidFill>
                  <a:srgbClr val="006FC0"/>
                </a:solidFill>
                <a:latin typeface="Arial"/>
                <a:cs typeface="Arial"/>
              </a:rPr>
              <a:t>output</a:t>
            </a:r>
            <a:r>
              <a:rPr sz="1200" b="1" spc="-35" dirty="0">
                <a:solidFill>
                  <a:srgbClr val="006FC0"/>
                </a:solidFill>
                <a:latin typeface="Arial"/>
                <a:cs typeface="Arial"/>
              </a:rPr>
              <a:t> </a:t>
            </a:r>
            <a:r>
              <a:rPr sz="1200" b="1" dirty="0">
                <a:solidFill>
                  <a:srgbClr val="006FC0"/>
                </a:solidFill>
                <a:latin typeface="Arial"/>
                <a:cs typeface="Arial"/>
              </a:rPr>
              <a:t>size</a:t>
            </a:r>
            <a:endParaRPr sz="1200">
              <a:solidFill>
                <a:prstClr val="black"/>
              </a:solidFill>
              <a:latin typeface="Arial"/>
              <a:cs typeface="Arial"/>
            </a:endParaRPr>
          </a:p>
          <a:p>
            <a:pPr marL="12700"/>
            <a:r>
              <a:rPr sz="1200" b="1" dirty="0">
                <a:solidFill>
                  <a:srgbClr val="006FC0"/>
                </a:solidFill>
                <a:latin typeface="Arial"/>
                <a:cs typeface="Arial"/>
              </a:rPr>
              <a:t>=</a:t>
            </a:r>
            <a:r>
              <a:rPr sz="1200" b="1" spc="-50" dirty="0">
                <a:solidFill>
                  <a:srgbClr val="006FC0"/>
                </a:solidFill>
                <a:latin typeface="Arial"/>
                <a:cs typeface="Arial"/>
              </a:rPr>
              <a:t> </a:t>
            </a:r>
            <a:r>
              <a:rPr sz="1200" b="1" dirty="0">
                <a:solidFill>
                  <a:srgbClr val="006FC0"/>
                </a:solidFill>
                <a:latin typeface="Arial"/>
                <a:cs typeface="Arial"/>
              </a:rPr>
              <a:t>7*7*64</a:t>
            </a:r>
            <a:endParaRPr sz="1200">
              <a:solidFill>
                <a:prstClr val="black"/>
              </a:solidFill>
              <a:latin typeface="Arial"/>
              <a:cs typeface="Arial"/>
            </a:endParaRPr>
          </a:p>
        </p:txBody>
      </p:sp>
      <p:sp>
        <p:nvSpPr>
          <p:cNvPr id="28" name="object 28"/>
          <p:cNvSpPr txBox="1"/>
          <p:nvPr/>
        </p:nvSpPr>
        <p:spPr>
          <a:xfrm>
            <a:off x="6652006" y="6327750"/>
            <a:ext cx="758825" cy="166071"/>
          </a:xfrm>
          <a:prstGeom prst="rect">
            <a:avLst/>
          </a:prstGeom>
        </p:spPr>
        <p:txBody>
          <a:bodyPr vert="horz" wrap="square" lIns="0" tIns="12065" rIns="0" bIns="0" rtlCol="0">
            <a:spAutoFit/>
          </a:bodyPr>
          <a:lstStyle/>
          <a:p>
            <a:pPr marL="12700">
              <a:spcBef>
                <a:spcPts val="95"/>
              </a:spcBef>
            </a:pPr>
            <a:r>
              <a:rPr sz="1000" b="1" spc="-10" dirty="0">
                <a:solidFill>
                  <a:srgbClr val="C00000"/>
                </a:solidFill>
                <a:latin typeface="Arial"/>
                <a:cs typeface="Arial"/>
              </a:rPr>
              <a:t>#W</a:t>
            </a:r>
            <a:r>
              <a:rPr sz="1000" b="1" spc="320" dirty="0">
                <a:solidFill>
                  <a:srgbClr val="C00000"/>
                </a:solidFill>
                <a:latin typeface="Arial"/>
                <a:cs typeface="Arial"/>
              </a:rPr>
              <a:t> </a:t>
            </a:r>
            <a:r>
              <a:rPr sz="1000" b="1" spc="-5" dirty="0">
                <a:solidFill>
                  <a:srgbClr val="C00000"/>
                </a:solidFill>
                <a:latin typeface="Arial"/>
                <a:cs typeface="Arial"/>
              </a:rPr>
              <a:t>=</a:t>
            </a:r>
            <a:r>
              <a:rPr sz="1000" b="1" spc="-20" dirty="0">
                <a:solidFill>
                  <a:srgbClr val="C00000"/>
                </a:solidFill>
                <a:latin typeface="Arial"/>
                <a:cs typeface="Arial"/>
              </a:rPr>
              <a:t> </a:t>
            </a:r>
            <a:r>
              <a:rPr sz="1000" b="1" spc="-5" dirty="0">
                <a:solidFill>
                  <a:srgbClr val="C00000"/>
                </a:solidFill>
                <a:latin typeface="Arial"/>
                <a:cs typeface="Arial"/>
              </a:rPr>
              <a:t>36864</a:t>
            </a:r>
            <a:endParaRPr sz="1000">
              <a:solidFill>
                <a:prstClr val="black"/>
              </a:solidFill>
              <a:latin typeface="Arial"/>
              <a:cs typeface="Arial"/>
            </a:endParaRPr>
          </a:p>
        </p:txBody>
      </p:sp>
      <p:sp>
        <p:nvSpPr>
          <p:cNvPr id="29" name="object 29"/>
          <p:cNvSpPr txBox="1"/>
          <p:nvPr/>
        </p:nvSpPr>
        <p:spPr>
          <a:xfrm>
            <a:off x="5078348" y="6454546"/>
            <a:ext cx="2251710" cy="197490"/>
          </a:xfrm>
          <a:prstGeom prst="rect">
            <a:avLst/>
          </a:prstGeom>
        </p:spPr>
        <p:txBody>
          <a:bodyPr vert="horz" wrap="square" lIns="0" tIns="12700" rIns="0" bIns="0" rtlCol="0">
            <a:spAutoFit/>
          </a:bodyPr>
          <a:lstStyle/>
          <a:p>
            <a:pPr marL="12700">
              <a:spcBef>
                <a:spcPts val="100"/>
              </a:spcBef>
            </a:pPr>
            <a:r>
              <a:rPr sz="1000" b="1" spc="-5" dirty="0">
                <a:solidFill>
                  <a:srgbClr val="C00000"/>
                </a:solidFill>
                <a:latin typeface="Arial"/>
                <a:cs typeface="Arial"/>
              </a:rPr>
              <a:t>(4</a:t>
            </a:r>
            <a:r>
              <a:rPr sz="1000" b="1" spc="-10" dirty="0">
                <a:solidFill>
                  <a:srgbClr val="C00000"/>
                </a:solidFill>
                <a:latin typeface="Arial"/>
                <a:cs typeface="Arial"/>
              </a:rPr>
              <a:t>*</a:t>
            </a:r>
            <a:r>
              <a:rPr sz="1000" b="1" spc="-5" dirty="0">
                <a:solidFill>
                  <a:srgbClr val="C00000"/>
                </a:solidFill>
                <a:latin typeface="Arial"/>
                <a:cs typeface="Arial"/>
              </a:rPr>
              <a:t>4</a:t>
            </a:r>
            <a:r>
              <a:rPr sz="1000" b="1" spc="-10" dirty="0">
                <a:solidFill>
                  <a:srgbClr val="C00000"/>
                </a:solidFill>
                <a:latin typeface="Arial"/>
                <a:cs typeface="Arial"/>
              </a:rPr>
              <a:t>*</a:t>
            </a:r>
            <a:r>
              <a:rPr sz="1000" b="1" spc="-5" dirty="0">
                <a:solidFill>
                  <a:srgbClr val="C00000"/>
                </a:solidFill>
                <a:latin typeface="Arial"/>
                <a:cs typeface="Arial"/>
              </a:rPr>
              <a:t>3</a:t>
            </a:r>
            <a:r>
              <a:rPr sz="1000" b="1" spc="-10" dirty="0">
                <a:solidFill>
                  <a:srgbClr val="C00000"/>
                </a:solidFill>
                <a:latin typeface="Arial"/>
                <a:cs typeface="Arial"/>
              </a:rPr>
              <a:t>2</a:t>
            </a:r>
            <a:r>
              <a:rPr sz="1000" b="1" spc="-5" dirty="0">
                <a:solidFill>
                  <a:srgbClr val="C00000"/>
                </a:solidFill>
                <a:latin typeface="Arial"/>
                <a:cs typeface="Arial"/>
              </a:rPr>
              <a:t>)</a:t>
            </a:r>
            <a:r>
              <a:rPr sz="1000" b="1" spc="-10" dirty="0">
                <a:solidFill>
                  <a:srgbClr val="C00000"/>
                </a:solidFill>
                <a:latin typeface="Arial"/>
                <a:cs typeface="Arial"/>
              </a:rPr>
              <a:t>*</a:t>
            </a:r>
            <a:r>
              <a:rPr sz="1000" b="1" spc="-5" dirty="0">
                <a:solidFill>
                  <a:srgbClr val="C00000"/>
                </a:solidFill>
                <a:latin typeface="Arial"/>
                <a:cs typeface="Arial"/>
              </a:rPr>
              <a:t>64</a:t>
            </a:r>
            <a:r>
              <a:rPr sz="1000" b="1" dirty="0">
                <a:solidFill>
                  <a:srgbClr val="C00000"/>
                </a:solidFill>
                <a:latin typeface="Arial"/>
                <a:cs typeface="Arial"/>
              </a:rPr>
              <a:t>  </a:t>
            </a:r>
            <a:r>
              <a:rPr sz="1000" b="1" spc="55" dirty="0">
                <a:solidFill>
                  <a:srgbClr val="C00000"/>
                </a:solidFill>
                <a:latin typeface="Arial"/>
                <a:cs typeface="Arial"/>
              </a:rPr>
              <a:t> </a:t>
            </a:r>
            <a:r>
              <a:rPr spc="-7" baseline="2314" dirty="0">
                <a:solidFill>
                  <a:prstClr val="black"/>
                </a:solidFill>
                <a:latin typeface="Arial MT"/>
                <a:cs typeface="Arial MT"/>
              </a:rPr>
              <a:t>3</a:t>
            </a:r>
            <a:r>
              <a:rPr spc="-22" baseline="2314" dirty="0">
                <a:solidFill>
                  <a:prstClr val="black"/>
                </a:solidFill>
                <a:latin typeface="Arial MT"/>
                <a:cs typeface="Arial MT"/>
              </a:rPr>
              <a:t>x</a:t>
            </a:r>
            <a:r>
              <a:rPr spc="-7" baseline="2314" dirty="0">
                <a:solidFill>
                  <a:prstClr val="black"/>
                </a:solidFill>
                <a:latin typeface="Arial MT"/>
                <a:cs typeface="Arial MT"/>
              </a:rPr>
              <a:t>3</a:t>
            </a:r>
            <a:r>
              <a:rPr baseline="2314" dirty="0">
                <a:solidFill>
                  <a:prstClr val="black"/>
                </a:solidFill>
                <a:latin typeface="Arial MT"/>
                <a:cs typeface="Arial MT"/>
              </a:rPr>
              <a:t> st</a:t>
            </a:r>
            <a:r>
              <a:rPr spc="-7" baseline="2314" dirty="0">
                <a:solidFill>
                  <a:prstClr val="black"/>
                </a:solidFill>
                <a:latin typeface="Arial MT"/>
                <a:cs typeface="Arial MT"/>
              </a:rPr>
              <a:t>r</a:t>
            </a:r>
            <a:r>
              <a:rPr spc="-22" baseline="2314" dirty="0">
                <a:solidFill>
                  <a:prstClr val="black"/>
                </a:solidFill>
                <a:latin typeface="Arial MT"/>
                <a:cs typeface="Arial MT"/>
              </a:rPr>
              <a:t>i</a:t>
            </a:r>
            <a:r>
              <a:rPr spc="-7" baseline="2314" dirty="0">
                <a:solidFill>
                  <a:prstClr val="black"/>
                </a:solidFill>
                <a:latin typeface="Arial MT"/>
                <a:cs typeface="Arial MT"/>
              </a:rPr>
              <a:t>de</a:t>
            </a:r>
            <a:r>
              <a:rPr spc="-30" baseline="2314" dirty="0">
                <a:solidFill>
                  <a:prstClr val="black"/>
                </a:solidFill>
                <a:latin typeface="Arial MT"/>
                <a:cs typeface="Arial MT"/>
              </a:rPr>
              <a:t> </a:t>
            </a:r>
            <a:r>
              <a:rPr spc="-7" baseline="2314" dirty="0">
                <a:solidFill>
                  <a:prstClr val="black"/>
                </a:solidFill>
                <a:latin typeface="Arial MT"/>
                <a:cs typeface="Arial MT"/>
              </a:rPr>
              <a:t>1</a:t>
            </a:r>
            <a:r>
              <a:rPr spc="-232" baseline="2314" dirty="0">
                <a:solidFill>
                  <a:prstClr val="black"/>
                </a:solidFill>
                <a:latin typeface="Arial MT"/>
                <a:cs typeface="Arial MT"/>
              </a:rPr>
              <a:t> </a:t>
            </a:r>
            <a:r>
              <a:rPr sz="1000" b="1" spc="-5" dirty="0">
                <a:solidFill>
                  <a:srgbClr val="C00000"/>
                </a:solidFill>
                <a:latin typeface="Arial"/>
                <a:cs typeface="Arial"/>
              </a:rPr>
              <a:t>(3</a:t>
            </a:r>
            <a:r>
              <a:rPr sz="1000" b="1" spc="-10" dirty="0">
                <a:solidFill>
                  <a:srgbClr val="C00000"/>
                </a:solidFill>
                <a:latin typeface="Arial"/>
                <a:cs typeface="Arial"/>
              </a:rPr>
              <a:t>*</a:t>
            </a:r>
            <a:r>
              <a:rPr sz="1000" b="1" spc="-5" dirty="0">
                <a:solidFill>
                  <a:srgbClr val="C00000"/>
                </a:solidFill>
                <a:latin typeface="Arial"/>
                <a:cs typeface="Arial"/>
              </a:rPr>
              <a:t>3</a:t>
            </a:r>
            <a:r>
              <a:rPr sz="1000" b="1" spc="-10" dirty="0">
                <a:solidFill>
                  <a:srgbClr val="C00000"/>
                </a:solidFill>
                <a:latin typeface="Arial"/>
                <a:cs typeface="Arial"/>
              </a:rPr>
              <a:t>*</a:t>
            </a:r>
            <a:r>
              <a:rPr sz="1000" b="1" spc="-5" dirty="0">
                <a:solidFill>
                  <a:srgbClr val="C00000"/>
                </a:solidFill>
                <a:latin typeface="Arial"/>
                <a:cs typeface="Arial"/>
              </a:rPr>
              <a:t>6</a:t>
            </a:r>
            <a:r>
              <a:rPr sz="1000" b="1" spc="-10" dirty="0">
                <a:solidFill>
                  <a:srgbClr val="C00000"/>
                </a:solidFill>
                <a:latin typeface="Arial"/>
                <a:cs typeface="Arial"/>
              </a:rPr>
              <a:t>4</a:t>
            </a:r>
            <a:r>
              <a:rPr sz="1000" b="1" spc="-5" dirty="0">
                <a:solidFill>
                  <a:srgbClr val="C00000"/>
                </a:solidFill>
                <a:latin typeface="Arial"/>
                <a:cs typeface="Arial"/>
              </a:rPr>
              <a:t>)</a:t>
            </a:r>
            <a:r>
              <a:rPr sz="1000" b="1" spc="-10" dirty="0">
                <a:solidFill>
                  <a:srgbClr val="C00000"/>
                </a:solidFill>
                <a:latin typeface="Arial"/>
                <a:cs typeface="Arial"/>
              </a:rPr>
              <a:t>*</a:t>
            </a:r>
            <a:r>
              <a:rPr sz="1000" b="1" spc="-5" dirty="0">
                <a:solidFill>
                  <a:srgbClr val="C00000"/>
                </a:solidFill>
                <a:latin typeface="Arial"/>
                <a:cs typeface="Arial"/>
              </a:rPr>
              <a:t>64</a:t>
            </a:r>
            <a:endParaRPr sz="1000">
              <a:solidFill>
                <a:prstClr val="black"/>
              </a:solidFill>
              <a:latin typeface="Arial"/>
              <a:cs typeface="Arial"/>
            </a:endParaRPr>
          </a:p>
        </p:txBody>
      </p:sp>
      <p:sp>
        <p:nvSpPr>
          <p:cNvPr id="30" name="object 30"/>
          <p:cNvSpPr/>
          <p:nvPr/>
        </p:nvSpPr>
        <p:spPr>
          <a:xfrm>
            <a:off x="4290823" y="1567433"/>
            <a:ext cx="3351529" cy="241300"/>
          </a:xfrm>
          <a:custGeom>
            <a:avLst/>
            <a:gdLst/>
            <a:ahLst/>
            <a:cxnLst/>
            <a:rect l="l" t="t" r="r" b="b"/>
            <a:pathLst>
              <a:path w="3351529" h="241300">
                <a:moveTo>
                  <a:pt x="0" y="240791"/>
                </a:moveTo>
                <a:lnTo>
                  <a:pt x="1581" y="193905"/>
                </a:lnTo>
                <a:lnTo>
                  <a:pt x="5889" y="155638"/>
                </a:lnTo>
                <a:lnTo>
                  <a:pt x="12269" y="129849"/>
                </a:lnTo>
                <a:lnTo>
                  <a:pt x="20065" y="120395"/>
                </a:lnTo>
                <a:lnTo>
                  <a:pt x="1669541" y="120395"/>
                </a:lnTo>
                <a:lnTo>
                  <a:pt x="1677338" y="110942"/>
                </a:lnTo>
                <a:lnTo>
                  <a:pt x="1683718" y="85153"/>
                </a:lnTo>
                <a:lnTo>
                  <a:pt x="1688026" y="46886"/>
                </a:lnTo>
                <a:lnTo>
                  <a:pt x="1689607" y="0"/>
                </a:lnTo>
                <a:lnTo>
                  <a:pt x="1691189" y="46886"/>
                </a:lnTo>
                <a:lnTo>
                  <a:pt x="1695497" y="85153"/>
                </a:lnTo>
                <a:lnTo>
                  <a:pt x="1701877" y="110942"/>
                </a:lnTo>
                <a:lnTo>
                  <a:pt x="1709674" y="120395"/>
                </a:lnTo>
                <a:lnTo>
                  <a:pt x="3331210" y="120395"/>
                </a:lnTo>
                <a:lnTo>
                  <a:pt x="3339006" y="129849"/>
                </a:lnTo>
                <a:lnTo>
                  <a:pt x="3345386" y="155638"/>
                </a:lnTo>
                <a:lnTo>
                  <a:pt x="3349694" y="193905"/>
                </a:lnTo>
                <a:lnTo>
                  <a:pt x="3351276" y="240791"/>
                </a:lnTo>
              </a:path>
            </a:pathLst>
          </a:custGeom>
          <a:ln w="19812">
            <a:solidFill>
              <a:srgbClr val="961A2E"/>
            </a:solidFill>
          </a:ln>
        </p:spPr>
        <p:txBody>
          <a:bodyPr wrap="square" lIns="0" tIns="0" rIns="0" bIns="0" rtlCol="0"/>
          <a:lstStyle/>
          <a:p>
            <a:endParaRPr>
              <a:solidFill>
                <a:prstClr val="black"/>
              </a:solidFill>
              <a:latin typeface="Calibri"/>
            </a:endParaRPr>
          </a:p>
        </p:txBody>
      </p:sp>
      <p:sp>
        <p:nvSpPr>
          <p:cNvPr id="31" name="object 31"/>
          <p:cNvSpPr txBox="1"/>
          <p:nvPr/>
        </p:nvSpPr>
        <p:spPr>
          <a:xfrm>
            <a:off x="5276215" y="1233932"/>
            <a:ext cx="1405890" cy="299720"/>
          </a:xfrm>
          <a:prstGeom prst="rect">
            <a:avLst/>
          </a:prstGeom>
        </p:spPr>
        <p:txBody>
          <a:bodyPr vert="horz" wrap="square" lIns="0" tIns="12700" rIns="0" bIns="0" rtlCol="0">
            <a:spAutoFit/>
          </a:bodyPr>
          <a:lstStyle/>
          <a:p>
            <a:pPr marL="12700">
              <a:spcBef>
                <a:spcPts val="100"/>
              </a:spcBef>
            </a:pPr>
            <a:r>
              <a:rPr spc="-5" dirty="0">
                <a:solidFill>
                  <a:srgbClr val="C00000"/>
                </a:solidFill>
                <a:latin typeface="Arial MT"/>
                <a:cs typeface="Arial MT"/>
              </a:rPr>
              <a:t>C</a:t>
            </a:r>
            <a:r>
              <a:rPr spc="-15" dirty="0">
                <a:solidFill>
                  <a:srgbClr val="C00000"/>
                </a:solidFill>
                <a:latin typeface="Arial MT"/>
                <a:cs typeface="Arial MT"/>
              </a:rPr>
              <a:t>o</a:t>
            </a:r>
            <a:r>
              <a:rPr spc="-5" dirty="0">
                <a:solidFill>
                  <a:srgbClr val="C00000"/>
                </a:solidFill>
                <a:latin typeface="Arial MT"/>
                <a:cs typeface="Arial MT"/>
              </a:rPr>
              <a:t>nv</a:t>
            </a:r>
            <a:r>
              <a:rPr spc="-15" dirty="0">
                <a:solidFill>
                  <a:srgbClr val="C00000"/>
                </a:solidFill>
                <a:latin typeface="Arial MT"/>
                <a:cs typeface="Arial MT"/>
              </a:rPr>
              <a:t>o</a:t>
            </a:r>
            <a:r>
              <a:rPr spc="-5" dirty="0">
                <a:solidFill>
                  <a:srgbClr val="C00000"/>
                </a:solidFill>
                <a:latin typeface="Arial MT"/>
                <a:cs typeface="Arial MT"/>
              </a:rPr>
              <a:t>l</a:t>
            </a:r>
            <a:r>
              <a:rPr spc="-15" dirty="0">
                <a:solidFill>
                  <a:srgbClr val="C00000"/>
                </a:solidFill>
                <a:latin typeface="Arial MT"/>
                <a:cs typeface="Arial MT"/>
              </a:rPr>
              <a:t>u</a:t>
            </a:r>
            <a:r>
              <a:rPr spc="-5" dirty="0">
                <a:solidFill>
                  <a:srgbClr val="C00000"/>
                </a:solidFill>
                <a:latin typeface="Arial MT"/>
                <a:cs typeface="Arial MT"/>
              </a:rPr>
              <a:t>tio</a:t>
            </a:r>
            <a:r>
              <a:rPr spc="-15" dirty="0">
                <a:solidFill>
                  <a:srgbClr val="C00000"/>
                </a:solidFill>
                <a:latin typeface="Arial MT"/>
                <a:cs typeface="Arial MT"/>
              </a:rPr>
              <a:t>n</a:t>
            </a:r>
            <a:r>
              <a:rPr spc="-5" dirty="0">
                <a:solidFill>
                  <a:srgbClr val="C00000"/>
                </a:solidFill>
                <a:latin typeface="Arial MT"/>
                <a:cs typeface="Arial MT"/>
              </a:rPr>
              <a:t>al</a:t>
            </a:r>
            <a:endParaRPr>
              <a:solidFill>
                <a:prstClr val="black"/>
              </a:solidFill>
              <a:latin typeface="Arial MT"/>
              <a:cs typeface="Arial M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0" y="0"/>
            <a:ext cx="9144000" cy="645160"/>
            <a:chOff x="0" y="0"/>
            <a:chExt cx="9144000" cy="64516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6" name="object 6"/>
          <p:cNvSpPr txBox="1">
            <a:spLocks noGrp="1"/>
          </p:cNvSpPr>
          <p:nvPr>
            <p:ph type="title"/>
          </p:nvPr>
        </p:nvSpPr>
        <p:spPr>
          <a:xfrm>
            <a:off x="5768510" y="885826"/>
            <a:ext cx="3696547" cy="382156"/>
          </a:xfrm>
          <a:prstGeom prst="rect">
            <a:avLst/>
          </a:prstGeom>
        </p:spPr>
        <p:txBody>
          <a:bodyPr vert="horz" wrap="square" lIns="0" tIns="12700" rIns="0" bIns="0" rtlCol="0">
            <a:spAutoFit/>
          </a:bodyPr>
          <a:lstStyle/>
          <a:p>
            <a:pPr marL="12700">
              <a:spcBef>
                <a:spcPts val="100"/>
              </a:spcBef>
            </a:pPr>
            <a:r>
              <a:rPr spc="290" dirty="0"/>
              <a:t>DQN</a:t>
            </a:r>
            <a:r>
              <a:rPr spc="-25" dirty="0"/>
              <a:t> </a:t>
            </a:r>
            <a:r>
              <a:rPr spc="70" dirty="0"/>
              <a:t>Architecture</a:t>
            </a:r>
          </a:p>
        </p:txBody>
      </p:sp>
      <p:grpSp>
        <p:nvGrpSpPr>
          <p:cNvPr id="7" name="object 7"/>
          <p:cNvGrpSpPr/>
          <p:nvPr/>
        </p:nvGrpSpPr>
        <p:grpSpPr>
          <a:xfrm>
            <a:off x="1694687" y="2189989"/>
            <a:ext cx="5295900" cy="3971925"/>
            <a:chOff x="170687" y="2189988"/>
            <a:chExt cx="5295900" cy="3971925"/>
          </a:xfrm>
        </p:grpSpPr>
        <p:pic>
          <p:nvPicPr>
            <p:cNvPr id="8" name="object 8"/>
            <p:cNvPicPr/>
            <p:nvPr/>
          </p:nvPicPr>
          <p:blipFill>
            <a:blip r:embed="rId3" cstate="print"/>
            <a:stretch>
              <a:fillRect/>
            </a:stretch>
          </p:blipFill>
          <p:spPr>
            <a:xfrm>
              <a:off x="2718815" y="2189988"/>
              <a:ext cx="2747772" cy="3971544"/>
            </a:xfrm>
            <a:prstGeom prst="rect">
              <a:avLst/>
            </a:prstGeom>
          </p:spPr>
        </p:pic>
        <p:pic>
          <p:nvPicPr>
            <p:cNvPr id="9" name="object 9"/>
            <p:cNvPicPr/>
            <p:nvPr/>
          </p:nvPicPr>
          <p:blipFill>
            <a:blip r:embed="rId4" cstate="print"/>
            <a:stretch>
              <a:fillRect/>
            </a:stretch>
          </p:blipFill>
          <p:spPr>
            <a:xfrm>
              <a:off x="170687" y="3201924"/>
              <a:ext cx="1775460" cy="2125979"/>
            </a:xfrm>
            <a:prstGeom prst="rect">
              <a:avLst/>
            </a:prstGeom>
          </p:spPr>
        </p:pic>
        <p:sp>
          <p:nvSpPr>
            <p:cNvPr id="10" name="object 10"/>
            <p:cNvSpPr/>
            <p:nvPr/>
          </p:nvSpPr>
          <p:spPr>
            <a:xfrm>
              <a:off x="189737" y="3202686"/>
              <a:ext cx="437515" cy="447040"/>
            </a:xfrm>
            <a:custGeom>
              <a:avLst/>
              <a:gdLst/>
              <a:ahLst/>
              <a:cxnLst/>
              <a:rect l="l" t="t" r="r" b="b"/>
              <a:pathLst>
                <a:path w="437515" h="447039">
                  <a:moveTo>
                    <a:pt x="437388" y="0"/>
                  </a:moveTo>
                  <a:lnTo>
                    <a:pt x="0" y="0"/>
                  </a:lnTo>
                  <a:lnTo>
                    <a:pt x="0" y="446531"/>
                  </a:lnTo>
                  <a:lnTo>
                    <a:pt x="437388" y="446531"/>
                  </a:lnTo>
                  <a:lnTo>
                    <a:pt x="437388" y="0"/>
                  </a:lnTo>
                  <a:close/>
                </a:path>
              </a:pathLst>
            </a:custGeom>
            <a:solidFill>
              <a:srgbClr val="C50C2F"/>
            </a:solidFill>
          </p:spPr>
          <p:txBody>
            <a:bodyPr wrap="square" lIns="0" tIns="0" rIns="0" bIns="0" rtlCol="0"/>
            <a:lstStyle/>
            <a:p>
              <a:endParaRPr>
                <a:solidFill>
                  <a:prstClr val="black"/>
                </a:solidFill>
                <a:latin typeface="Calibri"/>
              </a:endParaRPr>
            </a:p>
          </p:txBody>
        </p:sp>
        <p:sp>
          <p:nvSpPr>
            <p:cNvPr id="11" name="object 11"/>
            <p:cNvSpPr/>
            <p:nvPr/>
          </p:nvSpPr>
          <p:spPr>
            <a:xfrm>
              <a:off x="189737" y="3202686"/>
              <a:ext cx="437515" cy="447040"/>
            </a:xfrm>
            <a:custGeom>
              <a:avLst/>
              <a:gdLst/>
              <a:ahLst/>
              <a:cxnLst/>
              <a:rect l="l" t="t" r="r" b="b"/>
              <a:pathLst>
                <a:path w="437515" h="447039">
                  <a:moveTo>
                    <a:pt x="0" y="446531"/>
                  </a:moveTo>
                  <a:lnTo>
                    <a:pt x="437388" y="446531"/>
                  </a:lnTo>
                  <a:lnTo>
                    <a:pt x="437388" y="0"/>
                  </a:lnTo>
                  <a:lnTo>
                    <a:pt x="0" y="0"/>
                  </a:lnTo>
                  <a:lnTo>
                    <a:pt x="0" y="446531"/>
                  </a:lnTo>
                  <a:close/>
                </a:path>
              </a:pathLst>
            </a:custGeom>
            <a:ln w="25908">
              <a:solidFill>
                <a:srgbClr val="91051F"/>
              </a:solidFill>
            </a:ln>
          </p:spPr>
          <p:txBody>
            <a:bodyPr wrap="square" lIns="0" tIns="0" rIns="0" bIns="0" rtlCol="0"/>
            <a:lstStyle/>
            <a:p>
              <a:endParaRPr>
                <a:solidFill>
                  <a:prstClr val="black"/>
                </a:solidFill>
                <a:latin typeface="Calibri"/>
              </a:endParaRPr>
            </a:p>
          </p:txBody>
        </p:sp>
      </p:grpSp>
      <p:sp>
        <p:nvSpPr>
          <p:cNvPr id="12" name="object 12"/>
          <p:cNvSpPr txBox="1"/>
          <p:nvPr/>
        </p:nvSpPr>
        <p:spPr>
          <a:xfrm>
            <a:off x="1713738" y="3202685"/>
            <a:ext cx="437515" cy="312906"/>
          </a:xfrm>
          <a:prstGeom prst="rect">
            <a:avLst/>
          </a:prstGeom>
        </p:spPr>
        <p:txBody>
          <a:bodyPr vert="horz" wrap="square" lIns="0" tIns="127000" rIns="0" bIns="0" rtlCol="0">
            <a:spAutoFit/>
          </a:bodyPr>
          <a:lstStyle/>
          <a:p>
            <a:pPr marL="95250">
              <a:spcBef>
                <a:spcPts val="1000"/>
              </a:spcBef>
            </a:pPr>
            <a:r>
              <a:rPr sz="1200" spc="-10" dirty="0">
                <a:solidFill>
                  <a:srgbClr val="FFFFFF"/>
                </a:solidFill>
                <a:latin typeface="Arial MT"/>
                <a:cs typeface="Arial MT"/>
              </a:rPr>
              <a:t>8x8</a:t>
            </a:r>
            <a:endParaRPr sz="1200">
              <a:solidFill>
                <a:prstClr val="black"/>
              </a:solidFill>
              <a:latin typeface="Arial MT"/>
              <a:cs typeface="Arial MT"/>
            </a:endParaRPr>
          </a:p>
        </p:txBody>
      </p:sp>
      <p:sp>
        <p:nvSpPr>
          <p:cNvPr id="13" name="object 13"/>
          <p:cNvSpPr/>
          <p:nvPr/>
        </p:nvSpPr>
        <p:spPr>
          <a:xfrm>
            <a:off x="3461512" y="2989326"/>
            <a:ext cx="783590" cy="2793365"/>
          </a:xfrm>
          <a:custGeom>
            <a:avLst/>
            <a:gdLst/>
            <a:ahLst/>
            <a:cxnLst/>
            <a:rect l="l" t="t" r="r" b="b"/>
            <a:pathLst>
              <a:path w="783589" h="2793365">
                <a:moveTo>
                  <a:pt x="783463" y="1167384"/>
                </a:moveTo>
                <a:lnTo>
                  <a:pt x="780796" y="1166495"/>
                </a:lnTo>
                <a:lnTo>
                  <a:pt x="702691" y="1140333"/>
                </a:lnTo>
                <a:lnTo>
                  <a:pt x="706589" y="1168273"/>
                </a:lnTo>
                <a:lnTo>
                  <a:pt x="25057" y="1264297"/>
                </a:lnTo>
                <a:lnTo>
                  <a:pt x="514350" y="74218"/>
                </a:lnTo>
                <a:lnTo>
                  <a:pt x="540512" y="84963"/>
                </a:lnTo>
                <a:lnTo>
                  <a:pt x="538264" y="54991"/>
                </a:lnTo>
                <a:lnTo>
                  <a:pt x="534162" y="0"/>
                </a:lnTo>
                <a:lnTo>
                  <a:pt x="470027" y="56007"/>
                </a:lnTo>
                <a:lnTo>
                  <a:pt x="496062" y="66713"/>
                </a:lnTo>
                <a:lnTo>
                  <a:pt x="254" y="1272667"/>
                </a:lnTo>
                <a:lnTo>
                  <a:pt x="8204" y="1275943"/>
                </a:lnTo>
                <a:lnTo>
                  <a:pt x="0" y="1278763"/>
                </a:lnTo>
                <a:lnTo>
                  <a:pt x="499910" y="2724416"/>
                </a:lnTo>
                <a:lnTo>
                  <a:pt x="473329" y="2733611"/>
                </a:lnTo>
                <a:lnTo>
                  <a:pt x="534162" y="2793174"/>
                </a:lnTo>
                <a:lnTo>
                  <a:pt x="541667" y="2736392"/>
                </a:lnTo>
                <a:lnTo>
                  <a:pt x="545338" y="2708706"/>
                </a:lnTo>
                <a:lnTo>
                  <a:pt x="518693" y="2717927"/>
                </a:lnTo>
                <a:lnTo>
                  <a:pt x="23025" y="1284541"/>
                </a:lnTo>
                <a:lnTo>
                  <a:pt x="709320" y="1187831"/>
                </a:lnTo>
                <a:lnTo>
                  <a:pt x="713232" y="1215771"/>
                </a:lnTo>
                <a:lnTo>
                  <a:pt x="783463" y="1167384"/>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4" name="object 14"/>
          <p:cNvSpPr txBox="1"/>
          <p:nvPr/>
        </p:nvSpPr>
        <p:spPr>
          <a:xfrm>
            <a:off x="1713077" y="2833878"/>
            <a:ext cx="1718310" cy="228909"/>
          </a:xfrm>
          <a:prstGeom prst="rect">
            <a:avLst/>
          </a:prstGeom>
        </p:spPr>
        <p:txBody>
          <a:bodyPr vert="horz" wrap="square" lIns="0" tIns="13335" rIns="0" bIns="0" rtlCol="0">
            <a:spAutoFit/>
          </a:bodyPr>
          <a:lstStyle/>
          <a:p>
            <a:pPr marL="12700">
              <a:spcBef>
                <a:spcPts val="105"/>
              </a:spcBef>
            </a:pPr>
            <a:r>
              <a:rPr sz="1400" dirty="0">
                <a:solidFill>
                  <a:prstClr val="black"/>
                </a:solidFill>
                <a:latin typeface="Arial MT"/>
                <a:cs typeface="Arial MT"/>
              </a:rPr>
              <a:t>Input</a:t>
            </a:r>
            <a:r>
              <a:rPr sz="1400" spc="-65" dirty="0">
                <a:solidFill>
                  <a:prstClr val="black"/>
                </a:solidFill>
                <a:latin typeface="Arial MT"/>
                <a:cs typeface="Arial MT"/>
              </a:rPr>
              <a:t> </a:t>
            </a:r>
            <a:r>
              <a:rPr sz="1400" dirty="0">
                <a:solidFill>
                  <a:prstClr val="black"/>
                </a:solidFill>
                <a:latin typeface="Arial MT"/>
                <a:cs typeface="Arial MT"/>
              </a:rPr>
              <a:t>image:</a:t>
            </a:r>
            <a:r>
              <a:rPr sz="1400" spc="-65" dirty="0">
                <a:solidFill>
                  <a:prstClr val="black"/>
                </a:solidFill>
                <a:latin typeface="Arial MT"/>
                <a:cs typeface="Arial MT"/>
              </a:rPr>
              <a:t> </a:t>
            </a:r>
            <a:r>
              <a:rPr sz="1400" spc="-5" dirty="0">
                <a:solidFill>
                  <a:prstClr val="black"/>
                </a:solidFill>
                <a:latin typeface="Arial MT"/>
                <a:cs typeface="Arial MT"/>
              </a:rPr>
              <a:t>84x84x4</a:t>
            </a:r>
            <a:endParaRPr sz="1400">
              <a:solidFill>
                <a:prstClr val="black"/>
              </a:solidFill>
              <a:latin typeface="Arial MT"/>
              <a:cs typeface="Arial MT"/>
            </a:endParaRPr>
          </a:p>
        </p:txBody>
      </p:sp>
      <p:sp>
        <p:nvSpPr>
          <p:cNvPr id="15" name="object 15"/>
          <p:cNvSpPr txBox="1"/>
          <p:nvPr/>
        </p:nvSpPr>
        <p:spPr>
          <a:xfrm>
            <a:off x="2324811" y="4292346"/>
            <a:ext cx="508634" cy="228268"/>
          </a:xfrm>
          <a:prstGeom prst="rect">
            <a:avLst/>
          </a:prstGeom>
        </p:spPr>
        <p:txBody>
          <a:bodyPr vert="horz" wrap="square" lIns="0" tIns="12700" rIns="0" bIns="0" rtlCol="0">
            <a:spAutoFit/>
          </a:bodyPr>
          <a:lstStyle/>
          <a:p>
            <a:pPr marL="12700">
              <a:spcBef>
                <a:spcPts val="100"/>
              </a:spcBef>
            </a:pPr>
            <a:r>
              <a:rPr sz="1400" dirty="0">
                <a:solidFill>
                  <a:srgbClr val="FFFFFF"/>
                </a:solidFill>
                <a:latin typeface="Arial MT"/>
                <a:cs typeface="Arial MT"/>
              </a:rPr>
              <a:t>84</a:t>
            </a:r>
            <a:r>
              <a:rPr sz="1400" spc="-20" dirty="0">
                <a:solidFill>
                  <a:srgbClr val="FFFFFF"/>
                </a:solidFill>
                <a:latin typeface="Arial MT"/>
                <a:cs typeface="Arial MT"/>
              </a:rPr>
              <a:t>x</a:t>
            </a:r>
            <a:r>
              <a:rPr sz="1400" dirty="0">
                <a:solidFill>
                  <a:srgbClr val="FFFFFF"/>
                </a:solidFill>
                <a:latin typeface="Arial MT"/>
                <a:cs typeface="Arial MT"/>
              </a:rPr>
              <a:t>84</a:t>
            </a:r>
            <a:endParaRPr sz="1400">
              <a:solidFill>
                <a:prstClr val="black"/>
              </a:solidFill>
              <a:latin typeface="Arial MT"/>
              <a:cs typeface="Arial MT"/>
            </a:endParaRPr>
          </a:p>
        </p:txBody>
      </p:sp>
      <p:sp>
        <p:nvSpPr>
          <p:cNvPr id="16" name="object 16"/>
          <p:cNvSpPr txBox="1"/>
          <p:nvPr/>
        </p:nvSpPr>
        <p:spPr>
          <a:xfrm>
            <a:off x="2102917" y="6215279"/>
            <a:ext cx="810895" cy="436245"/>
          </a:xfrm>
          <a:prstGeom prst="rect">
            <a:avLst/>
          </a:prstGeom>
        </p:spPr>
        <p:txBody>
          <a:bodyPr vert="horz" wrap="square" lIns="0" tIns="34925" rIns="0" bIns="0" rtlCol="0">
            <a:spAutoFit/>
          </a:bodyPr>
          <a:lstStyle/>
          <a:p>
            <a:pPr marL="93980">
              <a:spcBef>
                <a:spcPts val="275"/>
              </a:spcBef>
            </a:pPr>
            <a:r>
              <a:rPr sz="1200" spc="-5" dirty="0">
                <a:solidFill>
                  <a:prstClr val="black"/>
                </a:solidFill>
                <a:latin typeface="Arial MT"/>
                <a:cs typeface="Arial MT"/>
              </a:rPr>
              <a:t>32</a:t>
            </a:r>
            <a:r>
              <a:rPr sz="1200" spc="-50" dirty="0">
                <a:solidFill>
                  <a:prstClr val="black"/>
                </a:solidFill>
                <a:latin typeface="Arial MT"/>
                <a:cs typeface="Arial MT"/>
              </a:rPr>
              <a:t> </a:t>
            </a:r>
            <a:r>
              <a:rPr sz="1200" dirty="0">
                <a:solidFill>
                  <a:prstClr val="black"/>
                </a:solidFill>
                <a:latin typeface="Arial MT"/>
                <a:cs typeface="Arial MT"/>
              </a:rPr>
              <a:t>filters</a:t>
            </a:r>
            <a:endParaRPr sz="1200">
              <a:solidFill>
                <a:prstClr val="black"/>
              </a:solidFill>
              <a:latin typeface="Arial MT"/>
              <a:cs typeface="Arial MT"/>
            </a:endParaRPr>
          </a:p>
          <a:p>
            <a:pPr marL="12700">
              <a:spcBef>
                <a:spcPts val="175"/>
              </a:spcBef>
            </a:pPr>
            <a:r>
              <a:rPr sz="1200" spc="-10" dirty="0">
                <a:solidFill>
                  <a:prstClr val="black"/>
                </a:solidFill>
                <a:latin typeface="Arial MT"/>
                <a:cs typeface="Arial MT"/>
              </a:rPr>
              <a:t>8x8</a:t>
            </a:r>
            <a:r>
              <a:rPr sz="1200" spc="-30" dirty="0">
                <a:solidFill>
                  <a:prstClr val="black"/>
                </a:solidFill>
                <a:latin typeface="Arial MT"/>
                <a:cs typeface="Arial MT"/>
              </a:rPr>
              <a:t> </a:t>
            </a:r>
            <a:r>
              <a:rPr sz="1200" spc="-5" dirty="0">
                <a:solidFill>
                  <a:prstClr val="black"/>
                </a:solidFill>
                <a:latin typeface="Arial MT"/>
                <a:cs typeface="Arial MT"/>
              </a:rPr>
              <a:t>stride</a:t>
            </a:r>
            <a:r>
              <a:rPr sz="1200" spc="-45" dirty="0">
                <a:solidFill>
                  <a:prstClr val="black"/>
                </a:solidFill>
                <a:latin typeface="Arial MT"/>
                <a:cs typeface="Arial MT"/>
              </a:rPr>
              <a:t> </a:t>
            </a:r>
            <a:r>
              <a:rPr sz="1200" spc="-5" dirty="0">
                <a:solidFill>
                  <a:prstClr val="black"/>
                </a:solidFill>
                <a:latin typeface="Arial MT"/>
                <a:cs typeface="Arial MT"/>
              </a:rPr>
              <a:t>4</a:t>
            </a:r>
            <a:endParaRPr sz="1200">
              <a:solidFill>
                <a:prstClr val="black"/>
              </a:solidFill>
              <a:latin typeface="Arial MT"/>
              <a:cs typeface="Arial MT"/>
            </a:endParaRPr>
          </a:p>
        </p:txBody>
      </p:sp>
      <p:sp>
        <p:nvSpPr>
          <p:cNvPr id="17" name="object 17"/>
          <p:cNvSpPr/>
          <p:nvPr/>
        </p:nvSpPr>
        <p:spPr>
          <a:xfrm>
            <a:off x="5872735" y="2373629"/>
            <a:ext cx="233679" cy="224154"/>
          </a:xfrm>
          <a:custGeom>
            <a:avLst/>
            <a:gdLst/>
            <a:ahLst/>
            <a:cxnLst/>
            <a:rect l="l" t="t" r="r" b="b"/>
            <a:pathLst>
              <a:path w="233679" h="224155">
                <a:moveTo>
                  <a:pt x="0" y="224027"/>
                </a:moveTo>
                <a:lnTo>
                  <a:pt x="233172" y="224027"/>
                </a:lnTo>
                <a:lnTo>
                  <a:pt x="233172" y="0"/>
                </a:lnTo>
                <a:lnTo>
                  <a:pt x="0" y="0"/>
                </a:lnTo>
                <a:lnTo>
                  <a:pt x="0" y="224027"/>
                </a:lnTo>
                <a:close/>
              </a:path>
            </a:pathLst>
          </a:custGeom>
          <a:ln w="19812">
            <a:solidFill>
              <a:srgbClr val="000000"/>
            </a:solidFill>
          </a:ln>
        </p:spPr>
        <p:txBody>
          <a:bodyPr wrap="square" lIns="0" tIns="0" rIns="0" bIns="0" rtlCol="0"/>
          <a:lstStyle/>
          <a:p>
            <a:endParaRPr>
              <a:solidFill>
                <a:prstClr val="black"/>
              </a:solidFill>
              <a:latin typeface="Calibri"/>
            </a:endParaRPr>
          </a:p>
        </p:txBody>
      </p:sp>
      <p:sp>
        <p:nvSpPr>
          <p:cNvPr id="18" name="object 18"/>
          <p:cNvSpPr txBox="1"/>
          <p:nvPr/>
        </p:nvSpPr>
        <p:spPr>
          <a:xfrm>
            <a:off x="3111120" y="6255512"/>
            <a:ext cx="876935" cy="391795"/>
          </a:xfrm>
          <a:prstGeom prst="rect">
            <a:avLst/>
          </a:prstGeom>
        </p:spPr>
        <p:txBody>
          <a:bodyPr vert="horz" wrap="square" lIns="0" tIns="12700" rIns="0" bIns="0" rtlCol="0">
            <a:spAutoFit/>
          </a:bodyPr>
          <a:lstStyle/>
          <a:p>
            <a:pPr marL="38100">
              <a:spcBef>
                <a:spcPts val="100"/>
              </a:spcBef>
            </a:pPr>
            <a:r>
              <a:rPr sz="1200" b="1" dirty="0">
                <a:solidFill>
                  <a:srgbClr val="C00000"/>
                </a:solidFill>
                <a:latin typeface="Arial"/>
                <a:cs typeface="Arial"/>
              </a:rPr>
              <a:t>#W</a:t>
            </a:r>
            <a:r>
              <a:rPr sz="1200" b="1" baseline="-20833" dirty="0">
                <a:solidFill>
                  <a:srgbClr val="C00000"/>
                </a:solidFill>
                <a:latin typeface="Arial"/>
                <a:cs typeface="Arial"/>
              </a:rPr>
              <a:t>0</a:t>
            </a:r>
            <a:r>
              <a:rPr sz="1200" b="1" spc="112" baseline="-20833" dirty="0">
                <a:solidFill>
                  <a:srgbClr val="C00000"/>
                </a:solidFill>
                <a:latin typeface="Arial"/>
                <a:cs typeface="Arial"/>
              </a:rPr>
              <a:t> </a:t>
            </a:r>
            <a:r>
              <a:rPr sz="1200" b="1" dirty="0">
                <a:solidFill>
                  <a:srgbClr val="C00000"/>
                </a:solidFill>
                <a:latin typeface="Arial"/>
                <a:cs typeface="Arial"/>
              </a:rPr>
              <a:t>=</a:t>
            </a:r>
            <a:r>
              <a:rPr sz="1200" b="1" spc="-30" dirty="0">
                <a:solidFill>
                  <a:srgbClr val="C00000"/>
                </a:solidFill>
                <a:latin typeface="Arial"/>
                <a:cs typeface="Arial"/>
              </a:rPr>
              <a:t> </a:t>
            </a:r>
            <a:r>
              <a:rPr sz="1200" b="1" dirty="0">
                <a:solidFill>
                  <a:srgbClr val="C00000"/>
                </a:solidFill>
                <a:latin typeface="Arial"/>
                <a:cs typeface="Arial"/>
              </a:rPr>
              <a:t>8192</a:t>
            </a:r>
            <a:endParaRPr sz="1200">
              <a:solidFill>
                <a:prstClr val="black"/>
              </a:solidFill>
              <a:latin typeface="Arial"/>
              <a:cs typeface="Arial"/>
            </a:endParaRPr>
          </a:p>
          <a:p>
            <a:pPr marL="38100"/>
            <a:r>
              <a:rPr sz="1200" b="1" spc="-5" dirty="0">
                <a:solidFill>
                  <a:srgbClr val="C00000"/>
                </a:solidFill>
                <a:latin typeface="Arial"/>
                <a:cs typeface="Arial"/>
              </a:rPr>
              <a:t>(8*8*4)*32</a:t>
            </a:r>
            <a:endParaRPr sz="1200">
              <a:solidFill>
                <a:prstClr val="black"/>
              </a:solidFill>
              <a:latin typeface="Arial"/>
              <a:cs typeface="Arial"/>
            </a:endParaRPr>
          </a:p>
        </p:txBody>
      </p:sp>
      <p:sp>
        <p:nvSpPr>
          <p:cNvPr id="19" name="object 19"/>
          <p:cNvSpPr txBox="1"/>
          <p:nvPr/>
        </p:nvSpPr>
        <p:spPr>
          <a:xfrm>
            <a:off x="1524407" y="622808"/>
            <a:ext cx="4181475" cy="197490"/>
          </a:xfrm>
          <a:prstGeom prst="rect">
            <a:avLst/>
          </a:prstGeom>
        </p:spPr>
        <p:txBody>
          <a:bodyPr vert="horz" wrap="square" lIns="0" tIns="12700" rIns="0" bIns="0" rtlCol="0">
            <a:spAutoFit/>
          </a:bodyPr>
          <a:lstStyle/>
          <a:p>
            <a:pPr marL="12700">
              <a:spcBef>
                <a:spcPts val="100"/>
              </a:spcBef>
            </a:pPr>
            <a:r>
              <a:rPr sz="1200" i="1" spc="-5" dirty="0">
                <a:solidFill>
                  <a:prstClr val="black"/>
                </a:solidFill>
                <a:latin typeface="Arial"/>
                <a:cs typeface="Arial"/>
                <a:hlinkClick r:id="rId5"/>
              </a:rPr>
              <a:t>http://www.slideshare.net/onghaoyi/distributed-deep-qlearning</a:t>
            </a:r>
            <a:endParaRPr sz="1200">
              <a:solidFill>
                <a:prstClr val="black"/>
              </a:solidFill>
              <a:latin typeface="Arial"/>
              <a:cs typeface="Arial"/>
            </a:endParaRPr>
          </a:p>
        </p:txBody>
      </p:sp>
      <p:sp>
        <p:nvSpPr>
          <p:cNvPr id="20" name="object 20"/>
          <p:cNvSpPr txBox="1"/>
          <p:nvPr/>
        </p:nvSpPr>
        <p:spPr>
          <a:xfrm>
            <a:off x="4411727" y="1755394"/>
            <a:ext cx="833755" cy="574040"/>
          </a:xfrm>
          <a:prstGeom prst="rect">
            <a:avLst/>
          </a:prstGeom>
        </p:spPr>
        <p:txBody>
          <a:bodyPr vert="horz" wrap="square" lIns="0" tIns="12700" rIns="0" bIns="0" rtlCol="0">
            <a:spAutoFit/>
          </a:bodyPr>
          <a:lstStyle/>
          <a:p>
            <a:pPr marL="12700">
              <a:spcBef>
                <a:spcPts val="100"/>
              </a:spcBef>
            </a:pPr>
            <a:r>
              <a:rPr sz="1200" b="1" spc="-5" dirty="0">
                <a:solidFill>
                  <a:srgbClr val="006FC0"/>
                </a:solidFill>
                <a:latin typeface="Arial"/>
                <a:cs typeface="Arial"/>
              </a:rPr>
              <a:t>output</a:t>
            </a:r>
            <a:r>
              <a:rPr sz="1200" b="1" spc="-50" dirty="0">
                <a:solidFill>
                  <a:srgbClr val="006FC0"/>
                </a:solidFill>
                <a:latin typeface="Arial"/>
                <a:cs typeface="Arial"/>
              </a:rPr>
              <a:t> </a:t>
            </a:r>
            <a:r>
              <a:rPr sz="1200" b="1" dirty="0">
                <a:solidFill>
                  <a:srgbClr val="006FC0"/>
                </a:solidFill>
                <a:latin typeface="Arial"/>
                <a:cs typeface="Arial"/>
              </a:rPr>
              <a:t>size</a:t>
            </a:r>
            <a:endParaRPr sz="1200" dirty="0">
              <a:solidFill>
                <a:prstClr val="black"/>
              </a:solidFill>
              <a:latin typeface="Arial"/>
              <a:cs typeface="Arial"/>
            </a:endParaRPr>
          </a:p>
          <a:p>
            <a:pPr marL="12700"/>
            <a:r>
              <a:rPr sz="1200" b="1" spc="-5" dirty="0">
                <a:solidFill>
                  <a:srgbClr val="006FC0"/>
                </a:solidFill>
                <a:latin typeface="Arial"/>
                <a:cs typeface="Arial"/>
              </a:rPr>
              <a:t>=(84-8)/4+1</a:t>
            </a:r>
            <a:endParaRPr sz="1200" dirty="0">
              <a:solidFill>
                <a:prstClr val="black"/>
              </a:solidFill>
              <a:latin typeface="Arial"/>
              <a:cs typeface="Arial"/>
            </a:endParaRPr>
          </a:p>
          <a:p>
            <a:pPr marL="12700"/>
            <a:r>
              <a:rPr sz="1200" b="1" dirty="0">
                <a:solidFill>
                  <a:srgbClr val="006FC0"/>
                </a:solidFill>
                <a:latin typeface="Arial"/>
                <a:cs typeface="Arial"/>
              </a:rPr>
              <a:t>=</a:t>
            </a:r>
            <a:r>
              <a:rPr sz="1200" b="1" spc="-40" dirty="0">
                <a:solidFill>
                  <a:srgbClr val="006FC0"/>
                </a:solidFill>
                <a:latin typeface="Arial"/>
                <a:cs typeface="Arial"/>
              </a:rPr>
              <a:t> </a:t>
            </a:r>
            <a:r>
              <a:rPr sz="1200" b="1" spc="-5" dirty="0">
                <a:solidFill>
                  <a:srgbClr val="006FC0"/>
                </a:solidFill>
                <a:latin typeface="Arial"/>
                <a:cs typeface="Arial"/>
              </a:rPr>
              <a:t>20*20*32</a:t>
            </a:r>
            <a:endParaRPr sz="1200" dirty="0">
              <a:solidFill>
                <a:prstClr val="black"/>
              </a:solidFill>
              <a:latin typeface="Arial"/>
              <a:cs typeface="Arial"/>
            </a:endParaRPr>
          </a:p>
        </p:txBody>
      </p:sp>
      <p:sp>
        <p:nvSpPr>
          <p:cNvPr id="21" name="object 21"/>
          <p:cNvSpPr txBox="1"/>
          <p:nvPr/>
        </p:nvSpPr>
        <p:spPr>
          <a:xfrm>
            <a:off x="5803139" y="1764538"/>
            <a:ext cx="833755" cy="816610"/>
          </a:xfrm>
          <a:prstGeom prst="rect">
            <a:avLst/>
          </a:prstGeom>
        </p:spPr>
        <p:txBody>
          <a:bodyPr vert="horz" wrap="square" lIns="0" tIns="12700" rIns="0" bIns="0" rtlCol="0">
            <a:spAutoFit/>
          </a:bodyPr>
          <a:lstStyle/>
          <a:p>
            <a:pPr marL="12700">
              <a:spcBef>
                <a:spcPts val="100"/>
              </a:spcBef>
            </a:pPr>
            <a:r>
              <a:rPr sz="1200" b="1" spc="-5" dirty="0">
                <a:solidFill>
                  <a:srgbClr val="006FC0"/>
                </a:solidFill>
                <a:latin typeface="Arial"/>
                <a:cs typeface="Arial"/>
              </a:rPr>
              <a:t>output</a:t>
            </a:r>
            <a:r>
              <a:rPr sz="1200" b="1" spc="-50" dirty="0">
                <a:solidFill>
                  <a:srgbClr val="006FC0"/>
                </a:solidFill>
                <a:latin typeface="Arial"/>
                <a:cs typeface="Arial"/>
              </a:rPr>
              <a:t> </a:t>
            </a:r>
            <a:r>
              <a:rPr sz="1200" b="1" dirty="0">
                <a:solidFill>
                  <a:srgbClr val="006FC0"/>
                </a:solidFill>
                <a:latin typeface="Arial"/>
                <a:cs typeface="Arial"/>
              </a:rPr>
              <a:t>size</a:t>
            </a:r>
            <a:endParaRPr sz="1200">
              <a:solidFill>
                <a:prstClr val="black"/>
              </a:solidFill>
              <a:latin typeface="Arial"/>
              <a:cs typeface="Arial"/>
            </a:endParaRPr>
          </a:p>
          <a:p>
            <a:pPr marL="12700"/>
            <a:r>
              <a:rPr sz="1200" b="1" spc="-5" dirty="0">
                <a:solidFill>
                  <a:srgbClr val="006FC0"/>
                </a:solidFill>
                <a:latin typeface="Arial"/>
                <a:cs typeface="Arial"/>
              </a:rPr>
              <a:t>=(20-4)/2+1</a:t>
            </a:r>
            <a:endParaRPr sz="1200">
              <a:solidFill>
                <a:prstClr val="black"/>
              </a:solidFill>
              <a:latin typeface="Arial"/>
              <a:cs typeface="Arial"/>
            </a:endParaRPr>
          </a:p>
          <a:p>
            <a:pPr marL="12700"/>
            <a:r>
              <a:rPr sz="1200" b="1" dirty="0">
                <a:solidFill>
                  <a:srgbClr val="006FC0"/>
                </a:solidFill>
                <a:latin typeface="Arial"/>
                <a:cs typeface="Arial"/>
              </a:rPr>
              <a:t>=</a:t>
            </a:r>
            <a:r>
              <a:rPr sz="1200" b="1" spc="-50" dirty="0">
                <a:solidFill>
                  <a:srgbClr val="006FC0"/>
                </a:solidFill>
                <a:latin typeface="Arial"/>
                <a:cs typeface="Arial"/>
              </a:rPr>
              <a:t> </a:t>
            </a:r>
            <a:r>
              <a:rPr sz="1200" b="1" dirty="0">
                <a:solidFill>
                  <a:srgbClr val="006FC0"/>
                </a:solidFill>
                <a:latin typeface="Arial"/>
                <a:cs typeface="Arial"/>
              </a:rPr>
              <a:t>9*9*64</a:t>
            </a:r>
            <a:endParaRPr sz="1200">
              <a:solidFill>
                <a:prstClr val="black"/>
              </a:solidFill>
              <a:latin typeface="Arial"/>
              <a:cs typeface="Arial"/>
            </a:endParaRPr>
          </a:p>
          <a:p>
            <a:pPr marL="83820">
              <a:spcBef>
                <a:spcPts val="705"/>
              </a:spcBef>
            </a:pPr>
            <a:r>
              <a:rPr sz="1000" spc="-5" dirty="0">
                <a:solidFill>
                  <a:prstClr val="black"/>
                </a:solidFill>
                <a:latin typeface="Arial MT"/>
                <a:cs typeface="Arial MT"/>
              </a:rPr>
              <a:t>3x3</a:t>
            </a:r>
            <a:endParaRPr sz="1000">
              <a:solidFill>
                <a:prstClr val="black"/>
              </a:solidFill>
              <a:latin typeface="Arial MT"/>
              <a:cs typeface="Arial MT"/>
            </a:endParaRPr>
          </a:p>
        </p:txBody>
      </p:sp>
      <p:sp>
        <p:nvSpPr>
          <p:cNvPr id="22" name="object 22"/>
          <p:cNvSpPr txBox="1"/>
          <p:nvPr/>
        </p:nvSpPr>
        <p:spPr>
          <a:xfrm>
            <a:off x="4089655" y="6242100"/>
            <a:ext cx="810895" cy="382156"/>
          </a:xfrm>
          <a:prstGeom prst="rect">
            <a:avLst/>
          </a:prstGeom>
        </p:spPr>
        <p:txBody>
          <a:bodyPr vert="horz" wrap="square" lIns="0" tIns="12700" rIns="0" bIns="0" rtlCol="0">
            <a:spAutoFit/>
          </a:bodyPr>
          <a:lstStyle/>
          <a:p>
            <a:pPr marL="155575">
              <a:spcBef>
                <a:spcPts val="100"/>
              </a:spcBef>
            </a:pPr>
            <a:r>
              <a:rPr sz="1200" spc="-5" dirty="0">
                <a:solidFill>
                  <a:prstClr val="black"/>
                </a:solidFill>
                <a:latin typeface="Arial MT"/>
                <a:cs typeface="Arial MT"/>
              </a:rPr>
              <a:t>64</a:t>
            </a:r>
            <a:r>
              <a:rPr sz="1200" spc="-50" dirty="0">
                <a:solidFill>
                  <a:prstClr val="black"/>
                </a:solidFill>
                <a:latin typeface="Arial MT"/>
                <a:cs typeface="Arial MT"/>
              </a:rPr>
              <a:t> </a:t>
            </a:r>
            <a:r>
              <a:rPr sz="1200" dirty="0">
                <a:solidFill>
                  <a:prstClr val="black"/>
                </a:solidFill>
                <a:latin typeface="Arial MT"/>
                <a:cs typeface="Arial MT"/>
              </a:rPr>
              <a:t>filters</a:t>
            </a:r>
            <a:endParaRPr sz="1200">
              <a:solidFill>
                <a:prstClr val="black"/>
              </a:solidFill>
              <a:latin typeface="Arial MT"/>
              <a:cs typeface="Arial MT"/>
            </a:endParaRPr>
          </a:p>
          <a:p>
            <a:pPr marL="12700">
              <a:spcBef>
                <a:spcPts val="45"/>
              </a:spcBef>
            </a:pPr>
            <a:r>
              <a:rPr sz="1200" spc="-10" dirty="0">
                <a:solidFill>
                  <a:prstClr val="black"/>
                </a:solidFill>
                <a:latin typeface="Arial MT"/>
                <a:cs typeface="Arial MT"/>
              </a:rPr>
              <a:t>4x4</a:t>
            </a:r>
            <a:r>
              <a:rPr sz="1200" spc="-30" dirty="0">
                <a:solidFill>
                  <a:prstClr val="black"/>
                </a:solidFill>
                <a:latin typeface="Arial MT"/>
                <a:cs typeface="Arial MT"/>
              </a:rPr>
              <a:t> </a:t>
            </a:r>
            <a:r>
              <a:rPr sz="1200" spc="-5" dirty="0">
                <a:solidFill>
                  <a:prstClr val="black"/>
                </a:solidFill>
                <a:latin typeface="Arial MT"/>
                <a:cs typeface="Arial MT"/>
              </a:rPr>
              <a:t>stride</a:t>
            </a:r>
            <a:r>
              <a:rPr sz="1200" spc="-45" dirty="0">
                <a:solidFill>
                  <a:prstClr val="black"/>
                </a:solidFill>
                <a:latin typeface="Arial MT"/>
                <a:cs typeface="Arial MT"/>
              </a:rPr>
              <a:t> </a:t>
            </a:r>
            <a:r>
              <a:rPr sz="1200" spc="-5" dirty="0">
                <a:solidFill>
                  <a:prstClr val="black"/>
                </a:solidFill>
                <a:latin typeface="Arial MT"/>
                <a:cs typeface="Arial MT"/>
              </a:rPr>
              <a:t>2</a:t>
            </a:r>
            <a:endParaRPr sz="1200">
              <a:solidFill>
                <a:prstClr val="black"/>
              </a:solidFill>
              <a:latin typeface="Arial MT"/>
              <a:cs typeface="Arial MT"/>
            </a:endParaRPr>
          </a:p>
        </p:txBody>
      </p:sp>
      <p:sp>
        <p:nvSpPr>
          <p:cNvPr id="23" name="object 23"/>
          <p:cNvSpPr txBox="1"/>
          <p:nvPr/>
        </p:nvSpPr>
        <p:spPr>
          <a:xfrm>
            <a:off x="5078349" y="6327750"/>
            <a:ext cx="758825" cy="166071"/>
          </a:xfrm>
          <a:prstGeom prst="rect">
            <a:avLst/>
          </a:prstGeom>
        </p:spPr>
        <p:txBody>
          <a:bodyPr vert="horz" wrap="square" lIns="0" tIns="12065" rIns="0" bIns="0" rtlCol="0">
            <a:spAutoFit/>
          </a:bodyPr>
          <a:lstStyle/>
          <a:p>
            <a:pPr marL="12700">
              <a:spcBef>
                <a:spcPts val="95"/>
              </a:spcBef>
            </a:pPr>
            <a:r>
              <a:rPr sz="1000" b="1" spc="-10" dirty="0">
                <a:solidFill>
                  <a:srgbClr val="C00000"/>
                </a:solidFill>
                <a:latin typeface="Arial"/>
                <a:cs typeface="Arial"/>
              </a:rPr>
              <a:t>#W</a:t>
            </a:r>
            <a:r>
              <a:rPr sz="1000" b="1" spc="320" dirty="0">
                <a:solidFill>
                  <a:srgbClr val="C00000"/>
                </a:solidFill>
                <a:latin typeface="Arial"/>
                <a:cs typeface="Arial"/>
              </a:rPr>
              <a:t> </a:t>
            </a:r>
            <a:r>
              <a:rPr sz="1000" b="1" spc="-5" dirty="0">
                <a:solidFill>
                  <a:srgbClr val="C00000"/>
                </a:solidFill>
                <a:latin typeface="Arial"/>
                <a:cs typeface="Arial"/>
              </a:rPr>
              <a:t>=</a:t>
            </a:r>
            <a:r>
              <a:rPr sz="1000" b="1" spc="-20" dirty="0">
                <a:solidFill>
                  <a:srgbClr val="C00000"/>
                </a:solidFill>
                <a:latin typeface="Arial"/>
                <a:cs typeface="Arial"/>
              </a:rPr>
              <a:t> </a:t>
            </a:r>
            <a:r>
              <a:rPr sz="1000" b="1" spc="-5" dirty="0">
                <a:solidFill>
                  <a:srgbClr val="C00000"/>
                </a:solidFill>
                <a:latin typeface="Arial"/>
                <a:cs typeface="Arial"/>
              </a:rPr>
              <a:t>32768</a:t>
            </a:r>
            <a:endParaRPr sz="1000">
              <a:solidFill>
                <a:prstClr val="black"/>
              </a:solidFill>
              <a:latin typeface="Arial"/>
              <a:cs typeface="Arial"/>
            </a:endParaRPr>
          </a:p>
        </p:txBody>
      </p:sp>
      <p:sp>
        <p:nvSpPr>
          <p:cNvPr id="24" name="object 24"/>
          <p:cNvSpPr txBox="1"/>
          <p:nvPr/>
        </p:nvSpPr>
        <p:spPr>
          <a:xfrm>
            <a:off x="5909309" y="6260693"/>
            <a:ext cx="603250" cy="197490"/>
          </a:xfrm>
          <a:prstGeom prst="rect">
            <a:avLst/>
          </a:prstGeom>
        </p:spPr>
        <p:txBody>
          <a:bodyPr vert="horz" wrap="square" lIns="0" tIns="12700" rIns="0" bIns="0" rtlCol="0">
            <a:spAutoFit/>
          </a:bodyPr>
          <a:lstStyle/>
          <a:p>
            <a:pPr marL="12700">
              <a:spcBef>
                <a:spcPts val="100"/>
              </a:spcBef>
            </a:pPr>
            <a:r>
              <a:rPr sz="1200" spc="-5" dirty="0">
                <a:solidFill>
                  <a:prstClr val="black"/>
                </a:solidFill>
                <a:latin typeface="Arial MT"/>
                <a:cs typeface="Arial MT"/>
              </a:rPr>
              <a:t>64</a:t>
            </a:r>
            <a:r>
              <a:rPr sz="1200" spc="-70" dirty="0">
                <a:solidFill>
                  <a:prstClr val="black"/>
                </a:solidFill>
                <a:latin typeface="Arial MT"/>
                <a:cs typeface="Arial MT"/>
              </a:rPr>
              <a:t> </a:t>
            </a:r>
            <a:r>
              <a:rPr sz="1200" dirty="0">
                <a:solidFill>
                  <a:prstClr val="black"/>
                </a:solidFill>
                <a:latin typeface="Arial MT"/>
                <a:cs typeface="Arial MT"/>
              </a:rPr>
              <a:t>filters</a:t>
            </a:r>
            <a:endParaRPr sz="1200">
              <a:solidFill>
                <a:prstClr val="black"/>
              </a:solidFill>
              <a:latin typeface="Arial MT"/>
              <a:cs typeface="Arial MT"/>
            </a:endParaRPr>
          </a:p>
        </p:txBody>
      </p:sp>
      <p:sp>
        <p:nvSpPr>
          <p:cNvPr id="25" name="object 25"/>
          <p:cNvSpPr txBox="1"/>
          <p:nvPr/>
        </p:nvSpPr>
        <p:spPr>
          <a:xfrm>
            <a:off x="5269230" y="6399377"/>
            <a:ext cx="1646555" cy="115416"/>
          </a:xfrm>
          <a:prstGeom prst="rect">
            <a:avLst/>
          </a:prstGeom>
        </p:spPr>
        <p:txBody>
          <a:bodyPr vert="horz" wrap="square" lIns="0" tIns="15240" rIns="0" bIns="0" rtlCol="0">
            <a:spAutoFit/>
          </a:bodyPr>
          <a:lstStyle/>
          <a:p>
            <a:pPr marL="12700">
              <a:spcBef>
                <a:spcPts val="120"/>
              </a:spcBef>
              <a:tabLst>
                <a:tab pos="1585595" algn="l"/>
              </a:tabLst>
            </a:pPr>
            <a:r>
              <a:rPr sz="650" b="1" spc="10" dirty="0">
                <a:solidFill>
                  <a:srgbClr val="C00000"/>
                </a:solidFill>
                <a:latin typeface="Arial"/>
                <a:cs typeface="Arial"/>
              </a:rPr>
              <a:t>1	2</a:t>
            </a:r>
            <a:endParaRPr sz="650">
              <a:solidFill>
                <a:prstClr val="black"/>
              </a:solidFill>
              <a:latin typeface="Arial"/>
              <a:cs typeface="Arial"/>
            </a:endParaRPr>
          </a:p>
        </p:txBody>
      </p:sp>
      <p:pic>
        <p:nvPicPr>
          <p:cNvPr id="26" name="object 26"/>
          <p:cNvPicPr/>
          <p:nvPr/>
        </p:nvPicPr>
        <p:blipFill>
          <a:blip r:embed="rId6" cstate="print"/>
          <a:stretch>
            <a:fillRect/>
          </a:stretch>
        </p:blipFill>
        <p:spPr>
          <a:xfrm>
            <a:off x="7028688" y="2278379"/>
            <a:ext cx="1133856" cy="3834384"/>
          </a:xfrm>
          <a:prstGeom prst="rect">
            <a:avLst/>
          </a:prstGeom>
        </p:spPr>
      </p:pic>
      <p:sp>
        <p:nvSpPr>
          <p:cNvPr id="27" name="object 27"/>
          <p:cNvSpPr txBox="1"/>
          <p:nvPr/>
        </p:nvSpPr>
        <p:spPr>
          <a:xfrm>
            <a:off x="7091171" y="2537460"/>
            <a:ext cx="449580" cy="202620"/>
          </a:xfrm>
          <a:prstGeom prst="rect">
            <a:avLst/>
          </a:prstGeom>
          <a:solidFill>
            <a:srgbClr val="EAEAEA"/>
          </a:solidFill>
        </p:spPr>
        <p:txBody>
          <a:bodyPr vert="horz" wrap="square" lIns="0" tIns="17780" rIns="0" bIns="0" rtlCol="0">
            <a:spAutoFit/>
          </a:bodyPr>
          <a:lstStyle/>
          <a:p>
            <a:pPr marL="102870">
              <a:spcBef>
                <a:spcPts val="140"/>
              </a:spcBef>
            </a:pPr>
            <a:r>
              <a:rPr sz="1200" spc="-10" dirty="0">
                <a:solidFill>
                  <a:prstClr val="black"/>
                </a:solidFill>
                <a:latin typeface="Arial MT"/>
                <a:cs typeface="Arial MT"/>
              </a:rPr>
              <a:t>7x7</a:t>
            </a:r>
            <a:endParaRPr sz="1200">
              <a:solidFill>
                <a:prstClr val="black"/>
              </a:solidFill>
              <a:latin typeface="Arial MT"/>
              <a:cs typeface="Arial MT"/>
            </a:endParaRPr>
          </a:p>
        </p:txBody>
      </p:sp>
      <p:sp>
        <p:nvSpPr>
          <p:cNvPr id="28" name="object 28"/>
          <p:cNvSpPr txBox="1"/>
          <p:nvPr/>
        </p:nvSpPr>
        <p:spPr>
          <a:xfrm>
            <a:off x="7066916" y="1791970"/>
            <a:ext cx="833755" cy="391160"/>
          </a:xfrm>
          <a:prstGeom prst="rect">
            <a:avLst/>
          </a:prstGeom>
        </p:spPr>
        <p:txBody>
          <a:bodyPr vert="horz" wrap="square" lIns="0" tIns="12700" rIns="0" bIns="0" rtlCol="0">
            <a:spAutoFit/>
          </a:bodyPr>
          <a:lstStyle/>
          <a:p>
            <a:pPr marL="12700">
              <a:spcBef>
                <a:spcPts val="100"/>
              </a:spcBef>
            </a:pPr>
            <a:r>
              <a:rPr sz="1200" b="1" spc="-5" dirty="0">
                <a:solidFill>
                  <a:srgbClr val="006FC0"/>
                </a:solidFill>
                <a:latin typeface="Arial"/>
                <a:cs typeface="Arial"/>
              </a:rPr>
              <a:t>output</a:t>
            </a:r>
            <a:r>
              <a:rPr sz="1200" b="1" spc="-35" dirty="0">
                <a:solidFill>
                  <a:srgbClr val="006FC0"/>
                </a:solidFill>
                <a:latin typeface="Arial"/>
                <a:cs typeface="Arial"/>
              </a:rPr>
              <a:t> </a:t>
            </a:r>
            <a:r>
              <a:rPr sz="1200" b="1" dirty="0">
                <a:solidFill>
                  <a:srgbClr val="006FC0"/>
                </a:solidFill>
                <a:latin typeface="Arial"/>
                <a:cs typeface="Arial"/>
              </a:rPr>
              <a:t>size</a:t>
            </a:r>
            <a:endParaRPr sz="1200">
              <a:solidFill>
                <a:prstClr val="black"/>
              </a:solidFill>
              <a:latin typeface="Arial"/>
              <a:cs typeface="Arial"/>
            </a:endParaRPr>
          </a:p>
          <a:p>
            <a:pPr marL="12700"/>
            <a:r>
              <a:rPr sz="1200" b="1" dirty="0">
                <a:solidFill>
                  <a:srgbClr val="006FC0"/>
                </a:solidFill>
                <a:latin typeface="Arial"/>
                <a:cs typeface="Arial"/>
              </a:rPr>
              <a:t>=</a:t>
            </a:r>
            <a:r>
              <a:rPr sz="1200" b="1" spc="-50" dirty="0">
                <a:solidFill>
                  <a:srgbClr val="006FC0"/>
                </a:solidFill>
                <a:latin typeface="Arial"/>
                <a:cs typeface="Arial"/>
              </a:rPr>
              <a:t> </a:t>
            </a:r>
            <a:r>
              <a:rPr sz="1200" b="1" dirty="0">
                <a:solidFill>
                  <a:srgbClr val="006FC0"/>
                </a:solidFill>
                <a:latin typeface="Arial"/>
                <a:cs typeface="Arial"/>
              </a:rPr>
              <a:t>7*7*64</a:t>
            </a:r>
            <a:endParaRPr sz="1200">
              <a:solidFill>
                <a:prstClr val="black"/>
              </a:solidFill>
              <a:latin typeface="Arial"/>
              <a:cs typeface="Arial"/>
            </a:endParaRPr>
          </a:p>
        </p:txBody>
      </p:sp>
      <p:sp>
        <p:nvSpPr>
          <p:cNvPr id="29" name="object 29"/>
          <p:cNvSpPr txBox="1"/>
          <p:nvPr/>
        </p:nvSpPr>
        <p:spPr>
          <a:xfrm>
            <a:off x="6652006" y="6327750"/>
            <a:ext cx="758825" cy="166071"/>
          </a:xfrm>
          <a:prstGeom prst="rect">
            <a:avLst/>
          </a:prstGeom>
        </p:spPr>
        <p:txBody>
          <a:bodyPr vert="horz" wrap="square" lIns="0" tIns="12065" rIns="0" bIns="0" rtlCol="0">
            <a:spAutoFit/>
          </a:bodyPr>
          <a:lstStyle/>
          <a:p>
            <a:pPr marL="12700">
              <a:spcBef>
                <a:spcPts val="95"/>
              </a:spcBef>
            </a:pPr>
            <a:r>
              <a:rPr sz="1000" b="1" spc="-10" dirty="0">
                <a:solidFill>
                  <a:srgbClr val="C00000"/>
                </a:solidFill>
                <a:latin typeface="Arial"/>
                <a:cs typeface="Arial"/>
              </a:rPr>
              <a:t>#W</a:t>
            </a:r>
            <a:r>
              <a:rPr sz="1000" b="1" spc="320" dirty="0">
                <a:solidFill>
                  <a:srgbClr val="C00000"/>
                </a:solidFill>
                <a:latin typeface="Arial"/>
                <a:cs typeface="Arial"/>
              </a:rPr>
              <a:t> </a:t>
            </a:r>
            <a:r>
              <a:rPr sz="1000" b="1" spc="-5" dirty="0">
                <a:solidFill>
                  <a:srgbClr val="C00000"/>
                </a:solidFill>
                <a:latin typeface="Arial"/>
                <a:cs typeface="Arial"/>
              </a:rPr>
              <a:t>=</a:t>
            </a:r>
            <a:r>
              <a:rPr sz="1000" b="1" spc="-20" dirty="0">
                <a:solidFill>
                  <a:srgbClr val="C00000"/>
                </a:solidFill>
                <a:latin typeface="Arial"/>
                <a:cs typeface="Arial"/>
              </a:rPr>
              <a:t> </a:t>
            </a:r>
            <a:r>
              <a:rPr sz="1000" b="1" spc="-5" dirty="0">
                <a:solidFill>
                  <a:srgbClr val="C00000"/>
                </a:solidFill>
                <a:latin typeface="Arial"/>
                <a:cs typeface="Arial"/>
              </a:rPr>
              <a:t>36864</a:t>
            </a:r>
            <a:endParaRPr sz="1000">
              <a:solidFill>
                <a:prstClr val="black"/>
              </a:solidFill>
              <a:latin typeface="Arial"/>
              <a:cs typeface="Arial"/>
            </a:endParaRPr>
          </a:p>
        </p:txBody>
      </p:sp>
      <p:sp>
        <p:nvSpPr>
          <p:cNvPr id="30" name="object 30"/>
          <p:cNvSpPr txBox="1"/>
          <p:nvPr/>
        </p:nvSpPr>
        <p:spPr>
          <a:xfrm>
            <a:off x="5078348" y="6454546"/>
            <a:ext cx="2251710" cy="197490"/>
          </a:xfrm>
          <a:prstGeom prst="rect">
            <a:avLst/>
          </a:prstGeom>
        </p:spPr>
        <p:txBody>
          <a:bodyPr vert="horz" wrap="square" lIns="0" tIns="12700" rIns="0" bIns="0" rtlCol="0">
            <a:spAutoFit/>
          </a:bodyPr>
          <a:lstStyle/>
          <a:p>
            <a:pPr marL="12700">
              <a:spcBef>
                <a:spcPts val="100"/>
              </a:spcBef>
            </a:pPr>
            <a:r>
              <a:rPr sz="1000" b="1" spc="-5" dirty="0">
                <a:solidFill>
                  <a:srgbClr val="C00000"/>
                </a:solidFill>
                <a:latin typeface="Arial"/>
                <a:cs typeface="Arial"/>
              </a:rPr>
              <a:t>(4</a:t>
            </a:r>
            <a:r>
              <a:rPr sz="1000" b="1" spc="-10" dirty="0">
                <a:solidFill>
                  <a:srgbClr val="C00000"/>
                </a:solidFill>
                <a:latin typeface="Arial"/>
                <a:cs typeface="Arial"/>
              </a:rPr>
              <a:t>*</a:t>
            </a:r>
            <a:r>
              <a:rPr sz="1000" b="1" spc="-5" dirty="0">
                <a:solidFill>
                  <a:srgbClr val="C00000"/>
                </a:solidFill>
                <a:latin typeface="Arial"/>
                <a:cs typeface="Arial"/>
              </a:rPr>
              <a:t>4</a:t>
            </a:r>
            <a:r>
              <a:rPr sz="1000" b="1" spc="-10" dirty="0">
                <a:solidFill>
                  <a:srgbClr val="C00000"/>
                </a:solidFill>
                <a:latin typeface="Arial"/>
                <a:cs typeface="Arial"/>
              </a:rPr>
              <a:t>*</a:t>
            </a:r>
            <a:r>
              <a:rPr sz="1000" b="1" spc="-5" dirty="0">
                <a:solidFill>
                  <a:srgbClr val="C00000"/>
                </a:solidFill>
                <a:latin typeface="Arial"/>
                <a:cs typeface="Arial"/>
              </a:rPr>
              <a:t>3</a:t>
            </a:r>
            <a:r>
              <a:rPr sz="1000" b="1" spc="-10" dirty="0">
                <a:solidFill>
                  <a:srgbClr val="C00000"/>
                </a:solidFill>
                <a:latin typeface="Arial"/>
                <a:cs typeface="Arial"/>
              </a:rPr>
              <a:t>2</a:t>
            </a:r>
            <a:r>
              <a:rPr sz="1000" b="1" spc="-5" dirty="0">
                <a:solidFill>
                  <a:srgbClr val="C00000"/>
                </a:solidFill>
                <a:latin typeface="Arial"/>
                <a:cs typeface="Arial"/>
              </a:rPr>
              <a:t>)</a:t>
            </a:r>
            <a:r>
              <a:rPr sz="1000" b="1" spc="-10" dirty="0">
                <a:solidFill>
                  <a:srgbClr val="C00000"/>
                </a:solidFill>
                <a:latin typeface="Arial"/>
                <a:cs typeface="Arial"/>
              </a:rPr>
              <a:t>*</a:t>
            </a:r>
            <a:r>
              <a:rPr sz="1000" b="1" spc="-5" dirty="0">
                <a:solidFill>
                  <a:srgbClr val="C00000"/>
                </a:solidFill>
                <a:latin typeface="Arial"/>
                <a:cs typeface="Arial"/>
              </a:rPr>
              <a:t>64</a:t>
            </a:r>
            <a:r>
              <a:rPr sz="1000" b="1" dirty="0">
                <a:solidFill>
                  <a:srgbClr val="C00000"/>
                </a:solidFill>
                <a:latin typeface="Arial"/>
                <a:cs typeface="Arial"/>
              </a:rPr>
              <a:t>  </a:t>
            </a:r>
            <a:r>
              <a:rPr sz="1000" b="1" spc="55" dirty="0">
                <a:solidFill>
                  <a:srgbClr val="C00000"/>
                </a:solidFill>
                <a:latin typeface="Arial"/>
                <a:cs typeface="Arial"/>
              </a:rPr>
              <a:t> </a:t>
            </a:r>
            <a:r>
              <a:rPr spc="-7" baseline="2314" dirty="0">
                <a:solidFill>
                  <a:prstClr val="black"/>
                </a:solidFill>
                <a:latin typeface="Arial MT"/>
                <a:cs typeface="Arial MT"/>
              </a:rPr>
              <a:t>3</a:t>
            </a:r>
            <a:r>
              <a:rPr spc="-22" baseline="2314" dirty="0">
                <a:solidFill>
                  <a:prstClr val="black"/>
                </a:solidFill>
                <a:latin typeface="Arial MT"/>
                <a:cs typeface="Arial MT"/>
              </a:rPr>
              <a:t>x</a:t>
            </a:r>
            <a:r>
              <a:rPr spc="-7" baseline="2314" dirty="0">
                <a:solidFill>
                  <a:prstClr val="black"/>
                </a:solidFill>
                <a:latin typeface="Arial MT"/>
                <a:cs typeface="Arial MT"/>
              </a:rPr>
              <a:t>3</a:t>
            </a:r>
            <a:r>
              <a:rPr baseline="2314" dirty="0">
                <a:solidFill>
                  <a:prstClr val="black"/>
                </a:solidFill>
                <a:latin typeface="Arial MT"/>
                <a:cs typeface="Arial MT"/>
              </a:rPr>
              <a:t> st</a:t>
            </a:r>
            <a:r>
              <a:rPr spc="-7" baseline="2314" dirty="0">
                <a:solidFill>
                  <a:prstClr val="black"/>
                </a:solidFill>
                <a:latin typeface="Arial MT"/>
                <a:cs typeface="Arial MT"/>
              </a:rPr>
              <a:t>r</a:t>
            </a:r>
            <a:r>
              <a:rPr spc="-22" baseline="2314" dirty="0">
                <a:solidFill>
                  <a:prstClr val="black"/>
                </a:solidFill>
                <a:latin typeface="Arial MT"/>
                <a:cs typeface="Arial MT"/>
              </a:rPr>
              <a:t>i</a:t>
            </a:r>
            <a:r>
              <a:rPr spc="-7" baseline="2314" dirty="0">
                <a:solidFill>
                  <a:prstClr val="black"/>
                </a:solidFill>
                <a:latin typeface="Arial MT"/>
                <a:cs typeface="Arial MT"/>
              </a:rPr>
              <a:t>de</a:t>
            </a:r>
            <a:r>
              <a:rPr spc="-30" baseline="2314" dirty="0">
                <a:solidFill>
                  <a:prstClr val="black"/>
                </a:solidFill>
                <a:latin typeface="Arial MT"/>
                <a:cs typeface="Arial MT"/>
              </a:rPr>
              <a:t> </a:t>
            </a:r>
            <a:r>
              <a:rPr spc="-7" baseline="2314" dirty="0">
                <a:solidFill>
                  <a:prstClr val="black"/>
                </a:solidFill>
                <a:latin typeface="Arial MT"/>
                <a:cs typeface="Arial MT"/>
              </a:rPr>
              <a:t>1</a:t>
            </a:r>
            <a:r>
              <a:rPr spc="-232" baseline="2314" dirty="0">
                <a:solidFill>
                  <a:prstClr val="black"/>
                </a:solidFill>
                <a:latin typeface="Arial MT"/>
                <a:cs typeface="Arial MT"/>
              </a:rPr>
              <a:t> </a:t>
            </a:r>
            <a:r>
              <a:rPr sz="1000" b="1" spc="-5" dirty="0">
                <a:solidFill>
                  <a:srgbClr val="C00000"/>
                </a:solidFill>
                <a:latin typeface="Arial"/>
                <a:cs typeface="Arial"/>
              </a:rPr>
              <a:t>(3</a:t>
            </a:r>
            <a:r>
              <a:rPr sz="1000" b="1" spc="-10" dirty="0">
                <a:solidFill>
                  <a:srgbClr val="C00000"/>
                </a:solidFill>
                <a:latin typeface="Arial"/>
                <a:cs typeface="Arial"/>
              </a:rPr>
              <a:t>*</a:t>
            </a:r>
            <a:r>
              <a:rPr sz="1000" b="1" spc="-5" dirty="0">
                <a:solidFill>
                  <a:srgbClr val="C00000"/>
                </a:solidFill>
                <a:latin typeface="Arial"/>
                <a:cs typeface="Arial"/>
              </a:rPr>
              <a:t>3</a:t>
            </a:r>
            <a:r>
              <a:rPr sz="1000" b="1" spc="-10" dirty="0">
                <a:solidFill>
                  <a:srgbClr val="C00000"/>
                </a:solidFill>
                <a:latin typeface="Arial"/>
                <a:cs typeface="Arial"/>
              </a:rPr>
              <a:t>*</a:t>
            </a:r>
            <a:r>
              <a:rPr sz="1000" b="1" spc="-5" dirty="0">
                <a:solidFill>
                  <a:srgbClr val="C00000"/>
                </a:solidFill>
                <a:latin typeface="Arial"/>
                <a:cs typeface="Arial"/>
              </a:rPr>
              <a:t>6</a:t>
            </a:r>
            <a:r>
              <a:rPr sz="1000" b="1" spc="-10" dirty="0">
                <a:solidFill>
                  <a:srgbClr val="C00000"/>
                </a:solidFill>
                <a:latin typeface="Arial"/>
                <a:cs typeface="Arial"/>
              </a:rPr>
              <a:t>4</a:t>
            </a:r>
            <a:r>
              <a:rPr sz="1000" b="1" spc="-5" dirty="0">
                <a:solidFill>
                  <a:srgbClr val="C00000"/>
                </a:solidFill>
                <a:latin typeface="Arial"/>
                <a:cs typeface="Arial"/>
              </a:rPr>
              <a:t>)</a:t>
            </a:r>
            <a:r>
              <a:rPr sz="1000" b="1" spc="-10" dirty="0">
                <a:solidFill>
                  <a:srgbClr val="C00000"/>
                </a:solidFill>
                <a:latin typeface="Arial"/>
                <a:cs typeface="Arial"/>
              </a:rPr>
              <a:t>*</a:t>
            </a:r>
            <a:r>
              <a:rPr sz="1000" b="1" spc="-5" dirty="0">
                <a:solidFill>
                  <a:srgbClr val="C00000"/>
                </a:solidFill>
                <a:latin typeface="Arial"/>
                <a:cs typeface="Arial"/>
              </a:rPr>
              <a:t>64</a:t>
            </a:r>
            <a:endParaRPr sz="1000">
              <a:solidFill>
                <a:prstClr val="black"/>
              </a:solidFill>
              <a:latin typeface="Arial"/>
              <a:cs typeface="Arial"/>
            </a:endParaRPr>
          </a:p>
        </p:txBody>
      </p:sp>
      <p:grpSp>
        <p:nvGrpSpPr>
          <p:cNvPr id="31" name="object 31"/>
          <p:cNvGrpSpPr/>
          <p:nvPr/>
        </p:nvGrpSpPr>
        <p:grpSpPr>
          <a:xfrm>
            <a:off x="8162544" y="2238755"/>
            <a:ext cx="2328545" cy="3873500"/>
            <a:chOff x="6638543" y="2238755"/>
            <a:chExt cx="2328545" cy="3873500"/>
          </a:xfrm>
        </p:grpSpPr>
        <p:pic>
          <p:nvPicPr>
            <p:cNvPr id="32" name="object 32"/>
            <p:cNvPicPr/>
            <p:nvPr/>
          </p:nvPicPr>
          <p:blipFill>
            <a:blip r:embed="rId7" cstate="print"/>
            <a:stretch>
              <a:fillRect/>
            </a:stretch>
          </p:blipFill>
          <p:spPr>
            <a:xfrm>
              <a:off x="6638543" y="2266180"/>
              <a:ext cx="1218854" cy="3733427"/>
            </a:xfrm>
            <a:prstGeom prst="rect">
              <a:avLst/>
            </a:prstGeom>
          </p:spPr>
        </p:pic>
        <p:pic>
          <p:nvPicPr>
            <p:cNvPr id="33" name="object 33"/>
            <p:cNvPicPr/>
            <p:nvPr/>
          </p:nvPicPr>
          <p:blipFill>
            <a:blip r:embed="rId8" cstate="print"/>
            <a:stretch>
              <a:fillRect/>
            </a:stretch>
          </p:blipFill>
          <p:spPr>
            <a:xfrm>
              <a:off x="7571231" y="2238755"/>
              <a:ext cx="1395476" cy="3873500"/>
            </a:xfrm>
            <a:prstGeom prst="rect">
              <a:avLst/>
            </a:prstGeom>
          </p:spPr>
        </p:pic>
      </p:grpSp>
      <p:sp>
        <p:nvSpPr>
          <p:cNvPr id="34" name="object 34"/>
          <p:cNvSpPr txBox="1"/>
          <p:nvPr/>
        </p:nvSpPr>
        <p:spPr>
          <a:xfrm>
            <a:off x="8339074" y="6281115"/>
            <a:ext cx="822325" cy="197490"/>
          </a:xfrm>
          <a:prstGeom prst="rect">
            <a:avLst/>
          </a:prstGeom>
        </p:spPr>
        <p:txBody>
          <a:bodyPr vert="horz" wrap="square" lIns="0" tIns="12700" rIns="0" bIns="0" rtlCol="0">
            <a:spAutoFit/>
          </a:bodyPr>
          <a:lstStyle/>
          <a:p>
            <a:pPr marL="12700">
              <a:spcBef>
                <a:spcPts val="100"/>
              </a:spcBef>
            </a:pPr>
            <a:r>
              <a:rPr sz="1200" spc="-5" dirty="0">
                <a:solidFill>
                  <a:prstClr val="black"/>
                </a:solidFill>
                <a:latin typeface="Arial MT"/>
                <a:cs typeface="Arial MT"/>
              </a:rPr>
              <a:t>512</a:t>
            </a:r>
            <a:r>
              <a:rPr sz="1200" spc="-80" dirty="0">
                <a:solidFill>
                  <a:prstClr val="black"/>
                </a:solidFill>
                <a:latin typeface="Arial MT"/>
                <a:cs typeface="Arial MT"/>
              </a:rPr>
              <a:t> </a:t>
            </a:r>
            <a:r>
              <a:rPr sz="1200" dirty="0">
                <a:solidFill>
                  <a:prstClr val="black"/>
                </a:solidFill>
                <a:latin typeface="Arial MT"/>
                <a:cs typeface="Arial MT"/>
              </a:rPr>
              <a:t>rectifier</a:t>
            </a:r>
            <a:endParaRPr sz="1200">
              <a:solidFill>
                <a:prstClr val="black"/>
              </a:solidFill>
              <a:latin typeface="Arial MT"/>
              <a:cs typeface="Arial MT"/>
            </a:endParaRPr>
          </a:p>
        </p:txBody>
      </p:sp>
      <p:sp>
        <p:nvSpPr>
          <p:cNvPr id="35" name="object 35"/>
          <p:cNvSpPr txBox="1"/>
          <p:nvPr/>
        </p:nvSpPr>
        <p:spPr>
          <a:xfrm>
            <a:off x="7585328" y="6283858"/>
            <a:ext cx="637540" cy="391160"/>
          </a:xfrm>
          <a:prstGeom prst="rect">
            <a:avLst/>
          </a:prstGeom>
        </p:spPr>
        <p:txBody>
          <a:bodyPr vert="horz" wrap="square" lIns="0" tIns="12700" rIns="0" bIns="0" rtlCol="0">
            <a:spAutoFit/>
          </a:bodyPr>
          <a:lstStyle/>
          <a:p>
            <a:pPr marL="12700" marR="5080">
              <a:spcBef>
                <a:spcPts val="100"/>
              </a:spcBef>
            </a:pPr>
            <a:r>
              <a:rPr sz="1200" spc="-5" dirty="0">
                <a:solidFill>
                  <a:prstClr val="black"/>
                </a:solidFill>
                <a:latin typeface="Arial MT"/>
                <a:cs typeface="Arial MT"/>
              </a:rPr>
              <a:t>Res</a:t>
            </a:r>
            <a:r>
              <a:rPr sz="1200" dirty="0">
                <a:solidFill>
                  <a:prstClr val="black"/>
                </a:solidFill>
                <a:latin typeface="Arial MT"/>
                <a:cs typeface="Arial MT"/>
              </a:rPr>
              <a:t>h</a:t>
            </a:r>
            <a:r>
              <a:rPr sz="1200" spc="-5" dirty="0">
                <a:solidFill>
                  <a:prstClr val="black"/>
                </a:solidFill>
                <a:latin typeface="Arial MT"/>
                <a:cs typeface="Arial MT"/>
              </a:rPr>
              <a:t>ape  3136</a:t>
            </a:r>
            <a:endParaRPr sz="1200">
              <a:solidFill>
                <a:prstClr val="black"/>
              </a:solidFill>
              <a:latin typeface="Arial MT"/>
              <a:cs typeface="Arial MT"/>
            </a:endParaRPr>
          </a:p>
        </p:txBody>
      </p:sp>
      <p:sp>
        <p:nvSpPr>
          <p:cNvPr id="36" name="object 36"/>
          <p:cNvSpPr txBox="1"/>
          <p:nvPr/>
        </p:nvSpPr>
        <p:spPr>
          <a:xfrm>
            <a:off x="9305290" y="6191808"/>
            <a:ext cx="1126490" cy="391160"/>
          </a:xfrm>
          <a:prstGeom prst="rect">
            <a:avLst/>
          </a:prstGeom>
        </p:spPr>
        <p:txBody>
          <a:bodyPr vert="horz" wrap="square" lIns="0" tIns="12700" rIns="0" bIns="0" rtlCol="0">
            <a:spAutoFit/>
          </a:bodyPr>
          <a:lstStyle/>
          <a:p>
            <a:pPr marL="12700" marR="5080">
              <a:spcBef>
                <a:spcPts val="100"/>
              </a:spcBef>
            </a:pPr>
            <a:r>
              <a:rPr sz="1200" dirty="0">
                <a:solidFill>
                  <a:prstClr val="black"/>
                </a:solidFill>
                <a:latin typeface="Arial MT"/>
                <a:cs typeface="Arial MT"/>
              </a:rPr>
              <a:t>Output</a:t>
            </a:r>
            <a:r>
              <a:rPr sz="1200" spc="-55" dirty="0">
                <a:solidFill>
                  <a:prstClr val="black"/>
                </a:solidFill>
                <a:latin typeface="Arial MT"/>
                <a:cs typeface="Arial MT"/>
              </a:rPr>
              <a:t> </a:t>
            </a:r>
            <a:r>
              <a:rPr sz="1200" dirty="0">
                <a:solidFill>
                  <a:prstClr val="black"/>
                </a:solidFill>
                <a:latin typeface="Arial MT"/>
                <a:cs typeface="Arial MT"/>
              </a:rPr>
              <a:t>Q</a:t>
            </a:r>
            <a:r>
              <a:rPr sz="1200" spc="-35" dirty="0">
                <a:solidFill>
                  <a:prstClr val="black"/>
                </a:solidFill>
                <a:latin typeface="Arial MT"/>
                <a:cs typeface="Arial MT"/>
              </a:rPr>
              <a:t> </a:t>
            </a:r>
            <a:r>
              <a:rPr sz="1200" spc="-5" dirty="0">
                <a:solidFill>
                  <a:prstClr val="black"/>
                </a:solidFill>
                <a:latin typeface="Arial MT"/>
                <a:cs typeface="Arial MT"/>
              </a:rPr>
              <a:t>values </a:t>
            </a:r>
            <a:r>
              <a:rPr sz="1200" spc="-320" dirty="0">
                <a:solidFill>
                  <a:prstClr val="black"/>
                </a:solidFill>
                <a:latin typeface="Arial MT"/>
                <a:cs typeface="Arial MT"/>
              </a:rPr>
              <a:t> </a:t>
            </a:r>
            <a:r>
              <a:rPr sz="1200" dirty="0">
                <a:solidFill>
                  <a:prstClr val="black"/>
                </a:solidFill>
                <a:latin typeface="Arial MT"/>
                <a:cs typeface="Arial MT"/>
              </a:rPr>
              <a:t>for</a:t>
            </a:r>
            <a:r>
              <a:rPr sz="1200" spc="-25" dirty="0">
                <a:solidFill>
                  <a:prstClr val="black"/>
                </a:solidFill>
                <a:latin typeface="Arial MT"/>
                <a:cs typeface="Arial MT"/>
              </a:rPr>
              <a:t> </a:t>
            </a:r>
            <a:r>
              <a:rPr sz="1200" spc="-5" dirty="0">
                <a:solidFill>
                  <a:prstClr val="black"/>
                </a:solidFill>
                <a:latin typeface="Arial MT"/>
                <a:cs typeface="Arial MT"/>
              </a:rPr>
              <a:t>each</a:t>
            </a:r>
            <a:r>
              <a:rPr sz="1200" spc="-30" dirty="0">
                <a:solidFill>
                  <a:prstClr val="black"/>
                </a:solidFill>
                <a:latin typeface="Arial MT"/>
                <a:cs typeface="Arial MT"/>
              </a:rPr>
              <a:t> </a:t>
            </a:r>
            <a:r>
              <a:rPr sz="1200" spc="-5" dirty="0">
                <a:solidFill>
                  <a:prstClr val="black"/>
                </a:solidFill>
                <a:latin typeface="Arial MT"/>
                <a:cs typeface="Arial MT"/>
              </a:rPr>
              <a:t>action</a:t>
            </a:r>
            <a:endParaRPr sz="1200">
              <a:solidFill>
                <a:prstClr val="black"/>
              </a:solidFill>
              <a:latin typeface="Arial MT"/>
              <a:cs typeface="Arial MT"/>
            </a:endParaRPr>
          </a:p>
        </p:txBody>
      </p:sp>
      <p:sp>
        <p:nvSpPr>
          <p:cNvPr id="37" name="object 37"/>
          <p:cNvSpPr/>
          <p:nvPr/>
        </p:nvSpPr>
        <p:spPr>
          <a:xfrm>
            <a:off x="8152639" y="1559813"/>
            <a:ext cx="1343025" cy="236220"/>
          </a:xfrm>
          <a:custGeom>
            <a:avLst/>
            <a:gdLst/>
            <a:ahLst/>
            <a:cxnLst/>
            <a:rect l="l" t="t" r="r" b="b"/>
            <a:pathLst>
              <a:path w="1343025" h="236219">
                <a:moveTo>
                  <a:pt x="0" y="236220"/>
                </a:moveTo>
                <a:lnTo>
                  <a:pt x="1539" y="190226"/>
                </a:lnTo>
                <a:lnTo>
                  <a:pt x="5746" y="152685"/>
                </a:lnTo>
                <a:lnTo>
                  <a:pt x="12001" y="127384"/>
                </a:lnTo>
                <a:lnTo>
                  <a:pt x="19684" y="118110"/>
                </a:lnTo>
                <a:lnTo>
                  <a:pt x="657225" y="118110"/>
                </a:lnTo>
                <a:lnTo>
                  <a:pt x="664908" y="108835"/>
                </a:lnTo>
                <a:lnTo>
                  <a:pt x="671163" y="83534"/>
                </a:lnTo>
                <a:lnTo>
                  <a:pt x="675370" y="45993"/>
                </a:lnTo>
                <a:lnTo>
                  <a:pt x="676909" y="0"/>
                </a:lnTo>
                <a:lnTo>
                  <a:pt x="678449" y="45993"/>
                </a:lnTo>
                <a:lnTo>
                  <a:pt x="682656" y="83534"/>
                </a:lnTo>
                <a:lnTo>
                  <a:pt x="688911" y="108835"/>
                </a:lnTo>
                <a:lnTo>
                  <a:pt x="696594" y="118110"/>
                </a:lnTo>
                <a:lnTo>
                  <a:pt x="1322958" y="118110"/>
                </a:lnTo>
                <a:lnTo>
                  <a:pt x="1330642" y="127384"/>
                </a:lnTo>
                <a:lnTo>
                  <a:pt x="1336897" y="152685"/>
                </a:lnTo>
                <a:lnTo>
                  <a:pt x="1341104" y="190226"/>
                </a:lnTo>
                <a:lnTo>
                  <a:pt x="1342643" y="236220"/>
                </a:lnTo>
              </a:path>
            </a:pathLst>
          </a:custGeom>
          <a:ln w="19812">
            <a:solidFill>
              <a:srgbClr val="961A2E"/>
            </a:solidFill>
          </a:ln>
        </p:spPr>
        <p:txBody>
          <a:bodyPr wrap="square" lIns="0" tIns="0" rIns="0" bIns="0" rtlCol="0"/>
          <a:lstStyle/>
          <a:p>
            <a:endParaRPr>
              <a:solidFill>
                <a:prstClr val="black"/>
              </a:solidFill>
              <a:latin typeface="Calibri"/>
            </a:endParaRPr>
          </a:p>
        </p:txBody>
      </p:sp>
      <p:sp>
        <p:nvSpPr>
          <p:cNvPr id="38" name="object 38"/>
          <p:cNvSpPr txBox="1"/>
          <p:nvPr/>
        </p:nvSpPr>
        <p:spPr>
          <a:xfrm>
            <a:off x="8041385" y="1226946"/>
            <a:ext cx="1673860" cy="299720"/>
          </a:xfrm>
          <a:prstGeom prst="rect">
            <a:avLst/>
          </a:prstGeom>
        </p:spPr>
        <p:txBody>
          <a:bodyPr vert="horz" wrap="square" lIns="0" tIns="12700" rIns="0" bIns="0" rtlCol="0">
            <a:spAutoFit/>
          </a:bodyPr>
          <a:lstStyle/>
          <a:p>
            <a:pPr marL="12700">
              <a:spcBef>
                <a:spcPts val="100"/>
              </a:spcBef>
            </a:pPr>
            <a:r>
              <a:rPr spc="-5" dirty="0">
                <a:solidFill>
                  <a:srgbClr val="C00000"/>
                </a:solidFill>
                <a:latin typeface="Arial MT"/>
                <a:cs typeface="Arial MT"/>
              </a:rPr>
              <a:t>Fully</a:t>
            </a:r>
            <a:r>
              <a:rPr spc="-60" dirty="0">
                <a:solidFill>
                  <a:srgbClr val="C00000"/>
                </a:solidFill>
                <a:latin typeface="Arial MT"/>
                <a:cs typeface="Arial MT"/>
              </a:rPr>
              <a:t> </a:t>
            </a:r>
            <a:r>
              <a:rPr spc="-5" dirty="0">
                <a:solidFill>
                  <a:srgbClr val="C00000"/>
                </a:solidFill>
                <a:latin typeface="Arial MT"/>
                <a:cs typeface="Arial MT"/>
              </a:rPr>
              <a:t>Connected</a:t>
            </a:r>
            <a:endParaRPr>
              <a:solidFill>
                <a:prstClr val="black"/>
              </a:solidFill>
              <a:latin typeface="Arial MT"/>
              <a:cs typeface="Arial MT"/>
            </a:endParaRPr>
          </a:p>
        </p:txBody>
      </p:sp>
      <p:sp>
        <p:nvSpPr>
          <p:cNvPr id="39" name="object 39"/>
          <p:cNvSpPr/>
          <p:nvPr/>
        </p:nvSpPr>
        <p:spPr>
          <a:xfrm>
            <a:off x="4290823" y="1567433"/>
            <a:ext cx="3351529" cy="241300"/>
          </a:xfrm>
          <a:custGeom>
            <a:avLst/>
            <a:gdLst/>
            <a:ahLst/>
            <a:cxnLst/>
            <a:rect l="l" t="t" r="r" b="b"/>
            <a:pathLst>
              <a:path w="3351529" h="241300">
                <a:moveTo>
                  <a:pt x="0" y="240791"/>
                </a:moveTo>
                <a:lnTo>
                  <a:pt x="1581" y="193905"/>
                </a:lnTo>
                <a:lnTo>
                  <a:pt x="5889" y="155638"/>
                </a:lnTo>
                <a:lnTo>
                  <a:pt x="12269" y="129849"/>
                </a:lnTo>
                <a:lnTo>
                  <a:pt x="20065" y="120395"/>
                </a:lnTo>
                <a:lnTo>
                  <a:pt x="1669541" y="120395"/>
                </a:lnTo>
                <a:lnTo>
                  <a:pt x="1677338" y="110942"/>
                </a:lnTo>
                <a:lnTo>
                  <a:pt x="1683718" y="85153"/>
                </a:lnTo>
                <a:lnTo>
                  <a:pt x="1688026" y="46886"/>
                </a:lnTo>
                <a:lnTo>
                  <a:pt x="1689607" y="0"/>
                </a:lnTo>
                <a:lnTo>
                  <a:pt x="1691189" y="46886"/>
                </a:lnTo>
                <a:lnTo>
                  <a:pt x="1695497" y="85153"/>
                </a:lnTo>
                <a:lnTo>
                  <a:pt x="1701877" y="110942"/>
                </a:lnTo>
                <a:lnTo>
                  <a:pt x="1709674" y="120395"/>
                </a:lnTo>
                <a:lnTo>
                  <a:pt x="3331210" y="120395"/>
                </a:lnTo>
                <a:lnTo>
                  <a:pt x="3339006" y="129849"/>
                </a:lnTo>
                <a:lnTo>
                  <a:pt x="3345386" y="155638"/>
                </a:lnTo>
                <a:lnTo>
                  <a:pt x="3349694" y="193905"/>
                </a:lnTo>
                <a:lnTo>
                  <a:pt x="3351276" y="240791"/>
                </a:lnTo>
              </a:path>
            </a:pathLst>
          </a:custGeom>
          <a:ln w="19812">
            <a:solidFill>
              <a:srgbClr val="961A2E"/>
            </a:solidFill>
          </a:ln>
        </p:spPr>
        <p:txBody>
          <a:bodyPr wrap="square" lIns="0" tIns="0" rIns="0" bIns="0" rtlCol="0"/>
          <a:lstStyle/>
          <a:p>
            <a:endParaRPr>
              <a:solidFill>
                <a:prstClr val="black"/>
              </a:solidFill>
              <a:latin typeface="Calibri"/>
            </a:endParaRPr>
          </a:p>
        </p:txBody>
      </p:sp>
      <p:sp>
        <p:nvSpPr>
          <p:cNvPr id="40" name="object 40"/>
          <p:cNvSpPr txBox="1"/>
          <p:nvPr/>
        </p:nvSpPr>
        <p:spPr>
          <a:xfrm>
            <a:off x="5276215" y="1233932"/>
            <a:ext cx="1405890" cy="299720"/>
          </a:xfrm>
          <a:prstGeom prst="rect">
            <a:avLst/>
          </a:prstGeom>
        </p:spPr>
        <p:txBody>
          <a:bodyPr vert="horz" wrap="square" lIns="0" tIns="12700" rIns="0" bIns="0" rtlCol="0">
            <a:spAutoFit/>
          </a:bodyPr>
          <a:lstStyle/>
          <a:p>
            <a:pPr marL="12700">
              <a:spcBef>
                <a:spcPts val="100"/>
              </a:spcBef>
            </a:pPr>
            <a:r>
              <a:rPr spc="-5" dirty="0">
                <a:solidFill>
                  <a:srgbClr val="C00000"/>
                </a:solidFill>
                <a:latin typeface="Arial MT"/>
                <a:cs typeface="Arial MT"/>
              </a:rPr>
              <a:t>C</a:t>
            </a:r>
            <a:r>
              <a:rPr spc="-15" dirty="0">
                <a:solidFill>
                  <a:srgbClr val="C00000"/>
                </a:solidFill>
                <a:latin typeface="Arial MT"/>
                <a:cs typeface="Arial MT"/>
              </a:rPr>
              <a:t>o</a:t>
            </a:r>
            <a:r>
              <a:rPr spc="-5" dirty="0">
                <a:solidFill>
                  <a:srgbClr val="C00000"/>
                </a:solidFill>
                <a:latin typeface="Arial MT"/>
                <a:cs typeface="Arial MT"/>
              </a:rPr>
              <a:t>nv</a:t>
            </a:r>
            <a:r>
              <a:rPr spc="-15" dirty="0">
                <a:solidFill>
                  <a:srgbClr val="C00000"/>
                </a:solidFill>
                <a:latin typeface="Arial MT"/>
                <a:cs typeface="Arial MT"/>
              </a:rPr>
              <a:t>o</a:t>
            </a:r>
            <a:r>
              <a:rPr spc="-5" dirty="0">
                <a:solidFill>
                  <a:srgbClr val="C00000"/>
                </a:solidFill>
                <a:latin typeface="Arial MT"/>
                <a:cs typeface="Arial MT"/>
              </a:rPr>
              <a:t>l</a:t>
            </a:r>
            <a:r>
              <a:rPr spc="-15" dirty="0">
                <a:solidFill>
                  <a:srgbClr val="C00000"/>
                </a:solidFill>
                <a:latin typeface="Arial MT"/>
                <a:cs typeface="Arial MT"/>
              </a:rPr>
              <a:t>u</a:t>
            </a:r>
            <a:r>
              <a:rPr spc="-5" dirty="0">
                <a:solidFill>
                  <a:srgbClr val="C00000"/>
                </a:solidFill>
                <a:latin typeface="Arial MT"/>
                <a:cs typeface="Arial MT"/>
              </a:rPr>
              <a:t>tio</a:t>
            </a:r>
            <a:r>
              <a:rPr spc="-15" dirty="0">
                <a:solidFill>
                  <a:srgbClr val="C00000"/>
                </a:solidFill>
                <a:latin typeface="Arial MT"/>
                <a:cs typeface="Arial MT"/>
              </a:rPr>
              <a:t>n</a:t>
            </a:r>
            <a:r>
              <a:rPr spc="-5" dirty="0">
                <a:solidFill>
                  <a:srgbClr val="C00000"/>
                </a:solidFill>
                <a:latin typeface="Arial MT"/>
                <a:cs typeface="Arial MT"/>
              </a:rPr>
              <a:t>al</a:t>
            </a:r>
            <a:endParaRPr>
              <a:solidFill>
                <a:prstClr val="black"/>
              </a:solidFill>
              <a:latin typeface="Arial MT"/>
              <a:cs typeface="Arial MT"/>
            </a:endParaRPr>
          </a:p>
        </p:txBody>
      </p:sp>
      <p:grpSp>
        <p:nvGrpSpPr>
          <p:cNvPr id="41" name="object 41"/>
          <p:cNvGrpSpPr/>
          <p:nvPr/>
        </p:nvGrpSpPr>
        <p:grpSpPr>
          <a:xfrm>
            <a:off x="1664208" y="862597"/>
            <a:ext cx="3400425" cy="1068705"/>
            <a:chOff x="140207" y="862596"/>
            <a:chExt cx="3400425" cy="1068705"/>
          </a:xfrm>
        </p:grpSpPr>
        <p:pic>
          <p:nvPicPr>
            <p:cNvPr id="42" name="object 42"/>
            <p:cNvPicPr/>
            <p:nvPr/>
          </p:nvPicPr>
          <p:blipFill>
            <a:blip r:embed="rId9" cstate="print"/>
            <a:stretch>
              <a:fillRect/>
            </a:stretch>
          </p:blipFill>
          <p:spPr>
            <a:xfrm>
              <a:off x="140207" y="862596"/>
              <a:ext cx="3400044" cy="1068311"/>
            </a:xfrm>
            <a:prstGeom prst="rect">
              <a:avLst/>
            </a:prstGeom>
          </p:spPr>
        </p:pic>
        <p:pic>
          <p:nvPicPr>
            <p:cNvPr id="43" name="object 43"/>
            <p:cNvPicPr/>
            <p:nvPr/>
          </p:nvPicPr>
          <p:blipFill>
            <a:blip r:embed="rId10" cstate="print"/>
            <a:stretch>
              <a:fillRect/>
            </a:stretch>
          </p:blipFill>
          <p:spPr>
            <a:xfrm>
              <a:off x="490728" y="1025639"/>
              <a:ext cx="1485899" cy="751344"/>
            </a:xfrm>
            <a:prstGeom prst="rect">
              <a:avLst/>
            </a:prstGeom>
          </p:spPr>
        </p:pic>
        <p:pic>
          <p:nvPicPr>
            <p:cNvPr id="44" name="object 44"/>
            <p:cNvPicPr/>
            <p:nvPr/>
          </p:nvPicPr>
          <p:blipFill>
            <a:blip r:embed="rId11" cstate="print"/>
            <a:stretch>
              <a:fillRect/>
            </a:stretch>
          </p:blipFill>
          <p:spPr>
            <a:xfrm>
              <a:off x="3442716" y="1623440"/>
              <a:ext cx="54229" cy="54356"/>
            </a:xfrm>
            <a:prstGeom prst="rect">
              <a:avLst/>
            </a:prstGeom>
          </p:spPr>
        </p:pic>
        <p:pic>
          <p:nvPicPr>
            <p:cNvPr id="45" name="object 45"/>
            <p:cNvPicPr/>
            <p:nvPr/>
          </p:nvPicPr>
          <p:blipFill>
            <a:blip r:embed="rId12" cstate="print"/>
            <a:stretch>
              <a:fillRect/>
            </a:stretch>
          </p:blipFill>
          <p:spPr>
            <a:xfrm>
              <a:off x="187116" y="890084"/>
              <a:ext cx="2210826" cy="977318"/>
            </a:xfrm>
            <a:prstGeom prst="rect">
              <a:avLst/>
            </a:prstGeom>
          </p:spPr>
        </p:pic>
        <p:pic>
          <p:nvPicPr>
            <p:cNvPr id="46" name="object 46"/>
            <p:cNvPicPr/>
            <p:nvPr/>
          </p:nvPicPr>
          <p:blipFill>
            <a:blip r:embed="rId13" cstate="print"/>
            <a:stretch>
              <a:fillRect/>
            </a:stretch>
          </p:blipFill>
          <p:spPr>
            <a:xfrm>
              <a:off x="3061843" y="1551685"/>
              <a:ext cx="108457" cy="108458"/>
            </a:xfrm>
            <a:prstGeom prst="rect">
              <a:avLst/>
            </a:prstGeom>
          </p:spPr>
        </p:pic>
        <p:pic>
          <p:nvPicPr>
            <p:cNvPr id="47" name="object 47"/>
            <p:cNvPicPr/>
            <p:nvPr/>
          </p:nvPicPr>
          <p:blipFill>
            <a:blip r:embed="rId14" cstate="print"/>
            <a:stretch>
              <a:fillRect/>
            </a:stretch>
          </p:blipFill>
          <p:spPr>
            <a:xfrm>
              <a:off x="2627122" y="1472945"/>
              <a:ext cx="162813" cy="162813"/>
            </a:xfrm>
            <a:prstGeom prst="rect">
              <a:avLst/>
            </a:prstGeom>
          </p:spPr>
        </p:pic>
        <p:sp>
          <p:nvSpPr>
            <p:cNvPr id="48" name="object 48"/>
            <p:cNvSpPr/>
            <p:nvPr/>
          </p:nvSpPr>
          <p:spPr>
            <a:xfrm>
              <a:off x="187116" y="890084"/>
              <a:ext cx="3310254" cy="977900"/>
            </a:xfrm>
            <a:custGeom>
              <a:avLst/>
              <a:gdLst/>
              <a:ahLst/>
              <a:cxnLst/>
              <a:rect l="l" t="t" r="r" b="b"/>
              <a:pathLst>
                <a:path w="3310254" h="977900">
                  <a:moveTo>
                    <a:pt x="201211" y="321876"/>
                  </a:moveTo>
                  <a:lnTo>
                    <a:pt x="206377" y="248247"/>
                  </a:lnTo>
                  <a:lnTo>
                    <a:pt x="224430" y="214095"/>
                  </a:lnTo>
                  <a:lnTo>
                    <a:pt x="251683" y="182596"/>
                  </a:lnTo>
                  <a:lnTo>
                    <a:pt x="287301" y="154408"/>
                  </a:lnTo>
                  <a:lnTo>
                    <a:pt x="330451" y="130190"/>
                  </a:lnTo>
                  <a:lnTo>
                    <a:pt x="380297" y="110601"/>
                  </a:lnTo>
                  <a:lnTo>
                    <a:pt x="436004" y="96299"/>
                  </a:lnTo>
                  <a:lnTo>
                    <a:pt x="496740" y="87942"/>
                  </a:lnTo>
                  <a:lnTo>
                    <a:pt x="554193" y="86106"/>
                  </a:lnTo>
                  <a:lnTo>
                    <a:pt x="610960" y="90021"/>
                  </a:lnTo>
                  <a:lnTo>
                    <a:pt x="665875" y="99532"/>
                  </a:lnTo>
                  <a:lnTo>
                    <a:pt x="717771" y="114485"/>
                  </a:lnTo>
                  <a:lnTo>
                    <a:pt x="748434" y="86807"/>
                  </a:lnTo>
                  <a:lnTo>
                    <a:pt x="786467" y="64060"/>
                  </a:lnTo>
                  <a:lnTo>
                    <a:pt x="830389" y="46519"/>
                  </a:lnTo>
                  <a:lnTo>
                    <a:pt x="878716" y="34459"/>
                  </a:lnTo>
                  <a:lnTo>
                    <a:pt x="929967" y="28156"/>
                  </a:lnTo>
                  <a:lnTo>
                    <a:pt x="982659" y="27885"/>
                  </a:lnTo>
                  <a:lnTo>
                    <a:pt x="1035310" y="33921"/>
                  </a:lnTo>
                  <a:lnTo>
                    <a:pt x="1086439" y="46540"/>
                  </a:lnTo>
                  <a:lnTo>
                    <a:pt x="1135249" y="66435"/>
                  </a:lnTo>
                  <a:lnTo>
                    <a:pt x="1149812" y="74480"/>
                  </a:lnTo>
                  <a:lnTo>
                    <a:pt x="1177916" y="48485"/>
                  </a:lnTo>
                  <a:lnTo>
                    <a:pt x="1213896" y="27675"/>
                  </a:lnTo>
                  <a:lnTo>
                    <a:pt x="1255954" y="12414"/>
                  </a:lnTo>
                  <a:lnTo>
                    <a:pt x="1302293" y="3068"/>
                  </a:lnTo>
                  <a:lnTo>
                    <a:pt x="1351116" y="0"/>
                  </a:lnTo>
                  <a:lnTo>
                    <a:pt x="1400625" y="3574"/>
                  </a:lnTo>
                  <a:lnTo>
                    <a:pt x="1449024" y="14155"/>
                  </a:lnTo>
                  <a:lnTo>
                    <a:pt x="1491616" y="30919"/>
                  </a:lnTo>
                  <a:lnTo>
                    <a:pt x="1526875" y="53017"/>
                  </a:lnTo>
                  <a:lnTo>
                    <a:pt x="1563068" y="32037"/>
                  </a:lnTo>
                  <a:lnTo>
                    <a:pt x="1604226" y="16294"/>
                  </a:lnTo>
                  <a:lnTo>
                    <a:pt x="1648944" y="5854"/>
                  </a:lnTo>
                  <a:lnTo>
                    <a:pt x="1695817" y="788"/>
                  </a:lnTo>
                  <a:lnTo>
                    <a:pt x="1743440" y="1162"/>
                  </a:lnTo>
                  <a:lnTo>
                    <a:pt x="1790408" y="7047"/>
                  </a:lnTo>
                  <a:lnTo>
                    <a:pt x="1835316" y="18509"/>
                  </a:lnTo>
                  <a:lnTo>
                    <a:pt x="1876760" y="35618"/>
                  </a:lnTo>
                  <a:lnTo>
                    <a:pt x="1931338" y="74924"/>
                  </a:lnTo>
                  <a:lnTo>
                    <a:pt x="1960580" y="122994"/>
                  </a:lnTo>
                  <a:lnTo>
                    <a:pt x="2019008" y="137092"/>
                  </a:lnTo>
                  <a:lnTo>
                    <a:pt x="2068991" y="158117"/>
                  </a:lnTo>
                  <a:lnTo>
                    <a:pt x="2109380" y="184862"/>
                  </a:lnTo>
                  <a:lnTo>
                    <a:pt x="2139023" y="216122"/>
                  </a:lnTo>
                  <a:lnTo>
                    <a:pt x="2156769" y="250690"/>
                  </a:lnTo>
                  <a:lnTo>
                    <a:pt x="2161468" y="287359"/>
                  </a:lnTo>
                  <a:lnTo>
                    <a:pt x="2151969" y="324924"/>
                  </a:lnTo>
                  <a:lnTo>
                    <a:pt x="2148667" y="332290"/>
                  </a:lnTo>
                  <a:lnTo>
                    <a:pt x="2144476" y="339402"/>
                  </a:lnTo>
                  <a:lnTo>
                    <a:pt x="2139523" y="346514"/>
                  </a:lnTo>
                  <a:lnTo>
                    <a:pt x="2173005" y="378277"/>
                  </a:lnTo>
                  <a:lnTo>
                    <a:pt x="2195931" y="412142"/>
                  </a:lnTo>
                  <a:lnTo>
                    <a:pt x="2208479" y="447286"/>
                  </a:lnTo>
                  <a:lnTo>
                    <a:pt x="2210826" y="482884"/>
                  </a:lnTo>
                  <a:lnTo>
                    <a:pt x="2203150" y="518113"/>
                  </a:lnTo>
                  <a:lnTo>
                    <a:pt x="2185629" y="552150"/>
                  </a:lnTo>
                  <a:lnTo>
                    <a:pt x="2158439" y="584171"/>
                  </a:lnTo>
                  <a:lnTo>
                    <a:pt x="2121760" y="613351"/>
                  </a:lnTo>
                  <a:lnTo>
                    <a:pt x="2075769" y="638868"/>
                  </a:lnTo>
                  <a:lnTo>
                    <a:pt x="2038824" y="653778"/>
                  </a:lnTo>
                  <a:lnTo>
                    <a:pt x="1999188" y="665665"/>
                  </a:lnTo>
                  <a:lnTo>
                    <a:pt x="1957361" y="674408"/>
                  </a:lnTo>
                  <a:lnTo>
                    <a:pt x="1913844" y="679889"/>
                  </a:lnTo>
                  <a:lnTo>
                    <a:pt x="1907370" y="715691"/>
                  </a:lnTo>
                  <a:lnTo>
                    <a:pt x="1862038" y="779080"/>
                  </a:lnTo>
                  <a:lnTo>
                    <a:pt x="1825579" y="805238"/>
                  </a:lnTo>
                  <a:lnTo>
                    <a:pt x="1781523" y="826752"/>
                  </a:lnTo>
                  <a:lnTo>
                    <a:pt x="1731071" y="842909"/>
                  </a:lnTo>
                  <a:lnTo>
                    <a:pt x="1675422" y="852994"/>
                  </a:lnTo>
                  <a:lnTo>
                    <a:pt x="1615775" y="856292"/>
                  </a:lnTo>
                  <a:lnTo>
                    <a:pt x="1575200" y="854424"/>
                  </a:lnTo>
                  <a:lnTo>
                    <a:pt x="1535590" y="849259"/>
                  </a:lnTo>
                  <a:lnTo>
                    <a:pt x="1497528" y="840879"/>
                  </a:lnTo>
                  <a:lnTo>
                    <a:pt x="1461597" y="829368"/>
                  </a:lnTo>
                  <a:lnTo>
                    <a:pt x="1441049" y="860916"/>
                  </a:lnTo>
                  <a:lnTo>
                    <a:pt x="1413141" y="889307"/>
                  </a:lnTo>
                  <a:lnTo>
                    <a:pt x="1378760" y="914253"/>
                  </a:lnTo>
                  <a:lnTo>
                    <a:pt x="1338791" y="935469"/>
                  </a:lnTo>
                  <a:lnTo>
                    <a:pt x="1294119" y="952669"/>
                  </a:lnTo>
                  <a:lnTo>
                    <a:pt x="1245630" y="965568"/>
                  </a:lnTo>
                  <a:lnTo>
                    <a:pt x="1194210" y="973879"/>
                  </a:lnTo>
                  <a:lnTo>
                    <a:pt x="1140745" y="977318"/>
                  </a:lnTo>
                  <a:lnTo>
                    <a:pt x="1086119" y="975597"/>
                  </a:lnTo>
                  <a:lnTo>
                    <a:pt x="1031219" y="968433"/>
                  </a:lnTo>
                  <a:lnTo>
                    <a:pt x="975997" y="955106"/>
                  </a:lnTo>
                  <a:lnTo>
                    <a:pt x="925735" y="936397"/>
                  </a:lnTo>
                  <a:lnTo>
                    <a:pt x="881484" y="912783"/>
                  </a:lnTo>
                  <a:lnTo>
                    <a:pt x="844301" y="884740"/>
                  </a:lnTo>
                  <a:lnTo>
                    <a:pt x="796551" y="899538"/>
                  </a:lnTo>
                  <a:lnTo>
                    <a:pt x="747127" y="910088"/>
                  </a:lnTo>
                  <a:lnTo>
                    <a:pt x="696673" y="916488"/>
                  </a:lnTo>
                  <a:lnTo>
                    <a:pt x="645837" y="918832"/>
                  </a:lnTo>
                  <a:lnTo>
                    <a:pt x="595262" y="917218"/>
                  </a:lnTo>
                  <a:lnTo>
                    <a:pt x="545593" y="911743"/>
                  </a:lnTo>
                  <a:lnTo>
                    <a:pt x="497477" y="902503"/>
                  </a:lnTo>
                  <a:lnTo>
                    <a:pt x="451558" y="889594"/>
                  </a:lnTo>
                  <a:lnTo>
                    <a:pt x="408482" y="873113"/>
                  </a:lnTo>
                  <a:lnTo>
                    <a:pt x="368893" y="853157"/>
                  </a:lnTo>
                  <a:lnTo>
                    <a:pt x="333438" y="829822"/>
                  </a:lnTo>
                  <a:lnTo>
                    <a:pt x="302760" y="803206"/>
                  </a:lnTo>
                  <a:lnTo>
                    <a:pt x="298594" y="799015"/>
                  </a:lnTo>
                  <a:lnTo>
                    <a:pt x="238822" y="798374"/>
                  </a:lnTo>
                  <a:lnTo>
                    <a:pt x="183327" y="788685"/>
                  </a:lnTo>
                  <a:lnTo>
                    <a:pt x="134466" y="771059"/>
                  </a:lnTo>
                  <a:lnTo>
                    <a:pt x="94597" y="746606"/>
                  </a:lnTo>
                  <a:lnTo>
                    <a:pt x="66076" y="716438"/>
                  </a:lnTo>
                  <a:lnTo>
                    <a:pt x="50894" y="652473"/>
                  </a:lnTo>
                  <a:lnTo>
                    <a:pt x="60901" y="624231"/>
                  </a:lnTo>
                  <a:lnTo>
                    <a:pt x="80748" y="597942"/>
                  </a:lnTo>
                  <a:lnTo>
                    <a:pt x="109898" y="574606"/>
                  </a:lnTo>
                  <a:lnTo>
                    <a:pt x="62956" y="552420"/>
                  </a:lnTo>
                  <a:lnTo>
                    <a:pt x="28487" y="524502"/>
                  </a:lnTo>
                  <a:lnTo>
                    <a:pt x="7250" y="492611"/>
                  </a:lnTo>
                  <a:lnTo>
                    <a:pt x="0" y="458509"/>
                  </a:lnTo>
                  <a:lnTo>
                    <a:pt x="7492" y="423955"/>
                  </a:lnTo>
                  <a:lnTo>
                    <a:pt x="30485" y="390710"/>
                  </a:lnTo>
                  <a:lnTo>
                    <a:pt x="62054" y="365447"/>
                  </a:lnTo>
                  <a:lnTo>
                    <a:pt x="101929" y="345577"/>
                  </a:lnTo>
                  <a:lnTo>
                    <a:pt x="148299" y="331827"/>
                  </a:lnTo>
                  <a:lnTo>
                    <a:pt x="199357" y="324924"/>
                  </a:lnTo>
                  <a:lnTo>
                    <a:pt x="201211" y="321876"/>
                  </a:lnTo>
                  <a:close/>
                </a:path>
                <a:path w="3310254" h="977900">
                  <a:moveTo>
                    <a:pt x="3309828" y="760534"/>
                  </a:moveTo>
                  <a:lnTo>
                    <a:pt x="3307689" y="771102"/>
                  </a:lnTo>
                  <a:lnTo>
                    <a:pt x="3301859" y="779742"/>
                  </a:lnTo>
                  <a:lnTo>
                    <a:pt x="3293219" y="785572"/>
                  </a:lnTo>
                  <a:lnTo>
                    <a:pt x="3282650" y="787712"/>
                  </a:lnTo>
                  <a:lnTo>
                    <a:pt x="3272101" y="785572"/>
                  </a:lnTo>
                  <a:lnTo>
                    <a:pt x="3263505" y="779742"/>
                  </a:lnTo>
                  <a:lnTo>
                    <a:pt x="3257718" y="771102"/>
                  </a:lnTo>
                  <a:lnTo>
                    <a:pt x="3255599" y="760534"/>
                  </a:lnTo>
                  <a:lnTo>
                    <a:pt x="3257718" y="749965"/>
                  </a:lnTo>
                  <a:lnTo>
                    <a:pt x="3263505" y="741325"/>
                  </a:lnTo>
                  <a:lnTo>
                    <a:pt x="3272101" y="735495"/>
                  </a:lnTo>
                  <a:lnTo>
                    <a:pt x="3282650" y="733356"/>
                  </a:lnTo>
                  <a:lnTo>
                    <a:pt x="3293219" y="735495"/>
                  </a:lnTo>
                  <a:lnTo>
                    <a:pt x="3301859" y="741325"/>
                  </a:lnTo>
                  <a:lnTo>
                    <a:pt x="3307689" y="749965"/>
                  </a:lnTo>
                  <a:lnTo>
                    <a:pt x="3309828" y="760534"/>
                  </a:lnTo>
                  <a:close/>
                </a:path>
              </a:pathLst>
            </a:custGeom>
            <a:ln w="9144">
              <a:solidFill>
                <a:srgbClr val="5B686E"/>
              </a:solidFill>
            </a:ln>
          </p:spPr>
          <p:txBody>
            <a:bodyPr wrap="square" lIns="0" tIns="0" rIns="0" bIns="0" rtlCol="0"/>
            <a:lstStyle/>
            <a:p>
              <a:endParaRPr>
                <a:solidFill>
                  <a:prstClr val="black"/>
                </a:solidFill>
                <a:latin typeface="Calibri"/>
              </a:endParaRPr>
            </a:p>
          </p:txBody>
        </p:sp>
        <p:pic>
          <p:nvPicPr>
            <p:cNvPr id="49" name="object 49"/>
            <p:cNvPicPr/>
            <p:nvPr/>
          </p:nvPicPr>
          <p:blipFill>
            <a:blip r:embed="rId15" cstate="print"/>
            <a:stretch>
              <a:fillRect/>
            </a:stretch>
          </p:blipFill>
          <p:spPr>
            <a:xfrm>
              <a:off x="3057271" y="1547113"/>
              <a:ext cx="117602" cy="117602"/>
            </a:xfrm>
            <a:prstGeom prst="rect">
              <a:avLst/>
            </a:prstGeom>
          </p:spPr>
        </p:pic>
        <p:pic>
          <p:nvPicPr>
            <p:cNvPr id="50" name="object 50"/>
            <p:cNvPicPr/>
            <p:nvPr/>
          </p:nvPicPr>
          <p:blipFill>
            <a:blip r:embed="rId16" cstate="print"/>
            <a:stretch>
              <a:fillRect/>
            </a:stretch>
          </p:blipFill>
          <p:spPr>
            <a:xfrm>
              <a:off x="2622550" y="1468373"/>
              <a:ext cx="171958" cy="171958"/>
            </a:xfrm>
            <a:prstGeom prst="rect">
              <a:avLst/>
            </a:prstGeom>
          </p:spPr>
        </p:pic>
        <p:sp>
          <p:nvSpPr>
            <p:cNvPr id="51" name="object 51"/>
            <p:cNvSpPr/>
            <p:nvPr/>
          </p:nvSpPr>
          <p:spPr>
            <a:xfrm>
              <a:off x="299389" y="939926"/>
              <a:ext cx="2026285" cy="831215"/>
            </a:xfrm>
            <a:custGeom>
              <a:avLst/>
              <a:gdLst/>
              <a:ahLst/>
              <a:cxnLst/>
              <a:rect l="l" t="t" r="r" b="b"/>
              <a:pathLst>
                <a:path w="2026285" h="831214">
                  <a:moveTo>
                    <a:pt x="129476" y="538988"/>
                  </a:moveTo>
                  <a:lnTo>
                    <a:pt x="95681" y="539027"/>
                  </a:lnTo>
                  <a:lnTo>
                    <a:pt x="62457" y="535971"/>
                  </a:lnTo>
                  <a:lnTo>
                    <a:pt x="30373" y="529915"/>
                  </a:lnTo>
                  <a:lnTo>
                    <a:pt x="0" y="520953"/>
                  </a:lnTo>
                </a:path>
                <a:path w="2026285" h="831214">
                  <a:moveTo>
                    <a:pt x="243725" y="736219"/>
                  </a:moveTo>
                  <a:lnTo>
                    <a:pt x="229938" y="739193"/>
                  </a:lnTo>
                  <a:lnTo>
                    <a:pt x="215869" y="741632"/>
                  </a:lnTo>
                  <a:lnTo>
                    <a:pt x="201565" y="743523"/>
                  </a:lnTo>
                  <a:lnTo>
                    <a:pt x="187071" y="744855"/>
                  </a:lnTo>
                </a:path>
                <a:path w="2026285" h="831214">
                  <a:moveTo>
                    <a:pt x="731901" y="830961"/>
                  </a:moveTo>
                  <a:lnTo>
                    <a:pt x="722071" y="821559"/>
                  </a:lnTo>
                  <a:lnTo>
                    <a:pt x="713093" y="811847"/>
                  </a:lnTo>
                  <a:lnTo>
                    <a:pt x="704985" y="801850"/>
                  </a:lnTo>
                  <a:lnTo>
                    <a:pt x="697763" y="791590"/>
                  </a:lnTo>
                </a:path>
                <a:path w="2026285" h="831214">
                  <a:moveTo>
                    <a:pt x="1363167" y="732917"/>
                  </a:moveTo>
                  <a:lnTo>
                    <a:pt x="1361168" y="743842"/>
                  </a:lnTo>
                  <a:lnTo>
                    <a:pt x="1358230" y="754697"/>
                  </a:lnTo>
                  <a:lnTo>
                    <a:pt x="1354362" y="765456"/>
                  </a:lnTo>
                  <a:lnTo>
                    <a:pt x="1349578" y="776097"/>
                  </a:lnTo>
                </a:path>
                <a:path w="2026285" h="831214">
                  <a:moveTo>
                    <a:pt x="1634185" y="466089"/>
                  </a:moveTo>
                  <a:lnTo>
                    <a:pt x="1690915" y="487851"/>
                  </a:lnTo>
                  <a:lnTo>
                    <a:pt x="1737234" y="516160"/>
                  </a:lnTo>
                  <a:lnTo>
                    <a:pt x="1771811" y="549730"/>
                  </a:lnTo>
                  <a:lnTo>
                    <a:pt x="1793319" y="587274"/>
                  </a:lnTo>
                  <a:lnTo>
                    <a:pt x="1800428" y="627507"/>
                  </a:lnTo>
                </a:path>
                <a:path w="2026285" h="831214">
                  <a:moveTo>
                    <a:pt x="2026234" y="294259"/>
                  </a:moveTo>
                  <a:lnTo>
                    <a:pt x="2012164" y="311259"/>
                  </a:lnTo>
                  <a:lnTo>
                    <a:pt x="1995023" y="327104"/>
                  </a:lnTo>
                  <a:lnTo>
                    <a:pt x="1974977" y="341639"/>
                  </a:lnTo>
                  <a:lnTo>
                    <a:pt x="1952193" y="354711"/>
                  </a:lnTo>
                </a:path>
                <a:path w="2026285" h="831214">
                  <a:moveTo>
                    <a:pt x="1848561" y="69723"/>
                  </a:moveTo>
                  <a:lnTo>
                    <a:pt x="1850444" y="76813"/>
                  </a:lnTo>
                  <a:lnTo>
                    <a:pt x="1851720" y="83962"/>
                  </a:lnTo>
                  <a:lnTo>
                    <a:pt x="1852400" y="91136"/>
                  </a:lnTo>
                  <a:lnTo>
                    <a:pt x="1852498" y="98298"/>
                  </a:lnTo>
                </a:path>
                <a:path w="2026285" h="831214">
                  <a:moveTo>
                    <a:pt x="1375994" y="36449"/>
                  </a:moveTo>
                  <a:lnTo>
                    <a:pt x="1383800" y="26717"/>
                  </a:lnTo>
                  <a:lnTo>
                    <a:pt x="1392726" y="17367"/>
                  </a:lnTo>
                  <a:lnTo>
                    <a:pt x="1402747" y="8445"/>
                  </a:lnTo>
                  <a:lnTo>
                    <a:pt x="1413840" y="0"/>
                  </a:lnTo>
                </a:path>
                <a:path w="2026285" h="831214">
                  <a:moveTo>
                    <a:pt x="1021410" y="53721"/>
                  </a:moveTo>
                  <a:lnTo>
                    <a:pt x="1024767" y="45676"/>
                  </a:lnTo>
                  <a:lnTo>
                    <a:pt x="1028934" y="37750"/>
                  </a:lnTo>
                  <a:lnTo>
                    <a:pt x="1033911" y="29968"/>
                  </a:lnTo>
                  <a:lnTo>
                    <a:pt x="1039698" y="22351"/>
                  </a:lnTo>
                </a:path>
                <a:path w="2026285" h="831214">
                  <a:moveTo>
                    <a:pt x="605231" y="64388"/>
                  </a:moveTo>
                  <a:lnTo>
                    <a:pt x="622973" y="71100"/>
                  </a:lnTo>
                  <a:lnTo>
                    <a:pt x="639992" y="78454"/>
                  </a:lnTo>
                  <a:lnTo>
                    <a:pt x="656242" y="86427"/>
                  </a:lnTo>
                  <a:lnTo>
                    <a:pt x="671677" y="94996"/>
                  </a:lnTo>
                </a:path>
                <a:path w="2026285" h="831214">
                  <a:moveTo>
                    <a:pt x="100545" y="304038"/>
                  </a:moveTo>
                  <a:lnTo>
                    <a:pt x="96860" y="296162"/>
                  </a:lnTo>
                  <a:lnTo>
                    <a:pt x="93695" y="288178"/>
                  </a:lnTo>
                  <a:lnTo>
                    <a:pt x="91057" y="280124"/>
                  </a:lnTo>
                  <a:lnTo>
                    <a:pt x="88950" y="272034"/>
                  </a:lnTo>
                </a:path>
              </a:pathLst>
            </a:custGeom>
            <a:ln w="9144">
              <a:solidFill>
                <a:srgbClr val="5B686E"/>
              </a:solidFill>
            </a:ln>
          </p:spPr>
          <p:txBody>
            <a:bodyPr wrap="square" lIns="0" tIns="0" rIns="0" bIns="0" rtlCol="0"/>
            <a:lstStyle/>
            <a:p>
              <a:endParaRPr>
                <a:solidFill>
                  <a:prstClr val="black"/>
                </a:solidFill>
                <a:latin typeface="Calibri"/>
              </a:endParaRPr>
            </a:p>
          </p:txBody>
        </p:sp>
      </p:grpSp>
      <p:sp>
        <p:nvSpPr>
          <p:cNvPr id="52" name="object 52"/>
          <p:cNvSpPr txBox="1"/>
          <p:nvPr/>
        </p:nvSpPr>
        <p:spPr>
          <a:xfrm>
            <a:off x="2166620" y="1091641"/>
            <a:ext cx="1142365" cy="513080"/>
          </a:xfrm>
          <a:prstGeom prst="rect">
            <a:avLst/>
          </a:prstGeom>
        </p:spPr>
        <p:txBody>
          <a:bodyPr vert="horz" wrap="square" lIns="0" tIns="12065" rIns="0" bIns="0" rtlCol="0">
            <a:spAutoFit/>
          </a:bodyPr>
          <a:lstStyle/>
          <a:p>
            <a:pPr marL="22860">
              <a:spcBef>
                <a:spcPts val="95"/>
              </a:spcBef>
            </a:pPr>
            <a:r>
              <a:rPr sz="1600" spc="-5" dirty="0">
                <a:solidFill>
                  <a:prstClr val="black"/>
                </a:solidFill>
                <a:latin typeface="Arial MT"/>
                <a:cs typeface="Arial MT"/>
              </a:rPr>
              <a:t>Any</a:t>
            </a:r>
            <a:r>
              <a:rPr sz="1600" spc="-60" dirty="0">
                <a:solidFill>
                  <a:prstClr val="black"/>
                </a:solidFill>
                <a:latin typeface="Arial MT"/>
                <a:cs typeface="Arial MT"/>
              </a:rPr>
              <a:t> </a:t>
            </a:r>
            <a:r>
              <a:rPr sz="1600" spc="-5" dirty="0">
                <a:solidFill>
                  <a:prstClr val="black"/>
                </a:solidFill>
                <a:latin typeface="Arial MT"/>
                <a:cs typeface="Arial MT"/>
              </a:rPr>
              <a:t>missing</a:t>
            </a:r>
            <a:endParaRPr sz="1600">
              <a:solidFill>
                <a:prstClr val="black"/>
              </a:solidFill>
              <a:latin typeface="Arial MT"/>
              <a:cs typeface="Arial MT"/>
            </a:endParaRPr>
          </a:p>
          <a:p>
            <a:pPr marL="12700">
              <a:spcBef>
                <a:spcPts val="5"/>
              </a:spcBef>
            </a:pPr>
            <a:r>
              <a:rPr sz="1600" spc="-5" dirty="0">
                <a:solidFill>
                  <a:prstClr val="black"/>
                </a:solidFill>
                <a:latin typeface="Arial MT"/>
                <a:cs typeface="Arial MT"/>
              </a:rPr>
              <a:t>component?</a:t>
            </a:r>
            <a:endParaRPr sz="1600">
              <a:solidFill>
                <a:prstClr val="black"/>
              </a:solidFill>
              <a:latin typeface="Arial MT"/>
              <a:cs typeface="Arial M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0"/>
            <a:ext cx="9144000" cy="6858000"/>
            <a:chOff x="0" y="0"/>
            <a:chExt cx="9144000" cy="685800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6" name="object 6"/>
          <p:cNvSpPr txBox="1"/>
          <p:nvPr/>
        </p:nvSpPr>
        <p:spPr>
          <a:xfrm>
            <a:off x="2060245" y="1722247"/>
            <a:ext cx="7992109" cy="2356414"/>
          </a:xfrm>
          <a:prstGeom prst="rect">
            <a:avLst/>
          </a:prstGeom>
        </p:spPr>
        <p:txBody>
          <a:bodyPr vert="horz" wrap="square" lIns="0" tIns="12065" rIns="0" bIns="0" rtlCol="0">
            <a:spAutoFit/>
          </a:bodyPr>
          <a:lstStyle/>
          <a:p>
            <a:pPr marL="192405" marR="5080" indent="-180340">
              <a:spcBef>
                <a:spcPts val="95"/>
              </a:spcBef>
              <a:buClr>
                <a:srgbClr val="C50C2F"/>
              </a:buClr>
              <a:buFont typeface="Arial MT"/>
              <a:buChar char="•"/>
              <a:tabLst>
                <a:tab pos="193040" algn="l"/>
              </a:tabLst>
            </a:pPr>
            <a:r>
              <a:rPr sz="2200" spc="-15" dirty="0">
                <a:solidFill>
                  <a:prstClr val="black"/>
                </a:solidFill>
                <a:latin typeface="Lucida Sans Unicode"/>
                <a:cs typeface="Lucida Sans Unicode"/>
              </a:rPr>
              <a:t>Problem:</a:t>
            </a:r>
            <a:r>
              <a:rPr sz="2200" spc="50" dirty="0">
                <a:solidFill>
                  <a:prstClr val="black"/>
                </a:solidFill>
                <a:latin typeface="Lucida Sans Unicode"/>
                <a:cs typeface="Lucida Sans Unicode"/>
              </a:rPr>
              <a:t> </a:t>
            </a:r>
            <a:r>
              <a:rPr sz="2200" spc="-10" dirty="0">
                <a:solidFill>
                  <a:prstClr val="black"/>
                </a:solidFill>
                <a:latin typeface="Lucida Sans Unicode"/>
                <a:cs typeface="Lucida Sans Unicode"/>
              </a:rPr>
              <a:t>Reinforcement</a:t>
            </a:r>
            <a:r>
              <a:rPr sz="2200" spc="35" dirty="0">
                <a:solidFill>
                  <a:prstClr val="black"/>
                </a:solidFill>
                <a:latin typeface="Lucida Sans Unicode"/>
                <a:cs typeface="Lucida Sans Unicode"/>
              </a:rPr>
              <a:t> </a:t>
            </a:r>
            <a:r>
              <a:rPr sz="2200" spc="-5" dirty="0">
                <a:solidFill>
                  <a:prstClr val="black"/>
                </a:solidFill>
                <a:latin typeface="Lucida Sans Unicode"/>
                <a:cs typeface="Lucida Sans Unicode"/>
              </a:rPr>
              <a:t>learning</a:t>
            </a:r>
            <a:r>
              <a:rPr sz="2200" spc="-10" dirty="0">
                <a:solidFill>
                  <a:prstClr val="black"/>
                </a:solidFill>
                <a:latin typeface="Lucida Sans Unicode"/>
                <a:cs typeface="Lucida Sans Unicode"/>
              </a:rPr>
              <a:t> </a:t>
            </a:r>
            <a:r>
              <a:rPr sz="2200" spc="-5" dirty="0">
                <a:solidFill>
                  <a:prstClr val="black"/>
                </a:solidFill>
                <a:latin typeface="Lucida Sans Unicode"/>
                <a:cs typeface="Lucida Sans Unicode"/>
              </a:rPr>
              <a:t>is</a:t>
            </a:r>
            <a:r>
              <a:rPr sz="2200" spc="5" dirty="0">
                <a:solidFill>
                  <a:prstClr val="black"/>
                </a:solidFill>
                <a:latin typeface="Lucida Sans Unicode"/>
                <a:cs typeface="Lucida Sans Unicode"/>
              </a:rPr>
              <a:t> </a:t>
            </a:r>
            <a:r>
              <a:rPr sz="2200" spc="-10" dirty="0">
                <a:solidFill>
                  <a:prstClr val="black"/>
                </a:solidFill>
                <a:latin typeface="Lucida Sans Unicode"/>
                <a:cs typeface="Lucida Sans Unicode"/>
              </a:rPr>
              <a:t>known</a:t>
            </a:r>
            <a:r>
              <a:rPr sz="2200" spc="20" dirty="0">
                <a:solidFill>
                  <a:prstClr val="black"/>
                </a:solidFill>
                <a:latin typeface="Lucida Sans Unicode"/>
                <a:cs typeface="Lucida Sans Unicode"/>
              </a:rPr>
              <a:t> </a:t>
            </a:r>
            <a:r>
              <a:rPr sz="2200" spc="5" dirty="0">
                <a:solidFill>
                  <a:prstClr val="black"/>
                </a:solidFill>
                <a:latin typeface="Lucida Sans Unicode"/>
                <a:cs typeface="Lucida Sans Unicode"/>
              </a:rPr>
              <a:t>to</a:t>
            </a:r>
            <a:r>
              <a:rPr sz="2200" spc="-5" dirty="0">
                <a:solidFill>
                  <a:prstClr val="black"/>
                </a:solidFill>
                <a:latin typeface="Lucida Sans Unicode"/>
                <a:cs typeface="Lucida Sans Unicode"/>
              </a:rPr>
              <a:t> be</a:t>
            </a:r>
            <a:r>
              <a:rPr sz="2200" spc="55" dirty="0">
                <a:solidFill>
                  <a:prstClr val="black"/>
                </a:solidFill>
                <a:latin typeface="Lucida Sans Unicode"/>
                <a:cs typeface="Lucida Sans Unicode"/>
              </a:rPr>
              <a:t> </a:t>
            </a:r>
            <a:r>
              <a:rPr sz="2200" spc="-5" dirty="0">
                <a:solidFill>
                  <a:srgbClr val="C00000"/>
                </a:solidFill>
                <a:latin typeface="Lucida Sans Unicode"/>
                <a:cs typeface="Lucida Sans Unicode"/>
              </a:rPr>
              <a:t>unstable </a:t>
            </a:r>
            <a:r>
              <a:rPr sz="2200" spc="-680" dirty="0">
                <a:solidFill>
                  <a:srgbClr val="C00000"/>
                </a:solidFill>
                <a:latin typeface="Lucida Sans Unicode"/>
                <a:cs typeface="Lucida Sans Unicode"/>
              </a:rPr>
              <a:t> </a:t>
            </a:r>
            <a:r>
              <a:rPr sz="2200" spc="-5" dirty="0">
                <a:solidFill>
                  <a:prstClr val="black"/>
                </a:solidFill>
                <a:latin typeface="Lucida Sans Unicode"/>
                <a:cs typeface="Lucida Sans Unicode"/>
              </a:rPr>
              <a:t>or</a:t>
            </a:r>
            <a:r>
              <a:rPr sz="2200" dirty="0">
                <a:solidFill>
                  <a:prstClr val="black"/>
                </a:solidFill>
                <a:latin typeface="Lucida Sans Unicode"/>
                <a:cs typeface="Lucida Sans Unicode"/>
              </a:rPr>
              <a:t> even</a:t>
            </a:r>
            <a:r>
              <a:rPr sz="2200" spc="-25" dirty="0">
                <a:solidFill>
                  <a:prstClr val="black"/>
                </a:solidFill>
                <a:latin typeface="Lucida Sans Unicode"/>
                <a:cs typeface="Lucida Sans Unicode"/>
              </a:rPr>
              <a:t> </a:t>
            </a:r>
            <a:r>
              <a:rPr sz="2200" spc="5" dirty="0">
                <a:solidFill>
                  <a:prstClr val="black"/>
                </a:solidFill>
                <a:latin typeface="Lucida Sans Unicode"/>
                <a:cs typeface="Lucida Sans Unicode"/>
              </a:rPr>
              <a:t>to</a:t>
            </a:r>
            <a:r>
              <a:rPr sz="2200" spc="-10" dirty="0">
                <a:solidFill>
                  <a:prstClr val="black"/>
                </a:solidFill>
                <a:latin typeface="Lucida Sans Unicode"/>
                <a:cs typeface="Lucida Sans Unicode"/>
              </a:rPr>
              <a:t> </a:t>
            </a:r>
            <a:r>
              <a:rPr sz="2200" spc="-5" dirty="0">
                <a:solidFill>
                  <a:srgbClr val="C00000"/>
                </a:solidFill>
                <a:latin typeface="Lucida Sans Unicode"/>
                <a:cs typeface="Lucida Sans Unicode"/>
              </a:rPr>
              <a:t>diverge</a:t>
            </a:r>
            <a:r>
              <a:rPr sz="2200" spc="5" dirty="0">
                <a:solidFill>
                  <a:srgbClr val="C00000"/>
                </a:solidFill>
                <a:latin typeface="Lucida Sans Unicode"/>
                <a:cs typeface="Lucida Sans Unicode"/>
              </a:rPr>
              <a:t> </a:t>
            </a:r>
            <a:r>
              <a:rPr sz="2200" spc="-5" dirty="0">
                <a:solidFill>
                  <a:prstClr val="black"/>
                </a:solidFill>
                <a:latin typeface="Lucida Sans Unicode"/>
                <a:cs typeface="Lucida Sans Unicode"/>
              </a:rPr>
              <a:t>when</a:t>
            </a:r>
            <a:r>
              <a:rPr sz="2200" spc="5" dirty="0">
                <a:solidFill>
                  <a:prstClr val="black"/>
                </a:solidFill>
                <a:latin typeface="Lucida Sans Unicode"/>
                <a:cs typeface="Lucida Sans Unicode"/>
              </a:rPr>
              <a:t> </a:t>
            </a:r>
            <a:r>
              <a:rPr sz="2200" spc="-5" dirty="0">
                <a:solidFill>
                  <a:prstClr val="black"/>
                </a:solidFill>
                <a:latin typeface="Lucida Sans Unicode"/>
                <a:cs typeface="Lucida Sans Unicode"/>
              </a:rPr>
              <a:t>use</a:t>
            </a:r>
            <a:r>
              <a:rPr sz="2200" spc="15" dirty="0">
                <a:solidFill>
                  <a:prstClr val="black"/>
                </a:solidFill>
                <a:latin typeface="Lucida Sans Unicode"/>
                <a:cs typeface="Lucida Sans Unicode"/>
              </a:rPr>
              <a:t> </a:t>
            </a:r>
            <a:r>
              <a:rPr sz="2200" spc="-5" dirty="0">
                <a:solidFill>
                  <a:prstClr val="black"/>
                </a:solidFill>
                <a:latin typeface="Lucida Sans Unicode"/>
                <a:cs typeface="Lucida Sans Unicode"/>
              </a:rPr>
              <a:t>a </a:t>
            </a:r>
            <a:r>
              <a:rPr sz="2200" spc="-10" dirty="0">
                <a:solidFill>
                  <a:prstClr val="black"/>
                </a:solidFill>
                <a:latin typeface="Lucida Sans Unicode"/>
                <a:cs typeface="Lucida Sans Unicode"/>
              </a:rPr>
              <a:t>nonlinear</a:t>
            </a:r>
            <a:r>
              <a:rPr sz="2200" spc="5" dirty="0">
                <a:solidFill>
                  <a:prstClr val="black"/>
                </a:solidFill>
                <a:latin typeface="Lucida Sans Unicode"/>
                <a:cs typeface="Lucida Sans Unicode"/>
              </a:rPr>
              <a:t> </a:t>
            </a:r>
            <a:r>
              <a:rPr sz="2200" spc="-10" dirty="0">
                <a:solidFill>
                  <a:prstClr val="black"/>
                </a:solidFill>
                <a:latin typeface="Lucida Sans Unicode"/>
                <a:cs typeface="Lucida Sans Unicode"/>
              </a:rPr>
              <a:t>function </a:t>
            </a:r>
            <a:r>
              <a:rPr sz="2200" spc="-5" dirty="0">
                <a:solidFill>
                  <a:prstClr val="black"/>
                </a:solidFill>
                <a:latin typeface="Lucida Sans Unicode"/>
                <a:cs typeface="Lucida Sans Unicode"/>
              </a:rPr>
              <a:t> </a:t>
            </a:r>
            <a:r>
              <a:rPr sz="2200" spc="-10" dirty="0">
                <a:solidFill>
                  <a:prstClr val="black"/>
                </a:solidFill>
                <a:latin typeface="Lucida Sans Unicode"/>
                <a:cs typeface="Lucida Sans Unicode"/>
              </a:rPr>
              <a:t>approximator</a:t>
            </a:r>
            <a:r>
              <a:rPr sz="2200" spc="35" dirty="0">
                <a:solidFill>
                  <a:prstClr val="black"/>
                </a:solidFill>
                <a:latin typeface="Lucida Sans Unicode"/>
                <a:cs typeface="Lucida Sans Unicode"/>
              </a:rPr>
              <a:t> </a:t>
            </a:r>
            <a:r>
              <a:rPr sz="2200" spc="-10" dirty="0">
                <a:solidFill>
                  <a:prstClr val="black"/>
                </a:solidFill>
                <a:latin typeface="Lucida Sans Unicode"/>
                <a:cs typeface="Lucida Sans Unicode"/>
              </a:rPr>
              <a:t>such</a:t>
            </a:r>
            <a:r>
              <a:rPr sz="2200" spc="25" dirty="0">
                <a:solidFill>
                  <a:prstClr val="black"/>
                </a:solidFill>
                <a:latin typeface="Lucida Sans Unicode"/>
                <a:cs typeface="Lucida Sans Unicode"/>
              </a:rPr>
              <a:t> </a:t>
            </a:r>
            <a:r>
              <a:rPr sz="2200" dirty="0">
                <a:solidFill>
                  <a:prstClr val="black"/>
                </a:solidFill>
                <a:latin typeface="Lucida Sans Unicode"/>
                <a:cs typeface="Lucida Sans Unicode"/>
              </a:rPr>
              <a:t>as</a:t>
            </a:r>
            <a:r>
              <a:rPr sz="2200" spc="-5" dirty="0">
                <a:solidFill>
                  <a:prstClr val="black"/>
                </a:solidFill>
                <a:latin typeface="Lucida Sans Unicode"/>
                <a:cs typeface="Lucida Sans Unicode"/>
              </a:rPr>
              <a:t> a</a:t>
            </a:r>
            <a:r>
              <a:rPr sz="2200" spc="-10" dirty="0">
                <a:solidFill>
                  <a:prstClr val="black"/>
                </a:solidFill>
                <a:latin typeface="Lucida Sans Unicode"/>
                <a:cs typeface="Lucida Sans Unicode"/>
              </a:rPr>
              <a:t> </a:t>
            </a:r>
            <a:r>
              <a:rPr sz="2200" spc="-5" dirty="0">
                <a:solidFill>
                  <a:prstClr val="black"/>
                </a:solidFill>
                <a:latin typeface="Lucida Sans Unicode"/>
                <a:cs typeface="Lucida Sans Unicode"/>
              </a:rPr>
              <a:t>neural </a:t>
            </a:r>
            <a:r>
              <a:rPr sz="2200" dirty="0">
                <a:solidFill>
                  <a:prstClr val="black"/>
                </a:solidFill>
                <a:latin typeface="Lucida Sans Unicode"/>
                <a:cs typeface="Lucida Sans Unicode"/>
              </a:rPr>
              <a:t>network</a:t>
            </a:r>
            <a:endParaRPr sz="2200">
              <a:solidFill>
                <a:prstClr val="black"/>
              </a:solidFill>
              <a:latin typeface="Lucida Sans Unicode"/>
              <a:cs typeface="Lucida Sans Unicode"/>
            </a:endParaRPr>
          </a:p>
          <a:p>
            <a:pPr>
              <a:spcBef>
                <a:spcPts val="55"/>
              </a:spcBef>
              <a:buClr>
                <a:srgbClr val="C50C2F"/>
              </a:buClr>
              <a:buFont typeface="Arial MT"/>
              <a:buChar char="•"/>
            </a:pPr>
            <a:endParaRPr sz="2650">
              <a:solidFill>
                <a:prstClr val="black"/>
              </a:solidFill>
              <a:latin typeface="Lucida Sans Unicode"/>
              <a:cs typeface="Lucida Sans Unicode"/>
            </a:endParaRPr>
          </a:p>
          <a:p>
            <a:pPr marL="358140" lvl="1" indent="-166370">
              <a:buClr>
                <a:srgbClr val="C50C2F"/>
              </a:buClr>
              <a:buSzPct val="75000"/>
              <a:buFontTx/>
              <a:buChar char="–"/>
              <a:tabLst>
                <a:tab pos="358775" algn="l"/>
              </a:tabLst>
            </a:pPr>
            <a:r>
              <a:rPr sz="2000" spc="-5" dirty="0">
                <a:solidFill>
                  <a:prstClr val="black"/>
                </a:solidFill>
                <a:latin typeface="Lucida Sans Unicode"/>
                <a:cs typeface="Lucida Sans Unicode"/>
              </a:rPr>
              <a:t>Correlation</a:t>
            </a:r>
            <a:r>
              <a:rPr sz="2000" spc="-45" dirty="0">
                <a:solidFill>
                  <a:prstClr val="black"/>
                </a:solidFill>
                <a:latin typeface="Lucida Sans Unicode"/>
                <a:cs typeface="Lucida Sans Unicode"/>
              </a:rPr>
              <a:t> </a:t>
            </a:r>
            <a:r>
              <a:rPr sz="2000" dirty="0">
                <a:solidFill>
                  <a:prstClr val="black"/>
                </a:solidFill>
                <a:latin typeface="Lucida Sans Unicode"/>
                <a:cs typeface="Lucida Sans Unicode"/>
              </a:rPr>
              <a:t>between</a:t>
            </a:r>
            <a:r>
              <a:rPr sz="2000" spc="-40" dirty="0">
                <a:solidFill>
                  <a:prstClr val="black"/>
                </a:solidFill>
                <a:latin typeface="Lucida Sans Unicode"/>
                <a:cs typeface="Lucida Sans Unicode"/>
              </a:rPr>
              <a:t> </a:t>
            </a:r>
            <a:r>
              <a:rPr sz="2000" spc="-5" dirty="0">
                <a:solidFill>
                  <a:prstClr val="black"/>
                </a:solidFill>
                <a:latin typeface="Lucida Sans Unicode"/>
                <a:cs typeface="Lucida Sans Unicode"/>
              </a:rPr>
              <a:t>samples</a:t>
            </a:r>
            <a:endParaRPr sz="2000">
              <a:solidFill>
                <a:prstClr val="black"/>
              </a:solidFill>
              <a:latin typeface="Lucida Sans Unicode"/>
              <a:cs typeface="Lucida Sans Unicode"/>
            </a:endParaRPr>
          </a:p>
          <a:p>
            <a:pPr lvl="1">
              <a:spcBef>
                <a:spcPts val="45"/>
              </a:spcBef>
              <a:buClr>
                <a:srgbClr val="C50C2F"/>
              </a:buClr>
              <a:buFont typeface="Lucida Sans Unicode"/>
              <a:buChar char="–"/>
            </a:pPr>
            <a:endParaRPr sz="1900">
              <a:solidFill>
                <a:prstClr val="black"/>
              </a:solidFill>
              <a:latin typeface="Lucida Sans Unicode"/>
              <a:cs typeface="Lucida Sans Unicode"/>
            </a:endParaRPr>
          </a:p>
          <a:p>
            <a:pPr marL="358140" lvl="1" indent="-166370">
              <a:buClr>
                <a:srgbClr val="C50C2F"/>
              </a:buClr>
              <a:buSzPct val="75000"/>
              <a:buFontTx/>
              <a:buChar char="–"/>
              <a:tabLst>
                <a:tab pos="358775" algn="l"/>
              </a:tabLst>
            </a:pPr>
            <a:r>
              <a:rPr sz="2000" spc="-5" dirty="0">
                <a:solidFill>
                  <a:prstClr val="black"/>
                </a:solidFill>
                <a:latin typeface="Lucida Sans Unicode"/>
                <a:cs typeface="Lucida Sans Unicode"/>
              </a:rPr>
              <a:t>Small</a:t>
            </a:r>
            <a:r>
              <a:rPr sz="2000" spc="-25" dirty="0">
                <a:solidFill>
                  <a:prstClr val="black"/>
                </a:solidFill>
                <a:latin typeface="Lucida Sans Unicode"/>
                <a:cs typeface="Lucida Sans Unicode"/>
              </a:rPr>
              <a:t> </a:t>
            </a:r>
            <a:r>
              <a:rPr sz="2000" dirty="0">
                <a:solidFill>
                  <a:prstClr val="black"/>
                </a:solidFill>
                <a:latin typeface="Lucida Sans Unicode"/>
                <a:cs typeface="Lucida Sans Unicode"/>
              </a:rPr>
              <a:t>updates</a:t>
            </a:r>
            <a:r>
              <a:rPr sz="2000" spc="-20" dirty="0">
                <a:solidFill>
                  <a:prstClr val="black"/>
                </a:solidFill>
                <a:latin typeface="Lucida Sans Unicode"/>
                <a:cs typeface="Lucida Sans Unicode"/>
              </a:rPr>
              <a:t> </a:t>
            </a:r>
            <a:r>
              <a:rPr sz="2000" spc="5" dirty="0">
                <a:solidFill>
                  <a:prstClr val="black"/>
                </a:solidFill>
                <a:latin typeface="Lucida Sans Unicode"/>
                <a:cs typeface="Lucida Sans Unicode"/>
              </a:rPr>
              <a:t>to</a:t>
            </a:r>
            <a:r>
              <a:rPr sz="2000" spc="-20" dirty="0">
                <a:solidFill>
                  <a:prstClr val="black"/>
                </a:solidFill>
                <a:latin typeface="Lucida Sans Unicode"/>
                <a:cs typeface="Lucida Sans Unicode"/>
              </a:rPr>
              <a:t> </a:t>
            </a:r>
            <a:r>
              <a:rPr sz="2000" dirty="0">
                <a:solidFill>
                  <a:prstClr val="black"/>
                </a:solidFill>
                <a:latin typeface="Lucida Sans Unicode"/>
                <a:cs typeface="Lucida Sans Unicode"/>
              </a:rPr>
              <a:t>Q </a:t>
            </a:r>
            <a:r>
              <a:rPr sz="2000" spc="-5" dirty="0">
                <a:solidFill>
                  <a:prstClr val="black"/>
                </a:solidFill>
                <a:latin typeface="Lucida Sans Unicode"/>
                <a:cs typeface="Lucida Sans Unicode"/>
              </a:rPr>
              <a:t>value</a:t>
            </a:r>
            <a:r>
              <a:rPr sz="2000" dirty="0">
                <a:solidFill>
                  <a:prstClr val="black"/>
                </a:solidFill>
                <a:latin typeface="Lucida Sans Unicode"/>
                <a:cs typeface="Lucida Sans Unicode"/>
              </a:rPr>
              <a:t> </a:t>
            </a:r>
            <a:r>
              <a:rPr sz="2000" spc="-5" dirty="0">
                <a:solidFill>
                  <a:prstClr val="black"/>
                </a:solidFill>
                <a:latin typeface="Lucida Sans Unicode"/>
                <a:cs typeface="Lucida Sans Unicode"/>
              </a:rPr>
              <a:t>may</a:t>
            </a:r>
            <a:r>
              <a:rPr sz="2000" spc="5" dirty="0">
                <a:solidFill>
                  <a:prstClr val="black"/>
                </a:solidFill>
                <a:latin typeface="Lucida Sans Unicode"/>
                <a:cs typeface="Lucida Sans Unicode"/>
              </a:rPr>
              <a:t> </a:t>
            </a:r>
            <a:r>
              <a:rPr sz="2000" dirty="0">
                <a:solidFill>
                  <a:prstClr val="black"/>
                </a:solidFill>
                <a:latin typeface="Lucida Sans Unicode"/>
                <a:cs typeface="Lucida Sans Unicode"/>
              </a:rPr>
              <a:t>significantly</a:t>
            </a:r>
            <a:r>
              <a:rPr sz="2000" spc="-25" dirty="0">
                <a:solidFill>
                  <a:prstClr val="black"/>
                </a:solidFill>
                <a:latin typeface="Lucida Sans Unicode"/>
                <a:cs typeface="Lucida Sans Unicode"/>
              </a:rPr>
              <a:t> </a:t>
            </a:r>
            <a:r>
              <a:rPr sz="2000" dirty="0">
                <a:solidFill>
                  <a:prstClr val="black"/>
                </a:solidFill>
                <a:latin typeface="Lucida Sans Unicode"/>
                <a:cs typeface="Lucida Sans Unicode"/>
              </a:rPr>
              <a:t>change</a:t>
            </a:r>
            <a:r>
              <a:rPr sz="2000" spc="-30" dirty="0">
                <a:solidFill>
                  <a:prstClr val="black"/>
                </a:solidFill>
                <a:latin typeface="Lucida Sans Unicode"/>
                <a:cs typeface="Lucida Sans Unicode"/>
              </a:rPr>
              <a:t> </a:t>
            </a:r>
            <a:r>
              <a:rPr sz="2000" spc="5" dirty="0">
                <a:solidFill>
                  <a:prstClr val="black"/>
                </a:solidFill>
                <a:latin typeface="Lucida Sans Unicode"/>
                <a:cs typeface="Lucida Sans Unicode"/>
              </a:rPr>
              <a:t>the</a:t>
            </a:r>
            <a:r>
              <a:rPr sz="2000" spc="-15" dirty="0">
                <a:solidFill>
                  <a:prstClr val="black"/>
                </a:solidFill>
                <a:latin typeface="Lucida Sans Unicode"/>
                <a:cs typeface="Lucida Sans Unicode"/>
              </a:rPr>
              <a:t> </a:t>
            </a:r>
            <a:r>
              <a:rPr sz="2000" dirty="0">
                <a:solidFill>
                  <a:prstClr val="black"/>
                </a:solidFill>
                <a:latin typeface="Lucida Sans Unicode"/>
                <a:cs typeface="Lucida Sans Unicode"/>
              </a:rPr>
              <a:t>policy</a:t>
            </a:r>
            <a:endParaRPr sz="2000">
              <a:solidFill>
                <a:prstClr val="black"/>
              </a:solidFill>
              <a:latin typeface="Lucida Sans Unicode"/>
              <a:cs typeface="Lucida Sans Unicode"/>
            </a:endParaRPr>
          </a:p>
        </p:txBody>
      </p:sp>
      <p:sp>
        <p:nvSpPr>
          <p:cNvPr id="7" name="object 7"/>
          <p:cNvSpPr txBox="1"/>
          <p:nvPr/>
        </p:nvSpPr>
        <p:spPr>
          <a:xfrm>
            <a:off x="2060244" y="6333236"/>
            <a:ext cx="7823200" cy="361315"/>
          </a:xfrm>
          <a:prstGeom prst="rect">
            <a:avLst/>
          </a:prstGeom>
        </p:spPr>
        <p:txBody>
          <a:bodyPr vert="horz" wrap="square" lIns="0" tIns="12700" rIns="0" bIns="0" rtlCol="0">
            <a:spAutoFit/>
          </a:bodyPr>
          <a:lstStyle/>
          <a:p>
            <a:pPr marL="12700" marR="5080">
              <a:spcBef>
                <a:spcPts val="100"/>
              </a:spcBef>
            </a:pPr>
            <a:r>
              <a:rPr sz="1100" dirty="0">
                <a:solidFill>
                  <a:prstClr val="black"/>
                </a:solidFill>
                <a:latin typeface="Lucida Sans Unicode"/>
                <a:cs typeface="Lucida Sans Unicode"/>
              </a:rPr>
              <a:t>Tsitsiklis,</a:t>
            </a:r>
            <a:r>
              <a:rPr sz="1100" spc="-30" dirty="0">
                <a:solidFill>
                  <a:prstClr val="black"/>
                </a:solidFill>
                <a:latin typeface="Lucida Sans Unicode"/>
                <a:cs typeface="Lucida Sans Unicode"/>
              </a:rPr>
              <a:t> </a:t>
            </a:r>
            <a:r>
              <a:rPr sz="1100" dirty="0">
                <a:solidFill>
                  <a:prstClr val="black"/>
                </a:solidFill>
                <a:latin typeface="Lucida Sans Unicode"/>
                <a:cs typeface="Lucida Sans Unicode"/>
              </a:rPr>
              <a:t>J.</a:t>
            </a:r>
            <a:r>
              <a:rPr sz="1100" spc="-5" dirty="0">
                <a:solidFill>
                  <a:prstClr val="black"/>
                </a:solidFill>
                <a:latin typeface="Lucida Sans Unicode"/>
                <a:cs typeface="Lucida Sans Unicode"/>
              </a:rPr>
              <a:t> </a:t>
            </a:r>
            <a:r>
              <a:rPr sz="1100" dirty="0">
                <a:solidFill>
                  <a:prstClr val="black"/>
                </a:solidFill>
                <a:latin typeface="Lucida Sans Unicode"/>
                <a:cs typeface="Lucida Sans Unicode"/>
              </a:rPr>
              <a:t>N.,</a:t>
            </a:r>
            <a:r>
              <a:rPr sz="1100" spc="10" dirty="0">
                <a:solidFill>
                  <a:prstClr val="black"/>
                </a:solidFill>
                <a:latin typeface="Lucida Sans Unicode"/>
                <a:cs typeface="Lucida Sans Unicode"/>
              </a:rPr>
              <a:t> </a:t>
            </a:r>
            <a:r>
              <a:rPr sz="1100" dirty="0">
                <a:solidFill>
                  <a:prstClr val="black"/>
                </a:solidFill>
                <a:latin typeface="Lucida Sans Unicode"/>
                <a:cs typeface="Lucida Sans Unicode"/>
              </a:rPr>
              <a:t>&amp;</a:t>
            </a:r>
            <a:r>
              <a:rPr sz="1100" spc="-5" dirty="0">
                <a:solidFill>
                  <a:prstClr val="black"/>
                </a:solidFill>
                <a:latin typeface="Lucida Sans Unicode"/>
                <a:cs typeface="Lucida Sans Unicode"/>
              </a:rPr>
              <a:t> Van</a:t>
            </a:r>
            <a:r>
              <a:rPr sz="1100" spc="30" dirty="0">
                <a:solidFill>
                  <a:prstClr val="black"/>
                </a:solidFill>
                <a:latin typeface="Lucida Sans Unicode"/>
                <a:cs typeface="Lucida Sans Unicode"/>
              </a:rPr>
              <a:t> </a:t>
            </a:r>
            <a:r>
              <a:rPr sz="1100" spc="-5" dirty="0">
                <a:solidFill>
                  <a:prstClr val="black"/>
                </a:solidFill>
                <a:latin typeface="Lucida Sans Unicode"/>
                <a:cs typeface="Lucida Sans Unicode"/>
              </a:rPr>
              <a:t>Roy,</a:t>
            </a:r>
            <a:r>
              <a:rPr sz="1100" spc="20" dirty="0">
                <a:solidFill>
                  <a:prstClr val="black"/>
                </a:solidFill>
                <a:latin typeface="Lucida Sans Unicode"/>
                <a:cs typeface="Lucida Sans Unicode"/>
              </a:rPr>
              <a:t> </a:t>
            </a:r>
            <a:r>
              <a:rPr sz="1100" spc="-5" dirty="0">
                <a:solidFill>
                  <a:prstClr val="black"/>
                </a:solidFill>
                <a:latin typeface="Lucida Sans Unicode"/>
                <a:cs typeface="Lucida Sans Unicode"/>
              </a:rPr>
              <a:t>B.</a:t>
            </a:r>
            <a:r>
              <a:rPr sz="1100" spc="25" dirty="0">
                <a:solidFill>
                  <a:prstClr val="black"/>
                </a:solidFill>
                <a:latin typeface="Lucida Sans Unicode"/>
                <a:cs typeface="Lucida Sans Unicode"/>
              </a:rPr>
              <a:t> </a:t>
            </a:r>
            <a:r>
              <a:rPr sz="1100" spc="-10" dirty="0">
                <a:solidFill>
                  <a:prstClr val="black"/>
                </a:solidFill>
                <a:latin typeface="Lucida Sans Unicode"/>
                <a:cs typeface="Lucida Sans Unicode"/>
              </a:rPr>
              <a:t>(1997).</a:t>
            </a:r>
            <a:r>
              <a:rPr sz="1100" spc="80" dirty="0">
                <a:solidFill>
                  <a:prstClr val="black"/>
                </a:solidFill>
                <a:latin typeface="Lucida Sans Unicode"/>
                <a:cs typeface="Lucida Sans Unicode"/>
              </a:rPr>
              <a:t> </a:t>
            </a:r>
            <a:r>
              <a:rPr sz="1100" spc="-5" dirty="0">
                <a:solidFill>
                  <a:prstClr val="black"/>
                </a:solidFill>
                <a:latin typeface="Lucida Sans Unicode"/>
                <a:cs typeface="Lucida Sans Unicode"/>
              </a:rPr>
              <a:t>An</a:t>
            </a:r>
            <a:r>
              <a:rPr sz="1100" spc="25" dirty="0">
                <a:solidFill>
                  <a:prstClr val="black"/>
                </a:solidFill>
                <a:latin typeface="Lucida Sans Unicode"/>
                <a:cs typeface="Lucida Sans Unicode"/>
              </a:rPr>
              <a:t> </a:t>
            </a:r>
            <a:r>
              <a:rPr sz="1100" spc="-5" dirty="0">
                <a:solidFill>
                  <a:prstClr val="black"/>
                </a:solidFill>
                <a:latin typeface="Lucida Sans Unicode"/>
                <a:cs typeface="Lucida Sans Unicode"/>
              </a:rPr>
              <a:t>analysis </a:t>
            </a:r>
            <a:r>
              <a:rPr sz="1100" dirty="0">
                <a:solidFill>
                  <a:prstClr val="black"/>
                </a:solidFill>
                <a:latin typeface="Lucida Sans Unicode"/>
                <a:cs typeface="Lucida Sans Unicode"/>
              </a:rPr>
              <a:t>of</a:t>
            </a:r>
            <a:r>
              <a:rPr sz="1100" spc="5" dirty="0">
                <a:solidFill>
                  <a:prstClr val="black"/>
                </a:solidFill>
                <a:latin typeface="Lucida Sans Unicode"/>
                <a:cs typeface="Lucida Sans Unicode"/>
              </a:rPr>
              <a:t> </a:t>
            </a:r>
            <a:r>
              <a:rPr sz="1100" spc="-20" dirty="0">
                <a:solidFill>
                  <a:prstClr val="black"/>
                </a:solidFill>
                <a:latin typeface="Lucida Sans Unicode"/>
                <a:cs typeface="Lucida Sans Unicode"/>
              </a:rPr>
              <a:t>temporal-difference</a:t>
            </a:r>
            <a:r>
              <a:rPr sz="1100" spc="-35" dirty="0">
                <a:solidFill>
                  <a:prstClr val="black"/>
                </a:solidFill>
                <a:latin typeface="Lucida Sans Unicode"/>
                <a:cs typeface="Lucida Sans Unicode"/>
              </a:rPr>
              <a:t> </a:t>
            </a:r>
            <a:r>
              <a:rPr sz="1100" dirty="0">
                <a:solidFill>
                  <a:prstClr val="black"/>
                </a:solidFill>
                <a:latin typeface="Lucida Sans Unicode"/>
                <a:cs typeface="Lucida Sans Unicode"/>
              </a:rPr>
              <a:t>learning</a:t>
            </a:r>
            <a:r>
              <a:rPr sz="1100" spc="5" dirty="0">
                <a:solidFill>
                  <a:prstClr val="black"/>
                </a:solidFill>
                <a:latin typeface="Lucida Sans Unicode"/>
                <a:cs typeface="Lucida Sans Unicode"/>
              </a:rPr>
              <a:t> </a:t>
            </a:r>
            <a:r>
              <a:rPr sz="1100" spc="-5" dirty="0">
                <a:solidFill>
                  <a:prstClr val="black"/>
                </a:solidFill>
                <a:latin typeface="Lucida Sans Unicode"/>
                <a:cs typeface="Lucida Sans Unicode"/>
              </a:rPr>
              <a:t>with</a:t>
            </a:r>
            <a:r>
              <a:rPr sz="1100" spc="-30" dirty="0">
                <a:solidFill>
                  <a:prstClr val="black"/>
                </a:solidFill>
                <a:latin typeface="Lucida Sans Unicode"/>
                <a:cs typeface="Lucida Sans Unicode"/>
              </a:rPr>
              <a:t> </a:t>
            </a:r>
            <a:r>
              <a:rPr sz="1100" dirty="0">
                <a:solidFill>
                  <a:prstClr val="black"/>
                </a:solidFill>
                <a:latin typeface="Lucida Sans Unicode"/>
                <a:cs typeface="Lucida Sans Unicode"/>
              </a:rPr>
              <a:t>function</a:t>
            </a:r>
            <a:r>
              <a:rPr sz="1100" spc="-25" dirty="0">
                <a:solidFill>
                  <a:prstClr val="black"/>
                </a:solidFill>
                <a:latin typeface="Lucida Sans Unicode"/>
                <a:cs typeface="Lucida Sans Unicode"/>
              </a:rPr>
              <a:t> </a:t>
            </a:r>
            <a:r>
              <a:rPr sz="1100" spc="-5" dirty="0">
                <a:solidFill>
                  <a:prstClr val="black"/>
                </a:solidFill>
                <a:latin typeface="Lucida Sans Unicode"/>
                <a:cs typeface="Lucida Sans Unicode"/>
              </a:rPr>
              <a:t>approximation.</a:t>
            </a:r>
            <a:r>
              <a:rPr sz="1100" spc="5" dirty="0">
                <a:solidFill>
                  <a:prstClr val="black"/>
                </a:solidFill>
                <a:latin typeface="Lucida Sans Unicode"/>
                <a:cs typeface="Lucida Sans Unicode"/>
              </a:rPr>
              <a:t> </a:t>
            </a:r>
            <a:r>
              <a:rPr sz="1100" i="1" spc="5" dirty="0">
                <a:solidFill>
                  <a:prstClr val="black"/>
                </a:solidFill>
                <a:latin typeface="Trebuchet MS"/>
                <a:cs typeface="Trebuchet MS"/>
              </a:rPr>
              <a:t>IEEE </a:t>
            </a:r>
            <a:r>
              <a:rPr sz="1100" i="1" spc="-315" dirty="0">
                <a:solidFill>
                  <a:prstClr val="black"/>
                </a:solidFill>
                <a:latin typeface="Trebuchet MS"/>
                <a:cs typeface="Trebuchet MS"/>
              </a:rPr>
              <a:t> </a:t>
            </a:r>
            <a:r>
              <a:rPr sz="1100" i="1" spc="45" dirty="0">
                <a:solidFill>
                  <a:prstClr val="black"/>
                </a:solidFill>
                <a:latin typeface="Trebuchet MS"/>
                <a:cs typeface="Trebuchet MS"/>
              </a:rPr>
              <a:t>transactions</a:t>
            </a:r>
            <a:r>
              <a:rPr sz="1100" i="1" spc="15" dirty="0">
                <a:solidFill>
                  <a:prstClr val="black"/>
                </a:solidFill>
                <a:latin typeface="Trebuchet MS"/>
                <a:cs typeface="Trebuchet MS"/>
              </a:rPr>
              <a:t> </a:t>
            </a:r>
            <a:r>
              <a:rPr sz="1100" i="1" spc="55" dirty="0">
                <a:solidFill>
                  <a:prstClr val="black"/>
                </a:solidFill>
                <a:latin typeface="Trebuchet MS"/>
                <a:cs typeface="Trebuchet MS"/>
              </a:rPr>
              <a:t>on</a:t>
            </a:r>
            <a:r>
              <a:rPr sz="1100" i="1" spc="20" dirty="0">
                <a:solidFill>
                  <a:prstClr val="black"/>
                </a:solidFill>
                <a:latin typeface="Trebuchet MS"/>
                <a:cs typeface="Trebuchet MS"/>
              </a:rPr>
              <a:t> </a:t>
            </a:r>
            <a:r>
              <a:rPr sz="1100" i="1" spc="30" dirty="0">
                <a:solidFill>
                  <a:prstClr val="black"/>
                </a:solidFill>
                <a:latin typeface="Trebuchet MS"/>
                <a:cs typeface="Trebuchet MS"/>
              </a:rPr>
              <a:t>automatic</a:t>
            </a:r>
            <a:r>
              <a:rPr sz="1100" i="1" spc="35" dirty="0">
                <a:solidFill>
                  <a:prstClr val="black"/>
                </a:solidFill>
                <a:latin typeface="Trebuchet MS"/>
                <a:cs typeface="Trebuchet MS"/>
              </a:rPr>
              <a:t> </a:t>
            </a:r>
            <a:r>
              <a:rPr sz="1100" i="1" spc="25" dirty="0">
                <a:solidFill>
                  <a:prstClr val="black"/>
                </a:solidFill>
                <a:latin typeface="Trebuchet MS"/>
                <a:cs typeface="Trebuchet MS"/>
              </a:rPr>
              <a:t>control</a:t>
            </a:r>
            <a:r>
              <a:rPr sz="1100" spc="25" dirty="0">
                <a:solidFill>
                  <a:prstClr val="black"/>
                </a:solidFill>
                <a:latin typeface="Lucida Sans Unicode"/>
                <a:cs typeface="Lucida Sans Unicode"/>
              </a:rPr>
              <a:t>,</a:t>
            </a:r>
            <a:r>
              <a:rPr sz="1100" spc="-5" dirty="0">
                <a:solidFill>
                  <a:prstClr val="black"/>
                </a:solidFill>
                <a:latin typeface="Lucida Sans Unicode"/>
                <a:cs typeface="Lucida Sans Unicode"/>
              </a:rPr>
              <a:t> </a:t>
            </a:r>
            <a:r>
              <a:rPr sz="1100" i="1" spc="30" dirty="0">
                <a:solidFill>
                  <a:prstClr val="black"/>
                </a:solidFill>
                <a:latin typeface="Trebuchet MS"/>
                <a:cs typeface="Trebuchet MS"/>
              </a:rPr>
              <a:t>42</a:t>
            </a:r>
            <a:r>
              <a:rPr sz="1100" spc="30" dirty="0">
                <a:solidFill>
                  <a:prstClr val="black"/>
                </a:solidFill>
                <a:latin typeface="Lucida Sans Unicode"/>
                <a:cs typeface="Lucida Sans Unicode"/>
              </a:rPr>
              <a:t>(5),</a:t>
            </a:r>
            <a:r>
              <a:rPr sz="1100" spc="55" dirty="0">
                <a:solidFill>
                  <a:prstClr val="black"/>
                </a:solidFill>
                <a:latin typeface="Lucida Sans Unicode"/>
                <a:cs typeface="Lucida Sans Unicode"/>
              </a:rPr>
              <a:t> </a:t>
            </a:r>
            <a:r>
              <a:rPr sz="1100" spc="-40" dirty="0">
                <a:solidFill>
                  <a:prstClr val="black"/>
                </a:solidFill>
                <a:latin typeface="Lucida Sans Unicode"/>
                <a:cs typeface="Lucida Sans Unicode"/>
              </a:rPr>
              <a:t>674-690.</a:t>
            </a:r>
            <a:endParaRPr sz="1100">
              <a:solidFill>
                <a:prstClr val="black"/>
              </a:solidFill>
              <a:latin typeface="Lucida Sans Unicode"/>
              <a:cs typeface="Lucida Sans Unicode"/>
            </a:endParaRPr>
          </a:p>
        </p:txBody>
      </p:sp>
      <p:sp>
        <p:nvSpPr>
          <p:cNvPr id="8" name="object 8"/>
          <p:cNvSpPr txBox="1">
            <a:spLocks noGrp="1"/>
          </p:cNvSpPr>
          <p:nvPr>
            <p:ph type="title"/>
          </p:nvPr>
        </p:nvSpPr>
        <p:spPr>
          <a:xfrm>
            <a:off x="4433443" y="1036397"/>
            <a:ext cx="2657475" cy="391795"/>
          </a:xfrm>
          <a:prstGeom prst="rect">
            <a:avLst/>
          </a:prstGeom>
        </p:spPr>
        <p:txBody>
          <a:bodyPr vert="horz" wrap="square" lIns="0" tIns="12700" rIns="0" bIns="0" rtlCol="0">
            <a:spAutoFit/>
          </a:bodyPr>
          <a:lstStyle/>
          <a:p>
            <a:pPr marL="12700">
              <a:spcBef>
                <a:spcPts val="100"/>
              </a:spcBef>
            </a:pPr>
            <a:r>
              <a:rPr spc="150" dirty="0"/>
              <a:t>Deep</a:t>
            </a:r>
            <a:r>
              <a:rPr spc="140" dirty="0"/>
              <a:t> </a:t>
            </a:r>
            <a:r>
              <a:rPr spc="110" dirty="0"/>
              <a:t>Q-Learning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0"/>
            <a:ext cx="9144000" cy="6858000"/>
            <a:chOff x="0" y="0"/>
            <a:chExt cx="9144000" cy="685800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6" name="object 6"/>
          <p:cNvSpPr txBox="1"/>
          <p:nvPr/>
        </p:nvSpPr>
        <p:spPr>
          <a:xfrm>
            <a:off x="2231035" y="1455712"/>
            <a:ext cx="8057515" cy="4272965"/>
          </a:xfrm>
          <a:prstGeom prst="rect">
            <a:avLst/>
          </a:prstGeom>
        </p:spPr>
        <p:txBody>
          <a:bodyPr vert="horz" wrap="square" lIns="0" tIns="50800" rIns="0" bIns="0" rtlCol="0">
            <a:spAutoFit/>
          </a:bodyPr>
          <a:lstStyle/>
          <a:p>
            <a:pPr marL="180340" marR="5494655" indent="-180340" algn="r">
              <a:spcBef>
                <a:spcPts val="400"/>
              </a:spcBef>
              <a:buClr>
                <a:srgbClr val="C50C2F"/>
              </a:buClr>
              <a:buFont typeface="Arial MT"/>
              <a:buChar char="•"/>
              <a:tabLst>
                <a:tab pos="180340" algn="l"/>
              </a:tabLst>
            </a:pPr>
            <a:r>
              <a:rPr sz="2200" spc="-5" dirty="0">
                <a:solidFill>
                  <a:prstClr val="black"/>
                </a:solidFill>
                <a:latin typeface="Lucida Sans Unicode"/>
                <a:cs typeface="Lucida Sans Unicode"/>
              </a:rPr>
              <a:t>Solutions</a:t>
            </a:r>
            <a:r>
              <a:rPr sz="2200" spc="-30" dirty="0">
                <a:solidFill>
                  <a:prstClr val="black"/>
                </a:solidFill>
                <a:latin typeface="Lucida Sans Unicode"/>
                <a:cs typeface="Lucida Sans Unicode"/>
              </a:rPr>
              <a:t> </a:t>
            </a:r>
            <a:r>
              <a:rPr sz="2200" spc="-5" dirty="0">
                <a:solidFill>
                  <a:prstClr val="black"/>
                </a:solidFill>
                <a:latin typeface="Lucida Sans Unicode"/>
                <a:cs typeface="Lucida Sans Unicode"/>
              </a:rPr>
              <a:t>in</a:t>
            </a:r>
            <a:r>
              <a:rPr sz="2200" spc="-35" dirty="0">
                <a:solidFill>
                  <a:prstClr val="black"/>
                </a:solidFill>
                <a:latin typeface="Lucida Sans Unicode"/>
                <a:cs typeface="Lucida Sans Unicode"/>
              </a:rPr>
              <a:t> </a:t>
            </a:r>
            <a:r>
              <a:rPr sz="2200" spc="-10" dirty="0">
                <a:solidFill>
                  <a:prstClr val="black"/>
                </a:solidFill>
                <a:latin typeface="Lucida Sans Unicode"/>
                <a:cs typeface="Lucida Sans Unicode"/>
              </a:rPr>
              <a:t>DQN</a:t>
            </a:r>
            <a:endParaRPr sz="2200">
              <a:solidFill>
                <a:prstClr val="black"/>
              </a:solidFill>
              <a:latin typeface="Lucida Sans Unicode"/>
              <a:cs typeface="Lucida Sans Unicode"/>
            </a:endParaRPr>
          </a:p>
          <a:p>
            <a:pPr marL="166370" marR="5463540" lvl="1" indent="-166370" algn="r">
              <a:spcBef>
                <a:spcPts val="285"/>
              </a:spcBef>
              <a:buClr>
                <a:srgbClr val="C50C2F"/>
              </a:buClr>
              <a:buSzPct val="75000"/>
              <a:buFontTx/>
              <a:buChar char="–"/>
              <a:tabLst>
                <a:tab pos="166370" algn="l"/>
              </a:tabLst>
            </a:pPr>
            <a:r>
              <a:rPr sz="2000" spc="-5" dirty="0">
                <a:solidFill>
                  <a:prstClr val="black"/>
                </a:solidFill>
                <a:latin typeface="Lucida Sans Unicode"/>
                <a:cs typeface="Lucida Sans Unicode"/>
              </a:rPr>
              <a:t>Experience</a:t>
            </a:r>
            <a:r>
              <a:rPr sz="2000" spc="-55" dirty="0">
                <a:solidFill>
                  <a:prstClr val="black"/>
                </a:solidFill>
                <a:latin typeface="Lucida Sans Unicode"/>
                <a:cs typeface="Lucida Sans Unicode"/>
              </a:rPr>
              <a:t> </a:t>
            </a:r>
            <a:r>
              <a:rPr sz="2000" dirty="0">
                <a:solidFill>
                  <a:prstClr val="black"/>
                </a:solidFill>
                <a:latin typeface="Lucida Sans Unicode"/>
                <a:cs typeface="Lucida Sans Unicode"/>
              </a:rPr>
              <a:t>replay</a:t>
            </a:r>
            <a:endParaRPr sz="2000">
              <a:solidFill>
                <a:prstClr val="black"/>
              </a:solidFill>
              <a:latin typeface="Lucida Sans Unicode"/>
              <a:cs typeface="Lucida Sans Unicode"/>
            </a:endParaRPr>
          </a:p>
          <a:p>
            <a:pPr marL="694055" lvl="2" indent="-219710">
              <a:lnSpc>
                <a:spcPts val="2110"/>
              </a:lnSpc>
              <a:spcBef>
                <a:spcPts val="295"/>
              </a:spcBef>
              <a:buClr>
                <a:srgbClr val="C50C2F"/>
              </a:buClr>
              <a:buFont typeface="Arial MT"/>
              <a:buChar char="•"/>
              <a:tabLst>
                <a:tab pos="694055" algn="l"/>
                <a:tab pos="694690" algn="l"/>
              </a:tabLst>
            </a:pPr>
            <a:r>
              <a:rPr dirty="0">
                <a:solidFill>
                  <a:prstClr val="black"/>
                </a:solidFill>
                <a:latin typeface="Lucida Sans Unicode"/>
                <a:cs typeface="Lucida Sans Unicode"/>
              </a:rPr>
              <a:t>Each</a:t>
            </a:r>
            <a:r>
              <a:rPr spc="-30" dirty="0">
                <a:solidFill>
                  <a:prstClr val="black"/>
                </a:solidFill>
                <a:latin typeface="Lucida Sans Unicode"/>
                <a:cs typeface="Lucida Sans Unicode"/>
              </a:rPr>
              <a:t> </a:t>
            </a:r>
            <a:r>
              <a:rPr dirty="0">
                <a:solidFill>
                  <a:prstClr val="black"/>
                </a:solidFill>
                <a:latin typeface="Lucida Sans Unicode"/>
                <a:cs typeface="Lucida Sans Unicode"/>
              </a:rPr>
              <a:t>iterations</a:t>
            </a:r>
            <a:r>
              <a:rPr spc="-45" dirty="0">
                <a:solidFill>
                  <a:prstClr val="black"/>
                </a:solidFill>
                <a:latin typeface="Lucida Sans Unicode"/>
                <a:cs typeface="Lucida Sans Unicode"/>
              </a:rPr>
              <a:t> </a:t>
            </a:r>
            <a:r>
              <a:rPr dirty="0">
                <a:solidFill>
                  <a:prstClr val="black"/>
                </a:solidFill>
                <a:latin typeface="Lucida Sans Unicode"/>
                <a:cs typeface="Lucida Sans Unicode"/>
              </a:rPr>
              <a:t>store</a:t>
            </a:r>
            <a:r>
              <a:rPr spc="-40" dirty="0">
                <a:solidFill>
                  <a:prstClr val="black"/>
                </a:solidFill>
                <a:latin typeface="Lucida Sans Unicode"/>
                <a:cs typeface="Lucida Sans Unicode"/>
              </a:rPr>
              <a:t> </a:t>
            </a:r>
            <a:r>
              <a:rPr spc="-5" dirty="0">
                <a:solidFill>
                  <a:prstClr val="black"/>
                </a:solidFill>
                <a:latin typeface="Lucida Sans Unicode"/>
                <a:cs typeface="Lucida Sans Unicode"/>
              </a:rPr>
              <a:t>experience</a:t>
            </a:r>
            <a:r>
              <a:rPr spc="-10" dirty="0">
                <a:solidFill>
                  <a:prstClr val="black"/>
                </a:solidFill>
                <a:latin typeface="Lucida Sans Unicode"/>
                <a:cs typeface="Lucida Sans Unicode"/>
              </a:rPr>
              <a:t> </a:t>
            </a:r>
            <a:r>
              <a:rPr spc="-5" dirty="0">
                <a:solidFill>
                  <a:prstClr val="black"/>
                </a:solidFill>
                <a:latin typeface="Lucida Sans Unicode"/>
                <a:cs typeface="Lucida Sans Unicode"/>
              </a:rPr>
              <a:t>sequence</a:t>
            </a:r>
            <a:endParaRPr>
              <a:solidFill>
                <a:prstClr val="black"/>
              </a:solidFill>
              <a:latin typeface="Lucida Sans Unicode"/>
              <a:cs typeface="Lucida Sans Unicode"/>
            </a:endParaRPr>
          </a:p>
          <a:p>
            <a:pPr marL="812800">
              <a:lnSpc>
                <a:spcPts val="2110"/>
              </a:lnSpc>
            </a:pPr>
            <a:r>
              <a:rPr i="1" spc="-20" dirty="0">
                <a:solidFill>
                  <a:prstClr val="black"/>
                </a:solidFill>
                <a:latin typeface="Trebuchet MS"/>
                <a:cs typeface="Trebuchet MS"/>
              </a:rPr>
              <a:t>e</a:t>
            </a:r>
            <a:r>
              <a:rPr i="1" spc="-67" baseline="-20833" dirty="0">
                <a:solidFill>
                  <a:prstClr val="black"/>
                </a:solidFill>
                <a:latin typeface="Trebuchet MS"/>
                <a:cs typeface="Trebuchet MS"/>
              </a:rPr>
              <a:t>t</a:t>
            </a:r>
            <a:r>
              <a:rPr i="1" baseline="-20833" dirty="0">
                <a:solidFill>
                  <a:prstClr val="black"/>
                </a:solidFill>
                <a:latin typeface="Trebuchet MS"/>
                <a:cs typeface="Trebuchet MS"/>
              </a:rPr>
              <a:t>  </a:t>
            </a:r>
            <a:r>
              <a:rPr i="1" spc="-187" baseline="-20833" dirty="0">
                <a:solidFill>
                  <a:prstClr val="black"/>
                </a:solidFill>
                <a:latin typeface="Trebuchet MS"/>
                <a:cs typeface="Trebuchet MS"/>
              </a:rPr>
              <a:t> </a:t>
            </a:r>
            <a:r>
              <a:rPr spc="-295" dirty="0">
                <a:solidFill>
                  <a:prstClr val="black"/>
                </a:solidFill>
                <a:latin typeface="Lucida Sans Unicode"/>
                <a:cs typeface="Lucida Sans Unicode"/>
              </a:rPr>
              <a:t>=</a:t>
            </a:r>
            <a:r>
              <a:rPr spc="5" dirty="0">
                <a:solidFill>
                  <a:prstClr val="black"/>
                </a:solidFill>
                <a:latin typeface="Lucida Sans Unicode"/>
                <a:cs typeface="Lucida Sans Unicode"/>
              </a:rPr>
              <a:t> </a:t>
            </a:r>
            <a:r>
              <a:rPr spc="-45" dirty="0">
                <a:solidFill>
                  <a:prstClr val="black"/>
                </a:solidFill>
                <a:latin typeface="Lucida Sans Unicode"/>
                <a:cs typeface="Lucida Sans Unicode"/>
              </a:rPr>
              <a:t>(</a:t>
            </a:r>
            <a:r>
              <a:rPr i="1" spc="145" dirty="0">
                <a:solidFill>
                  <a:prstClr val="black"/>
                </a:solidFill>
                <a:latin typeface="Trebuchet MS"/>
                <a:cs typeface="Trebuchet MS"/>
              </a:rPr>
              <a:t>s</a:t>
            </a:r>
            <a:r>
              <a:rPr i="1" spc="-60" baseline="-20833" dirty="0">
                <a:solidFill>
                  <a:prstClr val="black"/>
                </a:solidFill>
                <a:latin typeface="Trebuchet MS"/>
                <a:cs typeface="Trebuchet MS"/>
              </a:rPr>
              <a:t>t</a:t>
            </a:r>
            <a:r>
              <a:rPr spc="-10" dirty="0">
                <a:solidFill>
                  <a:prstClr val="black"/>
                </a:solidFill>
                <a:latin typeface="Lucida Sans Unicode"/>
                <a:cs typeface="Lucida Sans Unicode"/>
              </a:rPr>
              <a:t>,</a:t>
            </a:r>
            <a:r>
              <a:rPr i="1" spc="140" dirty="0">
                <a:solidFill>
                  <a:prstClr val="black"/>
                </a:solidFill>
                <a:latin typeface="Trebuchet MS"/>
                <a:cs typeface="Trebuchet MS"/>
              </a:rPr>
              <a:t>a</a:t>
            </a:r>
            <a:r>
              <a:rPr i="1" spc="-60" baseline="-20833" dirty="0">
                <a:solidFill>
                  <a:prstClr val="black"/>
                </a:solidFill>
                <a:latin typeface="Trebuchet MS"/>
                <a:cs typeface="Trebuchet MS"/>
              </a:rPr>
              <a:t>t</a:t>
            </a:r>
            <a:r>
              <a:rPr spc="-10" dirty="0">
                <a:solidFill>
                  <a:prstClr val="black"/>
                </a:solidFill>
                <a:latin typeface="Lucida Sans Unicode"/>
                <a:cs typeface="Lucida Sans Unicode"/>
              </a:rPr>
              <a:t>,</a:t>
            </a:r>
            <a:r>
              <a:rPr i="1" spc="105" dirty="0">
                <a:solidFill>
                  <a:prstClr val="black"/>
                </a:solidFill>
                <a:latin typeface="Trebuchet MS"/>
                <a:cs typeface="Trebuchet MS"/>
              </a:rPr>
              <a:t>r</a:t>
            </a:r>
            <a:r>
              <a:rPr i="1" spc="-60" baseline="-20833" dirty="0">
                <a:solidFill>
                  <a:prstClr val="black"/>
                </a:solidFill>
                <a:latin typeface="Trebuchet MS"/>
                <a:cs typeface="Trebuchet MS"/>
              </a:rPr>
              <a:t>t</a:t>
            </a:r>
            <a:r>
              <a:rPr spc="-10" dirty="0">
                <a:solidFill>
                  <a:prstClr val="black"/>
                </a:solidFill>
                <a:latin typeface="Lucida Sans Unicode"/>
                <a:cs typeface="Lucida Sans Unicode"/>
              </a:rPr>
              <a:t>,</a:t>
            </a:r>
            <a:r>
              <a:rPr i="1" spc="145" dirty="0">
                <a:solidFill>
                  <a:prstClr val="black"/>
                </a:solidFill>
                <a:latin typeface="Trebuchet MS"/>
                <a:cs typeface="Trebuchet MS"/>
              </a:rPr>
              <a:t>s</a:t>
            </a:r>
            <a:r>
              <a:rPr i="1" spc="-67" baseline="-20833" dirty="0">
                <a:solidFill>
                  <a:prstClr val="black"/>
                </a:solidFill>
                <a:latin typeface="Trebuchet MS"/>
                <a:cs typeface="Trebuchet MS"/>
              </a:rPr>
              <a:t>t</a:t>
            </a:r>
            <a:r>
              <a:rPr i="1" spc="112" baseline="-20833" dirty="0">
                <a:solidFill>
                  <a:prstClr val="black"/>
                </a:solidFill>
                <a:latin typeface="Trebuchet MS"/>
                <a:cs typeface="Trebuchet MS"/>
              </a:rPr>
              <a:t> </a:t>
            </a:r>
            <a:r>
              <a:rPr spc="-300" baseline="-20833" dirty="0">
                <a:solidFill>
                  <a:prstClr val="black"/>
                </a:solidFill>
                <a:latin typeface="Lucida Sans Unicode"/>
                <a:cs typeface="Lucida Sans Unicode"/>
              </a:rPr>
              <a:t>+</a:t>
            </a:r>
            <a:r>
              <a:rPr baseline="-20833" dirty="0">
                <a:solidFill>
                  <a:prstClr val="black"/>
                </a:solidFill>
                <a:latin typeface="Lucida Sans Unicode"/>
                <a:cs typeface="Lucida Sans Unicode"/>
              </a:rPr>
              <a:t> </a:t>
            </a:r>
            <a:r>
              <a:rPr spc="-7" baseline="-20833" dirty="0">
                <a:solidFill>
                  <a:prstClr val="black"/>
                </a:solidFill>
                <a:latin typeface="Lucida Sans Unicode"/>
                <a:cs typeface="Lucida Sans Unicode"/>
              </a:rPr>
              <a:t>1</a:t>
            </a:r>
            <a:r>
              <a:rPr spc="-35" dirty="0">
                <a:solidFill>
                  <a:prstClr val="black"/>
                </a:solidFill>
                <a:latin typeface="Lucida Sans Unicode"/>
                <a:cs typeface="Lucida Sans Unicode"/>
              </a:rPr>
              <a:t>)</a:t>
            </a:r>
            <a:r>
              <a:rPr dirty="0">
                <a:solidFill>
                  <a:prstClr val="black"/>
                </a:solidFill>
                <a:latin typeface="Lucida Sans Unicode"/>
                <a:cs typeface="Lucida Sans Unicode"/>
              </a:rPr>
              <a:t>,</a:t>
            </a:r>
            <a:r>
              <a:rPr spc="50" dirty="0">
                <a:solidFill>
                  <a:prstClr val="black"/>
                </a:solidFill>
                <a:latin typeface="Lucida Sans Unicode"/>
                <a:cs typeface="Lucida Sans Unicode"/>
              </a:rPr>
              <a:t> </a:t>
            </a:r>
            <a:r>
              <a:rPr i="1" spc="225" dirty="0">
                <a:solidFill>
                  <a:prstClr val="black"/>
                </a:solidFill>
                <a:latin typeface="Trebuchet MS"/>
                <a:cs typeface="Trebuchet MS"/>
              </a:rPr>
              <a:t>D</a:t>
            </a:r>
            <a:r>
              <a:rPr i="1" spc="-67" baseline="-20833" dirty="0">
                <a:solidFill>
                  <a:prstClr val="black"/>
                </a:solidFill>
                <a:latin typeface="Trebuchet MS"/>
                <a:cs typeface="Trebuchet MS"/>
              </a:rPr>
              <a:t>t</a:t>
            </a:r>
            <a:r>
              <a:rPr i="1" baseline="-20833" dirty="0">
                <a:solidFill>
                  <a:prstClr val="black"/>
                </a:solidFill>
                <a:latin typeface="Trebuchet MS"/>
                <a:cs typeface="Trebuchet MS"/>
              </a:rPr>
              <a:t> </a:t>
            </a:r>
            <a:r>
              <a:rPr i="1" spc="-209" baseline="-20833" dirty="0">
                <a:solidFill>
                  <a:prstClr val="black"/>
                </a:solidFill>
                <a:latin typeface="Trebuchet MS"/>
                <a:cs typeface="Trebuchet MS"/>
              </a:rPr>
              <a:t> </a:t>
            </a:r>
            <a:r>
              <a:rPr spc="-295" dirty="0">
                <a:solidFill>
                  <a:prstClr val="black"/>
                </a:solidFill>
                <a:latin typeface="Lucida Sans Unicode"/>
                <a:cs typeface="Lucida Sans Unicode"/>
              </a:rPr>
              <a:t>=</a:t>
            </a:r>
            <a:r>
              <a:rPr spc="5" dirty="0">
                <a:solidFill>
                  <a:prstClr val="black"/>
                </a:solidFill>
                <a:latin typeface="Lucida Sans Unicode"/>
                <a:cs typeface="Lucida Sans Unicode"/>
              </a:rPr>
              <a:t> {</a:t>
            </a:r>
            <a:r>
              <a:rPr i="1" spc="-20" dirty="0">
                <a:solidFill>
                  <a:prstClr val="black"/>
                </a:solidFill>
                <a:latin typeface="Trebuchet MS"/>
                <a:cs typeface="Trebuchet MS"/>
              </a:rPr>
              <a:t>e</a:t>
            </a:r>
            <a:r>
              <a:rPr spc="-7" baseline="-20833" dirty="0">
                <a:solidFill>
                  <a:prstClr val="black"/>
                </a:solidFill>
                <a:latin typeface="Lucida Sans Unicode"/>
                <a:cs typeface="Lucida Sans Unicode"/>
              </a:rPr>
              <a:t>1</a:t>
            </a:r>
            <a:r>
              <a:rPr spc="-5" dirty="0">
                <a:solidFill>
                  <a:prstClr val="black"/>
                </a:solidFill>
                <a:latin typeface="Lucida Sans Unicode"/>
                <a:cs typeface="Lucida Sans Unicode"/>
              </a:rPr>
              <a:t>,</a:t>
            </a:r>
            <a:r>
              <a:rPr spc="25" dirty="0">
                <a:solidFill>
                  <a:prstClr val="black"/>
                </a:solidFill>
                <a:latin typeface="Lucida Sans Unicode"/>
                <a:cs typeface="Lucida Sans Unicode"/>
              </a:rPr>
              <a:t>…</a:t>
            </a:r>
            <a:r>
              <a:rPr spc="-5" dirty="0">
                <a:solidFill>
                  <a:prstClr val="black"/>
                </a:solidFill>
                <a:latin typeface="Lucida Sans Unicode"/>
                <a:cs typeface="Lucida Sans Unicode"/>
              </a:rPr>
              <a:t>,</a:t>
            </a:r>
            <a:r>
              <a:rPr i="1" spc="-20" dirty="0">
                <a:solidFill>
                  <a:prstClr val="black"/>
                </a:solidFill>
                <a:latin typeface="Trebuchet MS"/>
                <a:cs typeface="Trebuchet MS"/>
              </a:rPr>
              <a:t>e</a:t>
            </a:r>
            <a:r>
              <a:rPr i="1" spc="-60" baseline="-20833" dirty="0">
                <a:solidFill>
                  <a:prstClr val="black"/>
                </a:solidFill>
                <a:latin typeface="Trebuchet MS"/>
                <a:cs typeface="Trebuchet MS"/>
              </a:rPr>
              <a:t>t</a:t>
            </a:r>
            <a:r>
              <a:rPr dirty="0">
                <a:solidFill>
                  <a:prstClr val="black"/>
                </a:solidFill>
                <a:latin typeface="Lucida Sans Unicode"/>
                <a:cs typeface="Lucida Sans Unicode"/>
              </a:rPr>
              <a:t>}</a:t>
            </a:r>
            <a:endParaRPr>
              <a:solidFill>
                <a:prstClr val="black"/>
              </a:solidFill>
              <a:latin typeface="Lucida Sans Unicode"/>
              <a:cs typeface="Lucida Sans Unicode"/>
            </a:endParaRPr>
          </a:p>
          <a:p>
            <a:pPr marL="694055" marR="55880" lvl="2" indent="-219710">
              <a:lnSpc>
                <a:spcPts val="2060"/>
              </a:lnSpc>
              <a:spcBef>
                <a:spcPts val="440"/>
              </a:spcBef>
              <a:buClr>
                <a:srgbClr val="C50C2F"/>
              </a:buClr>
              <a:buFont typeface="Arial MT"/>
              <a:buChar char="•"/>
              <a:tabLst>
                <a:tab pos="694055" algn="l"/>
                <a:tab pos="694690" algn="l"/>
              </a:tabLst>
            </a:pPr>
            <a:r>
              <a:rPr spc="-5" dirty="0">
                <a:solidFill>
                  <a:prstClr val="black"/>
                </a:solidFill>
                <a:latin typeface="Lucida Sans Unicode"/>
                <a:cs typeface="Lucida Sans Unicode"/>
              </a:rPr>
              <a:t>Randomly</a:t>
            </a:r>
            <a:r>
              <a:rPr spc="10" dirty="0">
                <a:solidFill>
                  <a:prstClr val="black"/>
                </a:solidFill>
                <a:latin typeface="Lucida Sans Unicode"/>
                <a:cs typeface="Lucida Sans Unicode"/>
              </a:rPr>
              <a:t> </a:t>
            </a:r>
            <a:r>
              <a:rPr dirty="0">
                <a:solidFill>
                  <a:prstClr val="black"/>
                </a:solidFill>
                <a:latin typeface="Lucida Sans Unicode"/>
                <a:cs typeface="Lucida Sans Unicode"/>
              </a:rPr>
              <a:t>drawn</a:t>
            </a:r>
            <a:r>
              <a:rPr spc="-10" dirty="0">
                <a:solidFill>
                  <a:prstClr val="black"/>
                </a:solidFill>
                <a:latin typeface="Lucida Sans Unicode"/>
                <a:cs typeface="Lucida Sans Unicode"/>
              </a:rPr>
              <a:t> </a:t>
            </a:r>
            <a:r>
              <a:rPr spc="-5" dirty="0">
                <a:solidFill>
                  <a:prstClr val="black"/>
                </a:solidFill>
                <a:latin typeface="Lucida Sans Unicode"/>
                <a:cs typeface="Lucida Sans Unicode"/>
              </a:rPr>
              <a:t>samples</a:t>
            </a:r>
            <a:r>
              <a:rPr spc="-20" dirty="0">
                <a:solidFill>
                  <a:prstClr val="black"/>
                </a:solidFill>
                <a:latin typeface="Lucida Sans Unicode"/>
                <a:cs typeface="Lucida Sans Unicode"/>
              </a:rPr>
              <a:t> </a:t>
            </a:r>
            <a:r>
              <a:rPr spc="-5" dirty="0">
                <a:solidFill>
                  <a:prstClr val="black"/>
                </a:solidFill>
                <a:latin typeface="Lucida Sans Unicode"/>
                <a:cs typeface="Lucida Sans Unicode"/>
              </a:rPr>
              <a:t>of</a:t>
            </a:r>
            <a:r>
              <a:rPr spc="5" dirty="0">
                <a:solidFill>
                  <a:prstClr val="black"/>
                </a:solidFill>
                <a:latin typeface="Lucida Sans Unicode"/>
                <a:cs typeface="Lucida Sans Unicode"/>
              </a:rPr>
              <a:t> </a:t>
            </a:r>
            <a:r>
              <a:rPr spc="-5" dirty="0">
                <a:solidFill>
                  <a:prstClr val="black"/>
                </a:solidFill>
                <a:latin typeface="Lucida Sans Unicode"/>
                <a:cs typeface="Lucida Sans Unicode"/>
              </a:rPr>
              <a:t>experience</a:t>
            </a:r>
            <a:r>
              <a:rPr spc="5" dirty="0">
                <a:solidFill>
                  <a:prstClr val="black"/>
                </a:solidFill>
                <a:latin typeface="Lucida Sans Unicode"/>
                <a:cs typeface="Lucida Sans Unicode"/>
              </a:rPr>
              <a:t> </a:t>
            </a:r>
            <a:r>
              <a:rPr spc="50" dirty="0">
                <a:solidFill>
                  <a:prstClr val="black"/>
                </a:solidFill>
                <a:latin typeface="Lucida Sans Unicode"/>
                <a:cs typeface="Lucida Sans Unicode"/>
              </a:rPr>
              <a:t>(</a:t>
            </a:r>
            <a:r>
              <a:rPr i="1" spc="50" dirty="0">
                <a:solidFill>
                  <a:prstClr val="black"/>
                </a:solidFill>
                <a:latin typeface="Trebuchet MS"/>
                <a:cs typeface="Trebuchet MS"/>
              </a:rPr>
              <a:t>s</a:t>
            </a:r>
            <a:r>
              <a:rPr spc="50" dirty="0">
                <a:solidFill>
                  <a:prstClr val="black"/>
                </a:solidFill>
                <a:latin typeface="Lucida Sans Unicode"/>
                <a:cs typeface="Lucida Sans Unicode"/>
              </a:rPr>
              <a:t>,</a:t>
            </a:r>
            <a:r>
              <a:rPr i="1" spc="50" dirty="0">
                <a:solidFill>
                  <a:prstClr val="black"/>
                </a:solidFill>
                <a:latin typeface="Trebuchet MS"/>
                <a:cs typeface="Trebuchet MS"/>
              </a:rPr>
              <a:t>a</a:t>
            </a:r>
            <a:r>
              <a:rPr spc="50" dirty="0">
                <a:solidFill>
                  <a:prstClr val="black"/>
                </a:solidFill>
                <a:latin typeface="Lucida Sans Unicode"/>
                <a:cs typeface="Lucida Sans Unicode"/>
              </a:rPr>
              <a:t>,</a:t>
            </a:r>
            <a:r>
              <a:rPr i="1" spc="50" dirty="0">
                <a:solidFill>
                  <a:prstClr val="black"/>
                </a:solidFill>
                <a:latin typeface="Trebuchet MS"/>
                <a:cs typeface="Trebuchet MS"/>
              </a:rPr>
              <a:t>r</a:t>
            </a:r>
            <a:r>
              <a:rPr spc="50" dirty="0">
                <a:solidFill>
                  <a:prstClr val="black"/>
                </a:solidFill>
                <a:latin typeface="Lucida Sans Unicode"/>
                <a:cs typeface="Lucida Sans Unicode"/>
              </a:rPr>
              <a:t>,</a:t>
            </a:r>
            <a:r>
              <a:rPr i="1" spc="50" dirty="0">
                <a:solidFill>
                  <a:prstClr val="black"/>
                </a:solidFill>
                <a:latin typeface="Trebuchet MS"/>
                <a:cs typeface="Trebuchet MS"/>
              </a:rPr>
              <a:t>s</a:t>
            </a:r>
            <a:r>
              <a:rPr i="1" spc="50" dirty="0">
                <a:solidFill>
                  <a:prstClr val="black"/>
                </a:solidFill>
                <a:latin typeface="Arial"/>
                <a:cs typeface="Arial"/>
              </a:rPr>
              <a:t>′</a:t>
            </a:r>
            <a:r>
              <a:rPr spc="50" dirty="0">
                <a:solidFill>
                  <a:prstClr val="black"/>
                </a:solidFill>
                <a:latin typeface="Lucida Sans Unicode"/>
                <a:cs typeface="Lucida Sans Unicode"/>
              </a:rPr>
              <a:t>)</a:t>
            </a:r>
            <a:r>
              <a:rPr spc="60" dirty="0">
                <a:solidFill>
                  <a:prstClr val="black"/>
                </a:solidFill>
                <a:latin typeface="Lucida Sans Unicode"/>
                <a:cs typeface="Lucida Sans Unicode"/>
              </a:rPr>
              <a:t> </a:t>
            </a:r>
            <a:r>
              <a:rPr dirty="0">
                <a:solidFill>
                  <a:prstClr val="black"/>
                </a:solidFill>
                <a:latin typeface="Lucida Sans Unicode"/>
                <a:cs typeface="Lucida Sans Unicode"/>
              </a:rPr>
              <a:t>~</a:t>
            </a:r>
            <a:r>
              <a:rPr spc="10" dirty="0">
                <a:solidFill>
                  <a:prstClr val="black"/>
                </a:solidFill>
                <a:latin typeface="Lucida Sans Unicode"/>
                <a:cs typeface="Lucida Sans Unicode"/>
              </a:rPr>
              <a:t> </a:t>
            </a:r>
            <a:r>
              <a:rPr i="1" spc="60" dirty="0">
                <a:solidFill>
                  <a:prstClr val="black"/>
                </a:solidFill>
                <a:latin typeface="Trebuchet MS"/>
                <a:cs typeface="Trebuchet MS"/>
              </a:rPr>
              <a:t>U</a:t>
            </a:r>
            <a:r>
              <a:rPr spc="60" dirty="0">
                <a:solidFill>
                  <a:prstClr val="black"/>
                </a:solidFill>
                <a:latin typeface="Lucida Sans Unicode"/>
                <a:cs typeface="Lucida Sans Unicode"/>
              </a:rPr>
              <a:t>(</a:t>
            </a:r>
            <a:r>
              <a:rPr i="1" spc="60" dirty="0">
                <a:solidFill>
                  <a:prstClr val="black"/>
                </a:solidFill>
                <a:latin typeface="Trebuchet MS"/>
                <a:cs typeface="Trebuchet MS"/>
              </a:rPr>
              <a:t>D</a:t>
            </a:r>
            <a:r>
              <a:rPr spc="60" dirty="0">
                <a:solidFill>
                  <a:prstClr val="black"/>
                </a:solidFill>
                <a:latin typeface="Lucida Sans Unicode"/>
                <a:cs typeface="Lucida Sans Unicode"/>
              </a:rPr>
              <a:t>)</a:t>
            </a:r>
            <a:r>
              <a:rPr spc="55" dirty="0">
                <a:solidFill>
                  <a:prstClr val="black"/>
                </a:solidFill>
                <a:latin typeface="Lucida Sans Unicode"/>
                <a:cs typeface="Lucida Sans Unicode"/>
              </a:rPr>
              <a:t> </a:t>
            </a:r>
            <a:r>
              <a:rPr dirty="0">
                <a:solidFill>
                  <a:prstClr val="black"/>
                </a:solidFill>
                <a:latin typeface="Lucida Sans Unicode"/>
                <a:cs typeface="Lucida Sans Unicode"/>
              </a:rPr>
              <a:t>and</a:t>
            </a:r>
            <a:r>
              <a:rPr spc="5" dirty="0">
                <a:solidFill>
                  <a:prstClr val="black"/>
                </a:solidFill>
                <a:latin typeface="Lucida Sans Unicode"/>
                <a:cs typeface="Lucida Sans Unicode"/>
              </a:rPr>
              <a:t> </a:t>
            </a:r>
            <a:r>
              <a:rPr dirty="0">
                <a:solidFill>
                  <a:prstClr val="black"/>
                </a:solidFill>
                <a:latin typeface="Lucida Sans Unicode"/>
                <a:cs typeface="Lucida Sans Unicode"/>
              </a:rPr>
              <a:t>apply </a:t>
            </a:r>
            <a:r>
              <a:rPr spc="-555" dirty="0">
                <a:solidFill>
                  <a:prstClr val="black"/>
                </a:solidFill>
                <a:latin typeface="Lucida Sans Unicode"/>
                <a:cs typeface="Lucida Sans Unicode"/>
              </a:rPr>
              <a:t> </a:t>
            </a:r>
            <a:r>
              <a:rPr dirty="0">
                <a:solidFill>
                  <a:prstClr val="black"/>
                </a:solidFill>
                <a:latin typeface="Lucida Sans Unicode"/>
                <a:cs typeface="Lucida Sans Unicode"/>
              </a:rPr>
              <a:t>Q</a:t>
            </a:r>
            <a:r>
              <a:rPr spc="5" dirty="0">
                <a:solidFill>
                  <a:prstClr val="black"/>
                </a:solidFill>
                <a:latin typeface="Lucida Sans Unicode"/>
                <a:cs typeface="Lucida Sans Unicode"/>
              </a:rPr>
              <a:t> </a:t>
            </a:r>
            <a:r>
              <a:rPr dirty="0">
                <a:solidFill>
                  <a:prstClr val="black"/>
                </a:solidFill>
                <a:latin typeface="Lucida Sans Unicode"/>
                <a:cs typeface="Lucida Sans Unicode"/>
              </a:rPr>
              <a:t>update</a:t>
            </a:r>
            <a:r>
              <a:rPr spc="-15" dirty="0">
                <a:solidFill>
                  <a:prstClr val="black"/>
                </a:solidFill>
                <a:latin typeface="Lucida Sans Unicode"/>
                <a:cs typeface="Lucida Sans Unicode"/>
              </a:rPr>
              <a:t> </a:t>
            </a:r>
            <a:r>
              <a:rPr dirty="0">
                <a:solidFill>
                  <a:prstClr val="black"/>
                </a:solidFill>
                <a:latin typeface="Lucida Sans Unicode"/>
                <a:cs typeface="Lucida Sans Unicode"/>
              </a:rPr>
              <a:t>in minibatch</a:t>
            </a:r>
            <a:r>
              <a:rPr spc="-10" dirty="0">
                <a:solidFill>
                  <a:prstClr val="black"/>
                </a:solidFill>
                <a:latin typeface="Lucida Sans Unicode"/>
                <a:cs typeface="Lucida Sans Unicode"/>
              </a:rPr>
              <a:t> </a:t>
            </a:r>
            <a:r>
              <a:rPr spc="-5" dirty="0">
                <a:solidFill>
                  <a:prstClr val="black"/>
                </a:solidFill>
                <a:latin typeface="Lucida Sans Unicode"/>
                <a:cs typeface="Lucida Sans Unicode"/>
              </a:rPr>
              <a:t>fashion</a:t>
            </a:r>
            <a:endParaRPr>
              <a:solidFill>
                <a:prstClr val="black"/>
              </a:solidFill>
              <a:latin typeface="Lucida Sans Unicode"/>
              <a:cs typeface="Lucida Sans Unicode"/>
            </a:endParaRPr>
          </a:p>
          <a:p>
            <a:pPr lvl="2">
              <a:spcBef>
                <a:spcPts val="70"/>
              </a:spcBef>
              <a:buClr>
                <a:srgbClr val="C50C2F"/>
              </a:buClr>
              <a:buFont typeface="Arial MT"/>
              <a:buChar char="•"/>
            </a:pPr>
            <a:endParaRPr sz="1700">
              <a:solidFill>
                <a:prstClr val="black"/>
              </a:solidFill>
              <a:latin typeface="Lucida Sans Unicode"/>
              <a:cs typeface="Lucida Sans Unicode"/>
            </a:endParaRPr>
          </a:p>
          <a:p>
            <a:pPr marL="408940" lvl="1" indent="-166370">
              <a:buClr>
                <a:srgbClr val="C50C2F"/>
              </a:buClr>
              <a:buSzPct val="75000"/>
              <a:buFontTx/>
              <a:buChar char="–"/>
              <a:tabLst>
                <a:tab pos="409575" algn="l"/>
              </a:tabLst>
            </a:pPr>
            <a:r>
              <a:rPr sz="2000" dirty="0">
                <a:solidFill>
                  <a:prstClr val="black"/>
                </a:solidFill>
                <a:latin typeface="Lucida Sans Unicode"/>
                <a:cs typeface="Lucida Sans Unicode"/>
              </a:rPr>
              <a:t>Separate</a:t>
            </a:r>
            <a:r>
              <a:rPr sz="2000" spc="-70" dirty="0">
                <a:solidFill>
                  <a:prstClr val="black"/>
                </a:solidFill>
                <a:latin typeface="Lucida Sans Unicode"/>
                <a:cs typeface="Lucida Sans Unicode"/>
              </a:rPr>
              <a:t> </a:t>
            </a:r>
            <a:r>
              <a:rPr sz="2000" dirty="0">
                <a:solidFill>
                  <a:prstClr val="black"/>
                </a:solidFill>
                <a:latin typeface="Lucida Sans Unicode"/>
                <a:cs typeface="Lucida Sans Unicode"/>
              </a:rPr>
              <a:t>target</a:t>
            </a:r>
            <a:r>
              <a:rPr sz="2000" spc="-70" dirty="0">
                <a:solidFill>
                  <a:prstClr val="black"/>
                </a:solidFill>
                <a:latin typeface="Lucida Sans Unicode"/>
                <a:cs typeface="Lucida Sans Unicode"/>
              </a:rPr>
              <a:t> </a:t>
            </a:r>
            <a:r>
              <a:rPr sz="2000" dirty="0">
                <a:solidFill>
                  <a:prstClr val="black"/>
                </a:solidFill>
                <a:latin typeface="Lucida Sans Unicode"/>
                <a:cs typeface="Lucida Sans Unicode"/>
              </a:rPr>
              <a:t>network</a:t>
            </a:r>
            <a:endParaRPr sz="2000">
              <a:solidFill>
                <a:prstClr val="black"/>
              </a:solidFill>
              <a:latin typeface="Lucida Sans Unicode"/>
              <a:cs typeface="Lucida Sans Unicode"/>
            </a:endParaRPr>
          </a:p>
          <a:p>
            <a:pPr marL="694055" lvl="2" indent="-219710">
              <a:spcBef>
                <a:spcPts val="240"/>
              </a:spcBef>
              <a:buClr>
                <a:srgbClr val="C50C2F"/>
              </a:buClr>
              <a:buFont typeface="Arial MT"/>
              <a:buChar char="•"/>
              <a:tabLst>
                <a:tab pos="694055" algn="l"/>
                <a:tab pos="694690" algn="l"/>
              </a:tabLst>
            </a:pPr>
            <a:r>
              <a:rPr spc="-5" dirty="0">
                <a:solidFill>
                  <a:prstClr val="black"/>
                </a:solidFill>
                <a:latin typeface="Lucida Sans Unicode"/>
                <a:cs typeface="Lucida Sans Unicode"/>
              </a:rPr>
              <a:t>Clone </a:t>
            </a:r>
            <a:r>
              <a:rPr spc="-10" dirty="0">
                <a:solidFill>
                  <a:prstClr val="black"/>
                </a:solidFill>
                <a:latin typeface="Lucida Sans Unicode"/>
                <a:cs typeface="Lucida Sans Unicode"/>
              </a:rPr>
              <a:t>Q(s,a;</a:t>
            </a:r>
            <a:r>
              <a:rPr spc="50" dirty="0">
                <a:solidFill>
                  <a:prstClr val="black"/>
                </a:solidFill>
                <a:latin typeface="Lucida Sans Unicode"/>
                <a:cs typeface="Lucida Sans Unicode"/>
              </a:rPr>
              <a:t> </a:t>
            </a:r>
            <a:r>
              <a:rPr b="1" dirty="0">
                <a:solidFill>
                  <a:prstClr val="black"/>
                </a:solidFill>
                <a:latin typeface="Calibri"/>
                <a:cs typeface="Calibri"/>
              </a:rPr>
              <a:t>θ</a:t>
            </a:r>
            <a:r>
              <a:rPr dirty="0">
                <a:solidFill>
                  <a:prstClr val="black"/>
                </a:solidFill>
                <a:latin typeface="Lucida Sans Unicode"/>
                <a:cs typeface="Lucida Sans Unicode"/>
              </a:rPr>
              <a:t>)</a:t>
            </a:r>
            <a:r>
              <a:rPr spc="-5" dirty="0">
                <a:solidFill>
                  <a:prstClr val="black"/>
                </a:solidFill>
                <a:latin typeface="Lucida Sans Unicode"/>
                <a:cs typeface="Lucida Sans Unicode"/>
              </a:rPr>
              <a:t> </a:t>
            </a:r>
            <a:r>
              <a:rPr spc="10" dirty="0">
                <a:solidFill>
                  <a:prstClr val="black"/>
                </a:solidFill>
                <a:latin typeface="Lucida Sans Unicode"/>
                <a:cs typeface="Lucida Sans Unicode"/>
              </a:rPr>
              <a:t>to</a:t>
            </a:r>
            <a:r>
              <a:rPr spc="-15" dirty="0">
                <a:solidFill>
                  <a:prstClr val="black"/>
                </a:solidFill>
                <a:latin typeface="Lucida Sans Unicode"/>
                <a:cs typeface="Lucida Sans Unicode"/>
              </a:rPr>
              <a:t> </a:t>
            </a:r>
            <a:r>
              <a:rPr dirty="0">
                <a:solidFill>
                  <a:prstClr val="black"/>
                </a:solidFill>
                <a:latin typeface="Lucida Sans Unicode"/>
                <a:cs typeface="Lucida Sans Unicode"/>
              </a:rPr>
              <a:t>a</a:t>
            </a:r>
            <a:r>
              <a:rPr spc="15" dirty="0">
                <a:solidFill>
                  <a:prstClr val="black"/>
                </a:solidFill>
                <a:latin typeface="Lucida Sans Unicode"/>
                <a:cs typeface="Lucida Sans Unicode"/>
              </a:rPr>
              <a:t> </a:t>
            </a:r>
            <a:r>
              <a:rPr dirty="0">
                <a:solidFill>
                  <a:prstClr val="black"/>
                </a:solidFill>
                <a:latin typeface="Lucida Sans Unicode"/>
                <a:cs typeface="Lucida Sans Unicode"/>
              </a:rPr>
              <a:t>separate</a:t>
            </a:r>
            <a:r>
              <a:rPr spc="-5" dirty="0">
                <a:solidFill>
                  <a:prstClr val="black"/>
                </a:solidFill>
                <a:latin typeface="Lucida Sans Unicode"/>
                <a:cs typeface="Lucida Sans Unicode"/>
              </a:rPr>
              <a:t> target</a:t>
            </a:r>
            <a:r>
              <a:rPr spc="5" dirty="0">
                <a:solidFill>
                  <a:prstClr val="black"/>
                </a:solidFill>
                <a:latin typeface="Lucida Sans Unicode"/>
                <a:cs typeface="Lucida Sans Unicode"/>
              </a:rPr>
              <a:t> </a:t>
            </a:r>
            <a:r>
              <a:rPr spc="-10" dirty="0">
                <a:solidFill>
                  <a:prstClr val="black"/>
                </a:solidFill>
                <a:latin typeface="Lucida Sans Unicode"/>
                <a:cs typeface="Lucida Sans Unicode"/>
              </a:rPr>
              <a:t>Qˆ(s,a;</a:t>
            </a:r>
            <a:r>
              <a:rPr spc="50" dirty="0">
                <a:solidFill>
                  <a:prstClr val="black"/>
                </a:solidFill>
                <a:latin typeface="Lucida Sans Unicode"/>
                <a:cs typeface="Lucida Sans Unicode"/>
              </a:rPr>
              <a:t> </a:t>
            </a:r>
            <a:r>
              <a:rPr b="1" spc="45" dirty="0">
                <a:solidFill>
                  <a:prstClr val="black"/>
                </a:solidFill>
                <a:latin typeface="Calibri"/>
                <a:cs typeface="Calibri"/>
              </a:rPr>
              <a:t>θ</a:t>
            </a:r>
            <a:r>
              <a:rPr b="1" spc="67" baseline="25462" dirty="0">
                <a:solidFill>
                  <a:prstClr val="black"/>
                </a:solidFill>
                <a:latin typeface="Trebuchet MS"/>
                <a:cs typeface="Trebuchet MS"/>
              </a:rPr>
              <a:t>–</a:t>
            </a:r>
            <a:r>
              <a:rPr spc="45" dirty="0">
                <a:solidFill>
                  <a:prstClr val="black"/>
                </a:solidFill>
                <a:latin typeface="Lucida Sans Unicode"/>
                <a:cs typeface="Lucida Sans Unicode"/>
              </a:rPr>
              <a:t>)</a:t>
            </a:r>
            <a:r>
              <a:rPr spc="5" dirty="0">
                <a:solidFill>
                  <a:prstClr val="black"/>
                </a:solidFill>
                <a:latin typeface="Lucida Sans Unicode"/>
                <a:cs typeface="Lucida Sans Unicode"/>
              </a:rPr>
              <a:t> every</a:t>
            </a:r>
            <a:r>
              <a:rPr spc="-30" dirty="0">
                <a:solidFill>
                  <a:prstClr val="black"/>
                </a:solidFill>
                <a:latin typeface="Lucida Sans Unicode"/>
                <a:cs typeface="Lucida Sans Unicode"/>
              </a:rPr>
              <a:t> </a:t>
            </a:r>
            <a:r>
              <a:rPr dirty="0">
                <a:solidFill>
                  <a:prstClr val="black"/>
                </a:solidFill>
                <a:latin typeface="Lucida Sans Unicode"/>
                <a:cs typeface="Lucida Sans Unicode"/>
              </a:rPr>
              <a:t>C</a:t>
            </a:r>
            <a:r>
              <a:rPr spc="15" dirty="0">
                <a:solidFill>
                  <a:prstClr val="black"/>
                </a:solidFill>
                <a:latin typeface="Lucida Sans Unicode"/>
                <a:cs typeface="Lucida Sans Unicode"/>
              </a:rPr>
              <a:t> </a:t>
            </a:r>
            <a:r>
              <a:rPr dirty="0">
                <a:solidFill>
                  <a:prstClr val="black"/>
                </a:solidFill>
                <a:latin typeface="Lucida Sans Unicode"/>
                <a:cs typeface="Lucida Sans Unicode"/>
              </a:rPr>
              <a:t>time</a:t>
            </a:r>
            <a:r>
              <a:rPr spc="5" dirty="0">
                <a:solidFill>
                  <a:prstClr val="black"/>
                </a:solidFill>
                <a:latin typeface="Lucida Sans Unicode"/>
                <a:cs typeface="Lucida Sans Unicode"/>
              </a:rPr>
              <a:t> </a:t>
            </a:r>
            <a:r>
              <a:rPr spc="-5" dirty="0">
                <a:solidFill>
                  <a:prstClr val="black"/>
                </a:solidFill>
                <a:latin typeface="Lucida Sans Unicode"/>
                <a:cs typeface="Lucida Sans Unicode"/>
              </a:rPr>
              <a:t>step</a:t>
            </a:r>
            <a:endParaRPr>
              <a:solidFill>
                <a:prstClr val="black"/>
              </a:solidFill>
              <a:latin typeface="Lucida Sans Unicode"/>
              <a:cs typeface="Lucida Sans Unicode"/>
            </a:endParaRPr>
          </a:p>
          <a:p>
            <a:pPr marL="694055" lvl="2" indent="-219710">
              <a:spcBef>
                <a:spcPts val="285"/>
              </a:spcBef>
              <a:buClr>
                <a:srgbClr val="C50C2F"/>
              </a:buClr>
              <a:buFont typeface="Arial MT"/>
              <a:buChar char="•"/>
              <a:tabLst>
                <a:tab pos="694055" algn="l"/>
                <a:tab pos="694690" algn="l"/>
              </a:tabLst>
            </a:pPr>
            <a:r>
              <a:rPr dirty="0">
                <a:solidFill>
                  <a:prstClr val="black"/>
                </a:solidFill>
                <a:latin typeface="Lucida Sans Unicode"/>
                <a:cs typeface="Lucida Sans Unicode"/>
              </a:rPr>
              <a:t>Treat</a:t>
            </a:r>
            <a:r>
              <a:rPr spc="-5" dirty="0">
                <a:solidFill>
                  <a:prstClr val="black"/>
                </a:solidFill>
                <a:latin typeface="Lucida Sans Unicode"/>
                <a:cs typeface="Lucida Sans Unicode"/>
              </a:rPr>
              <a:t> </a:t>
            </a:r>
            <a:r>
              <a:rPr dirty="0">
                <a:solidFill>
                  <a:prstClr val="black"/>
                </a:solidFill>
                <a:latin typeface="Lucida Sans Unicode"/>
                <a:cs typeface="Lucida Sans Unicode"/>
              </a:rPr>
              <a:t>y</a:t>
            </a:r>
            <a:r>
              <a:rPr spc="-25" dirty="0">
                <a:solidFill>
                  <a:prstClr val="black"/>
                </a:solidFill>
                <a:latin typeface="Lucida Sans Unicode"/>
                <a:cs typeface="Lucida Sans Unicode"/>
              </a:rPr>
              <a:t> </a:t>
            </a:r>
            <a:r>
              <a:rPr spc="5" dirty="0">
                <a:solidFill>
                  <a:prstClr val="black"/>
                </a:solidFill>
                <a:latin typeface="Lucida Sans Unicode"/>
                <a:cs typeface="Lucida Sans Unicode"/>
              </a:rPr>
              <a:t>as</a:t>
            </a:r>
            <a:r>
              <a:rPr spc="-5" dirty="0">
                <a:solidFill>
                  <a:prstClr val="black"/>
                </a:solidFill>
                <a:latin typeface="Lucida Sans Unicode"/>
                <a:cs typeface="Lucida Sans Unicode"/>
              </a:rPr>
              <a:t> </a:t>
            </a:r>
            <a:r>
              <a:rPr spc="5" dirty="0">
                <a:solidFill>
                  <a:prstClr val="black"/>
                </a:solidFill>
                <a:latin typeface="Lucida Sans Unicode"/>
                <a:cs typeface="Lucida Sans Unicode"/>
              </a:rPr>
              <a:t>the</a:t>
            </a:r>
            <a:r>
              <a:rPr spc="-15" dirty="0">
                <a:solidFill>
                  <a:prstClr val="black"/>
                </a:solidFill>
                <a:latin typeface="Lucida Sans Unicode"/>
                <a:cs typeface="Lucida Sans Unicode"/>
              </a:rPr>
              <a:t> </a:t>
            </a:r>
            <a:r>
              <a:rPr dirty="0">
                <a:solidFill>
                  <a:prstClr val="black"/>
                </a:solidFill>
                <a:latin typeface="Lucida Sans Unicode"/>
                <a:cs typeface="Lucida Sans Unicode"/>
              </a:rPr>
              <a:t>target</a:t>
            </a:r>
            <a:r>
              <a:rPr spc="-5" dirty="0">
                <a:solidFill>
                  <a:prstClr val="black"/>
                </a:solidFill>
                <a:latin typeface="Lucida Sans Unicode"/>
                <a:cs typeface="Lucida Sans Unicode"/>
              </a:rPr>
              <a:t> </a:t>
            </a:r>
            <a:r>
              <a:rPr dirty="0">
                <a:solidFill>
                  <a:prstClr val="black"/>
                </a:solidFill>
                <a:latin typeface="Lucida Sans Unicode"/>
                <a:cs typeface="Lucida Sans Unicode"/>
              </a:rPr>
              <a:t>and</a:t>
            </a:r>
            <a:r>
              <a:rPr spc="-5" dirty="0">
                <a:solidFill>
                  <a:prstClr val="black"/>
                </a:solidFill>
                <a:latin typeface="Lucida Sans Unicode"/>
                <a:cs typeface="Lucida Sans Unicode"/>
              </a:rPr>
              <a:t> </a:t>
            </a:r>
            <a:r>
              <a:rPr b="1" spc="75" dirty="0">
                <a:solidFill>
                  <a:prstClr val="black"/>
                </a:solidFill>
                <a:latin typeface="Calibri"/>
                <a:cs typeface="Calibri"/>
              </a:rPr>
              <a:t>θ</a:t>
            </a:r>
            <a:r>
              <a:rPr b="1" spc="112" baseline="25462" dirty="0">
                <a:solidFill>
                  <a:prstClr val="black"/>
                </a:solidFill>
                <a:latin typeface="Trebuchet MS"/>
                <a:cs typeface="Trebuchet MS"/>
              </a:rPr>
              <a:t>–</a:t>
            </a:r>
            <a:r>
              <a:rPr b="1" spc="232" baseline="25462" dirty="0">
                <a:solidFill>
                  <a:prstClr val="black"/>
                </a:solidFill>
                <a:latin typeface="Trebuchet MS"/>
                <a:cs typeface="Trebuchet MS"/>
              </a:rPr>
              <a:t> </a:t>
            </a:r>
            <a:r>
              <a:rPr spc="5" dirty="0">
                <a:solidFill>
                  <a:prstClr val="black"/>
                </a:solidFill>
                <a:latin typeface="Lucida Sans Unicode"/>
                <a:cs typeface="Lucida Sans Unicode"/>
              </a:rPr>
              <a:t>are </a:t>
            </a:r>
            <a:r>
              <a:rPr spc="-5" dirty="0">
                <a:solidFill>
                  <a:prstClr val="black"/>
                </a:solidFill>
                <a:latin typeface="Lucida Sans Unicode"/>
                <a:cs typeface="Lucida Sans Unicode"/>
              </a:rPr>
              <a:t>held</a:t>
            </a:r>
            <a:r>
              <a:rPr spc="-25" dirty="0">
                <a:solidFill>
                  <a:prstClr val="black"/>
                </a:solidFill>
                <a:latin typeface="Lucida Sans Unicode"/>
                <a:cs typeface="Lucida Sans Unicode"/>
              </a:rPr>
              <a:t> </a:t>
            </a:r>
            <a:r>
              <a:rPr spc="-5" dirty="0">
                <a:solidFill>
                  <a:prstClr val="black"/>
                </a:solidFill>
                <a:latin typeface="Lucida Sans Unicode"/>
                <a:cs typeface="Lucida Sans Unicode"/>
              </a:rPr>
              <a:t>fixed</a:t>
            </a:r>
            <a:r>
              <a:rPr dirty="0">
                <a:solidFill>
                  <a:prstClr val="black"/>
                </a:solidFill>
                <a:latin typeface="Lucida Sans Unicode"/>
                <a:cs typeface="Lucida Sans Unicode"/>
              </a:rPr>
              <a:t> while</a:t>
            </a:r>
            <a:r>
              <a:rPr spc="-15" dirty="0">
                <a:solidFill>
                  <a:prstClr val="black"/>
                </a:solidFill>
                <a:latin typeface="Lucida Sans Unicode"/>
                <a:cs typeface="Lucida Sans Unicode"/>
              </a:rPr>
              <a:t> </a:t>
            </a:r>
            <a:r>
              <a:rPr dirty="0">
                <a:solidFill>
                  <a:prstClr val="black"/>
                </a:solidFill>
                <a:latin typeface="Lucida Sans Unicode"/>
                <a:cs typeface="Lucida Sans Unicode"/>
              </a:rPr>
              <a:t>update</a:t>
            </a:r>
            <a:endParaRPr>
              <a:solidFill>
                <a:prstClr val="black"/>
              </a:solidFill>
              <a:latin typeface="Lucida Sans Unicode"/>
              <a:cs typeface="Lucida Sans Unicode"/>
            </a:endParaRPr>
          </a:p>
          <a:p>
            <a:pPr lvl="2">
              <a:buClr>
                <a:srgbClr val="C50C2F"/>
              </a:buClr>
              <a:buFont typeface="Arial MT"/>
              <a:buChar char="•"/>
            </a:pPr>
            <a:endParaRPr sz="2200">
              <a:solidFill>
                <a:prstClr val="black"/>
              </a:solidFill>
              <a:latin typeface="Lucida Sans Unicode"/>
              <a:cs typeface="Lucida Sans Unicode"/>
            </a:endParaRPr>
          </a:p>
          <a:p>
            <a:pPr lvl="2">
              <a:spcBef>
                <a:spcPts val="10"/>
              </a:spcBef>
              <a:buClr>
                <a:srgbClr val="C50C2F"/>
              </a:buClr>
              <a:buFont typeface="Arial MT"/>
              <a:buChar char="•"/>
            </a:pPr>
            <a:endParaRPr sz="1350">
              <a:solidFill>
                <a:prstClr val="black"/>
              </a:solidFill>
              <a:latin typeface="Lucida Sans Unicode"/>
              <a:cs typeface="Lucida Sans Unicode"/>
            </a:endParaRPr>
          </a:p>
          <a:p>
            <a:pPr marL="408940" lvl="1" indent="-166370">
              <a:spcBef>
                <a:spcPts val="5"/>
              </a:spcBef>
              <a:buClr>
                <a:srgbClr val="C50C2F"/>
              </a:buClr>
              <a:buSzPct val="75000"/>
              <a:buFontTx/>
              <a:buChar char="–"/>
              <a:tabLst>
                <a:tab pos="409575" algn="l"/>
              </a:tabLst>
            </a:pPr>
            <a:r>
              <a:rPr sz="2000" spc="-5" dirty="0">
                <a:solidFill>
                  <a:prstClr val="black"/>
                </a:solidFill>
                <a:latin typeface="Lucida Sans Unicode"/>
                <a:cs typeface="Lucida Sans Unicode"/>
              </a:rPr>
              <a:t>Reward</a:t>
            </a:r>
            <a:r>
              <a:rPr sz="2000" spc="-50" dirty="0">
                <a:solidFill>
                  <a:prstClr val="black"/>
                </a:solidFill>
                <a:latin typeface="Lucida Sans Unicode"/>
                <a:cs typeface="Lucida Sans Unicode"/>
              </a:rPr>
              <a:t> </a:t>
            </a:r>
            <a:r>
              <a:rPr sz="2000" spc="-5" dirty="0">
                <a:solidFill>
                  <a:prstClr val="black"/>
                </a:solidFill>
                <a:latin typeface="Lucida Sans Unicode"/>
                <a:cs typeface="Lucida Sans Unicode"/>
              </a:rPr>
              <a:t>clipping</a:t>
            </a:r>
            <a:endParaRPr sz="2000">
              <a:solidFill>
                <a:prstClr val="black"/>
              </a:solidFill>
              <a:latin typeface="Lucida Sans Unicode"/>
              <a:cs typeface="Lucida Sans Unicode"/>
            </a:endParaRPr>
          </a:p>
          <a:p>
            <a:pPr marL="694055" lvl="2" indent="-219710">
              <a:spcBef>
                <a:spcPts val="295"/>
              </a:spcBef>
              <a:buClr>
                <a:srgbClr val="C50C2F"/>
              </a:buClr>
              <a:buFont typeface="Arial MT"/>
              <a:buChar char="•"/>
              <a:tabLst>
                <a:tab pos="694055" algn="l"/>
                <a:tab pos="694690" algn="l"/>
              </a:tabLst>
            </a:pPr>
            <a:r>
              <a:rPr spc="-120" dirty="0">
                <a:solidFill>
                  <a:prstClr val="black"/>
                </a:solidFill>
                <a:latin typeface="Lucida Sans Unicode"/>
                <a:cs typeface="Lucida Sans Unicode"/>
              </a:rPr>
              <a:t>{-1,</a:t>
            </a:r>
            <a:r>
              <a:rPr spc="-25" dirty="0">
                <a:solidFill>
                  <a:prstClr val="black"/>
                </a:solidFill>
                <a:latin typeface="Lucida Sans Unicode"/>
                <a:cs typeface="Lucida Sans Unicode"/>
              </a:rPr>
              <a:t> </a:t>
            </a:r>
            <a:r>
              <a:rPr spc="-5" dirty="0">
                <a:solidFill>
                  <a:prstClr val="black"/>
                </a:solidFill>
                <a:latin typeface="Lucida Sans Unicode"/>
                <a:cs typeface="Lucida Sans Unicode"/>
              </a:rPr>
              <a:t>1}</a:t>
            </a:r>
            <a:endParaRPr>
              <a:solidFill>
                <a:prstClr val="black"/>
              </a:solidFill>
              <a:latin typeface="Lucida Sans Unicode"/>
              <a:cs typeface="Lucida Sans Unicode"/>
            </a:endParaRPr>
          </a:p>
        </p:txBody>
      </p:sp>
      <p:sp>
        <p:nvSpPr>
          <p:cNvPr id="7" name="object 7"/>
          <p:cNvSpPr txBox="1">
            <a:spLocks noGrp="1"/>
          </p:cNvSpPr>
          <p:nvPr>
            <p:ph type="title"/>
          </p:nvPr>
        </p:nvSpPr>
        <p:spPr>
          <a:xfrm>
            <a:off x="4392548" y="824610"/>
            <a:ext cx="2698750" cy="391160"/>
          </a:xfrm>
          <a:prstGeom prst="rect">
            <a:avLst/>
          </a:prstGeom>
        </p:spPr>
        <p:txBody>
          <a:bodyPr vert="horz" wrap="square" lIns="0" tIns="12700" rIns="0" bIns="0" rtlCol="0">
            <a:spAutoFit/>
          </a:bodyPr>
          <a:lstStyle/>
          <a:p>
            <a:pPr marL="12700">
              <a:spcBef>
                <a:spcPts val="100"/>
              </a:spcBef>
              <a:tabLst>
                <a:tab pos="975360" algn="l"/>
              </a:tabLst>
            </a:pPr>
            <a:r>
              <a:rPr spc="150" dirty="0"/>
              <a:t>Deep	</a:t>
            </a:r>
            <a:r>
              <a:rPr spc="105" dirty="0"/>
              <a:t>Q-Learning</a:t>
            </a:r>
          </a:p>
        </p:txBody>
      </p:sp>
      <p:grpSp>
        <p:nvGrpSpPr>
          <p:cNvPr id="8" name="object 8"/>
          <p:cNvGrpSpPr/>
          <p:nvPr/>
        </p:nvGrpSpPr>
        <p:grpSpPr>
          <a:xfrm>
            <a:off x="4351020" y="874775"/>
            <a:ext cx="6316980" cy="4165600"/>
            <a:chOff x="2827020" y="874775"/>
            <a:chExt cx="6316980" cy="4165600"/>
          </a:xfrm>
        </p:grpSpPr>
        <p:pic>
          <p:nvPicPr>
            <p:cNvPr id="9" name="object 9"/>
            <p:cNvPicPr/>
            <p:nvPr/>
          </p:nvPicPr>
          <p:blipFill>
            <a:blip r:embed="rId3" cstate="print"/>
            <a:stretch>
              <a:fillRect/>
            </a:stretch>
          </p:blipFill>
          <p:spPr>
            <a:xfrm>
              <a:off x="2827020" y="4700016"/>
              <a:ext cx="2854452" cy="339851"/>
            </a:xfrm>
            <a:prstGeom prst="rect">
              <a:avLst/>
            </a:prstGeom>
          </p:spPr>
        </p:pic>
        <p:pic>
          <p:nvPicPr>
            <p:cNvPr id="10" name="object 10"/>
            <p:cNvPicPr/>
            <p:nvPr/>
          </p:nvPicPr>
          <p:blipFill>
            <a:blip r:embed="rId4" cstate="print"/>
            <a:stretch>
              <a:fillRect/>
            </a:stretch>
          </p:blipFill>
          <p:spPr>
            <a:xfrm>
              <a:off x="5600700" y="874775"/>
              <a:ext cx="3543300" cy="1208532"/>
            </a:xfrm>
            <a:prstGeom prst="rect">
              <a:avLst/>
            </a:prstGeom>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5" name="object 5"/>
            <p:cNvPicPr/>
            <p:nvPr/>
          </p:nvPicPr>
          <p:blipFill>
            <a:blip r:embed="rId3" cstate="print"/>
            <a:stretch>
              <a:fillRect/>
            </a:stretch>
          </p:blipFill>
          <p:spPr>
            <a:xfrm>
              <a:off x="0" y="0"/>
              <a:ext cx="569976" cy="624839"/>
            </a:xfrm>
            <a:prstGeom prst="rect">
              <a:avLst/>
            </a:prstGeom>
          </p:spPr>
        </p:pic>
        <p:sp>
          <p:nvSpPr>
            <p:cNvPr id="6" name="object 6"/>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7" name="object 7"/>
          <p:cNvSpPr txBox="1">
            <a:spLocks noGrp="1"/>
          </p:cNvSpPr>
          <p:nvPr>
            <p:ph type="title"/>
          </p:nvPr>
        </p:nvSpPr>
        <p:spPr>
          <a:xfrm>
            <a:off x="4296283" y="1068451"/>
            <a:ext cx="3601085" cy="391160"/>
          </a:xfrm>
          <a:prstGeom prst="rect">
            <a:avLst/>
          </a:prstGeom>
        </p:spPr>
        <p:txBody>
          <a:bodyPr vert="horz" wrap="square" lIns="0" tIns="12700" rIns="0" bIns="0" rtlCol="0">
            <a:spAutoFit/>
          </a:bodyPr>
          <a:lstStyle/>
          <a:p>
            <a:pPr marL="12700">
              <a:spcBef>
                <a:spcPts val="100"/>
              </a:spcBef>
            </a:pPr>
            <a:r>
              <a:rPr spc="150" dirty="0"/>
              <a:t>Deep</a:t>
            </a:r>
            <a:r>
              <a:rPr spc="15" dirty="0"/>
              <a:t> </a:t>
            </a:r>
            <a:r>
              <a:rPr spc="100" dirty="0"/>
              <a:t>Q-network</a:t>
            </a:r>
            <a:r>
              <a:rPr spc="40" dirty="0"/>
              <a:t> </a:t>
            </a:r>
            <a:r>
              <a:rPr spc="160" dirty="0"/>
              <a:t>(DQN)</a:t>
            </a:r>
          </a:p>
        </p:txBody>
      </p:sp>
      <p:sp>
        <p:nvSpPr>
          <p:cNvPr id="8" name="object 8"/>
          <p:cNvSpPr txBox="1"/>
          <p:nvPr/>
        </p:nvSpPr>
        <p:spPr>
          <a:xfrm>
            <a:off x="2571394" y="1541525"/>
            <a:ext cx="4001770" cy="360680"/>
          </a:xfrm>
          <a:prstGeom prst="rect">
            <a:avLst/>
          </a:prstGeom>
        </p:spPr>
        <p:txBody>
          <a:bodyPr vert="horz" wrap="square" lIns="0" tIns="12065" rIns="0" bIns="0" rtlCol="0">
            <a:spAutoFit/>
          </a:bodyPr>
          <a:lstStyle/>
          <a:p>
            <a:pPr marL="192405" indent="-180340">
              <a:spcBef>
                <a:spcPts val="95"/>
              </a:spcBef>
              <a:buClr>
                <a:srgbClr val="C50C2F"/>
              </a:buClr>
              <a:buFont typeface="Arial MT"/>
              <a:buChar char="•"/>
              <a:tabLst>
                <a:tab pos="193040" algn="l"/>
              </a:tabLst>
            </a:pPr>
            <a:r>
              <a:rPr sz="2200" spc="-15" dirty="0">
                <a:solidFill>
                  <a:prstClr val="black"/>
                </a:solidFill>
                <a:latin typeface="Lucida Sans Unicode"/>
                <a:cs typeface="Lucida Sans Unicode"/>
              </a:rPr>
              <a:t>Minimize</a:t>
            </a:r>
            <a:r>
              <a:rPr sz="2200" spc="55" dirty="0">
                <a:solidFill>
                  <a:prstClr val="black"/>
                </a:solidFill>
                <a:latin typeface="Lucida Sans Unicode"/>
                <a:cs typeface="Lucida Sans Unicode"/>
              </a:rPr>
              <a:t> </a:t>
            </a:r>
            <a:r>
              <a:rPr sz="2200" spc="-5" dirty="0">
                <a:solidFill>
                  <a:prstClr val="black"/>
                </a:solidFill>
                <a:latin typeface="Lucida Sans Unicode"/>
                <a:cs typeface="Lucida Sans Unicode"/>
              </a:rPr>
              <a:t>squared error</a:t>
            </a:r>
            <a:r>
              <a:rPr sz="2200" spc="-15" dirty="0">
                <a:solidFill>
                  <a:prstClr val="black"/>
                </a:solidFill>
                <a:latin typeface="Lucida Sans Unicode"/>
                <a:cs typeface="Lucida Sans Unicode"/>
              </a:rPr>
              <a:t> </a:t>
            </a:r>
            <a:r>
              <a:rPr sz="2200" spc="-10" dirty="0">
                <a:solidFill>
                  <a:prstClr val="black"/>
                </a:solidFill>
                <a:latin typeface="Lucida Sans Unicode"/>
                <a:cs typeface="Lucida Sans Unicode"/>
              </a:rPr>
              <a:t>loss</a:t>
            </a:r>
            <a:endParaRPr sz="2200">
              <a:solidFill>
                <a:prstClr val="black"/>
              </a:solidFill>
              <a:latin typeface="Lucida Sans Unicode"/>
              <a:cs typeface="Lucida Sans Unicode"/>
            </a:endParaRPr>
          </a:p>
        </p:txBody>
      </p:sp>
      <p:sp>
        <p:nvSpPr>
          <p:cNvPr id="9" name="object 9"/>
          <p:cNvSpPr txBox="1"/>
          <p:nvPr/>
        </p:nvSpPr>
        <p:spPr>
          <a:xfrm>
            <a:off x="2571395" y="5001514"/>
            <a:ext cx="7212965" cy="695960"/>
          </a:xfrm>
          <a:prstGeom prst="rect">
            <a:avLst/>
          </a:prstGeom>
        </p:spPr>
        <p:txBody>
          <a:bodyPr vert="horz" wrap="square" lIns="0" tIns="12065" rIns="0" bIns="0" rtlCol="0">
            <a:spAutoFit/>
          </a:bodyPr>
          <a:lstStyle/>
          <a:p>
            <a:pPr marL="192405" marR="5080" indent="-180340">
              <a:spcBef>
                <a:spcPts val="95"/>
              </a:spcBef>
              <a:buClr>
                <a:srgbClr val="C50C2F"/>
              </a:buClr>
              <a:buFont typeface="Arial MT"/>
              <a:buChar char="•"/>
              <a:tabLst>
                <a:tab pos="193040" algn="l"/>
              </a:tabLst>
            </a:pPr>
            <a:r>
              <a:rPr sz="2200" dirty="0">
                <a:solidFill>
                  <a:prstClr val="black"/>
                </a:solidFill>
                <a:latin typeface="Lucida Sans Unicode"/>
                <a:cs typeface="Lucida Sans Unicode"/>
              </a:rPr>
              <a:t>Update</a:t>
            </a:r>
            <a:r>
              <a:rPr sz="2200" spc="-20" dirty="0">
                <a:solidFill>
                  <a:prstClr val="black"/>
                </a:solidFill>
                <a:latin typeface="Lucida Sans Unicode"/>
                <a:cs typeface="Lucida Sans Unicode"/>
              </a:rPr>
              <a:t> </a:t>
            </a:r>
            <a:r>
              <a:rPr sz="2200" spc="-5" dirty="0">
                <a:solidFill>
                  <a:prstClr val="black"/>
                </a:solidFill>
                <a:latin typeface="Lucida Sans Unicode"/>
                <a:cs typeface="Lucida Sans Unicode"/>
              </a:rPr>
              <a:t>weights</a:t>
            </a:r>
            <a:r>
              <a:rPr sz="2200" spc="-15" dirty="0">
                <a:solidFill>
                  <a:prstClr val="black"/>
                </a:solidFill>
                <a:latin typeface="Lucida Sans Unicode"/>
                <a:cs typeface="Lucida Sans Unicode"/>
              </a:rPr>
              <a:t> </a:t>
            </a:r>
            <a:r>
              <a:rPr sz="2200" spc="-10" dirty="0">
                <a:solidFill>
                  <a:prstClr val="black"/>
                </a:solidFill>
                <a:latin typeface="Lucida Sans Unicode"/>
                <a:cs typeface="Lucida Sans Unicode"/>
              </a:rPr>
              <a:t>using</a:t>
            </a:r>
            <a:r>
              <a:rPr sz="2200" spc="50" dirty="0">
                <a:solidFill>
                  <a:prstClr val="black"/>
                </a:solidFill>
                <a:latin typeface="Lucida Sans Unicode"/>
                <a:cs typeface="Lucida Sans Unicode"/>
              </a:rPr>
              <a:t> </a:t>
            </a:r>
            <a:r>
              <a:rPr sz="2200" spc="-5" dirty="0">
                <a:solidFill>
                  <a:prstClr val="black"/>
                </a:solidFill>
                <a:latin typeface="Lucida Sans Unicode"/>
                <a:cs typeface="Lucida Sans Unicode"/>
              </a:rPr>
              <a:t>RMSprop:</a:t>
            </a:r>
            <a:r>
              <a:rPr sz="2200" spc="20" dirty="0">
                <a:solidFill>
                  <a:prstClr val="black"/>
                </a:solidFill>
                <a:latin typeface="Lucida Sans Unicode"/>
                <a:cs typeface="Lucida Sans Unicode"/>
              </a:rPr>
              <a:t> </a:t>
            </a:r>
            <a:r>
              <a:rPr sz="2200" spc="-10" dirty="0">
                <a:solidFill>
                  <a:prstClr val="black"/>
                </a:solidFill>
                <a:latin typeface="Lucida Sans Unicode"/>
                <a:cs typeface="Lucida Sans Unicode"/>
              </a:rPr>
              <a:t>divide</a:t>
            </a:r>
            <a:r>
              <a:rPr sz="2200" spc="10" dirty="0">
                <a:solidFill>
                  <a:prstClr val="black"/>
                </a:solidFill>
                <a:latin typeface="Lucida Sans Unicode"/>
                <a:cs typeface="Lucida Sans Unicode"/>
              </a:rPr>
              <a:t> </a:t>
            </a:r>
            <a:r>
              <a:rPr sz="2200" dirty="0">
                <a:solidFill>
                  <a:prstClr val="black"/>
                </a:solidFill>
                <a:latin typeface="Lucida Sans Unicode"/>
                <a:cs typeface="Lucida Sans Unicode"/>
              </a:rPr>
              <a:t>weights</a:t>
            </a:r>
            <a:r>
              <a:rPr sz="2200" spc="-10" dirty="0">
                <a:solidFill>
                  <a:prstClr val="black"/>
                </a:solidFill>
                <a:latin typeface="Lucida Sans Unicode"/>
                <a:cs typeface="Lucida Sans Unicode"/>
              </a:rPr>
              <a:t> </a:t>
            </a:r>
            <a:r>
              <a:rPr sz="2200" spc="-5" dirty="0">
                <a:solidFill>
                  <a:prstClr val="black"/>
                </a:solidFill>
                <a:latin typeface="Lucida Sans Unicode"/>
                <a:cs typeface="Lucida Sans Unicode"/>
              </a:rPr>
              <a:t>by</a:t>
            </a:r>
            <a:r>
              <a:rPr sz="2200" spc="10" dirty="0">
                <a:solidFill>
                  <a:prstClr val="black"/>
                </a:solidFill>
                <a:latin typeface="Lucida Sans Unicode"/>
                <a:cs typeface="Lucida Sans Unicode"/>
              </a:rPr>
              <a:t> </a:t>
            </a:r>
            <a:r>
              <a:rPr sz="2200" spc="-5" dirty="0">
                <a:solidFill>
                  <a:prstClr val="black"/>
                </a:solidFill>
                <a:latin typeface="Lucida Sans Unicode"/>
                <a:cs typeface="Lucida Sans Unicode"/>
              </a:rPr>
              <a:t>a </a:t>
            </a:r>
            <a:r>
              <a:rPr sz="2200" spc="-680" dirty="0">
                <a:solidFill>
                  <a:prstClr val="black"/>
                </a:solidFill>
                <a:latin typeface="Lucida Sans Unicode"/>
                <a:cs typeface="Lucida Sans Unicode"/>
              </a:rPr>
              <a:t> </a:t>
            </a:r>
            <a:r>
              <a:rPr sz="2200" spc="-10" dirty="0">
                <a:solidFill>
                  <a:prstClr val="black"/>
                </a:solidFill>
                <a:latin typeface="Lucida Sans Unicode"/>
                <a:cs typeface="Lucida Sans Unicode"/>
              </a:rPr>
              <a:t>running</a:t>
            </a:r>
            <a:r>
              <a:rPr sz="2200" spc="15" dirty="0">
                <a:solidFill>
                  <a:prstClr val="black"/>
                </a:solidFill>
                <a:latin typeface="Lucida Sans Unicode"/>
                <a:cs typeface="Lucida Sans Unicode"/>
              </a:rPr>
              <a:t> </a:t>
            </a:r>
            <a:r>
              <a:rPr sz="2200" dirty="0">
                <a:solidFill>
                  <a:prstClr val="black"/>
                </a:solidFill>
                <a:latin typeface="Lucida Sans Unicode"/>
                <a:cs typeface="Lucida Sans Unicode"/>
              </a:rPr>
              <a:t>average</a:t>
            </a:r>
            <a:endParaRPr sz="2200">
              <a:solidFill>
                <a:prstClr val="black"/>
              </a:solidFill>
              <a:latin typeface="Lucida Sans Unicode"/>
              <a:cs typeface="Lucida Sans Unicode"/>
            </a:endParaRPr>
          </a:p>
        </p:txBody>
      </p:sp>
      <p:sp>
        <p:nvSpPr>
          <p:cNvPr id="10" name="object 10"/>
          <p:cNvSpPr txBox="1"/>
          <p:nvPr/>
        </p:nvSpPr>
        <p:spPr>
          <a:xfrm>
            <a:off x="2751227" y="6366765"/>
            <a:ext cx="4827905" cy="411651"/>
          </a:xfrm>
          <a:prstGeom prst="rect">
            <a:avLst/>
          </a:prstGeom>
        </p:spPr>
        <p:txBody>
          <a:bodyPr vert="horz" wrap="square" lIns="0" tIns="12065" rIns="0" bIns="0" rtlCol="0">
            <a:spAutoFit/>
          </a:bodyPr>
          <a:lstStyle/>
          <a:p>
            <a:pPr marL="12700" marR="5080">
              <a:lnSpc>
                <a:spcPct val="126699"/>
              </a:lnSpc>
              <a:spcBef>
                <a:spcPts val="95"/>
              </a:spcBef>
            </a:pPr>
            <a:r>
              <a:rPr sz="1050" u="sng" spc="-10" dirty="0">
                <a:solidFill>
                  <a:srgbClr val="452224"/>
                </a:solidFill>
                <a:uFill>
                  <a:solidFill>
                    <a:srgbClr val="452224"/>
                  </a:solidFill>
                </a:uFill>
                <a:latin typeface="Lucida Sans Unicode"/>
                <a:cs typeface="Lucida Sans Unicode"/>
                <a:hlinkClick r:id="rId4"/>
              </a:rPr>
              <a:t>http://www.cs.toronto.edu/~tijmen/csc321/slides/lecture_slides_lec6.pdf </a:t>
            </a:r>
            <a:r>
              <a:rPr sz="1050" spc="-5" dirty="0">
                <a:solidFill>
                  <a:srgbClr val="452224"/>
                </a:solidFill>
                <a:latin typeface="Lucida Sans Unicode"/>
                <a:cs typeface="Lucida Sans Unicode"/>
              </a:rPr>
              <a:t> </a:t>
            </a:r>
            <a:r>
              <a:rPr sz="1050" spc="-5" dirty="0">
                <a:solidFill>
                  <a:prstClr val="black"/>
                </a:solidFill>
                <a:latin typeface="Lucida Sans Unicode"/>
                <a:cs typeface="Lucida Sans Unicode"/>
              </a:rPr>
              <a:t>https://en.wikipedia.org/wiki/Stochastic_gradient_descent</a:t>
            </a:r>
            <a:endParaRPr sz="1050" dirty="0">
              <a:solidFill>
                <a:prstClr val="black"/>
              </a:solidFill>
              <a:latin typeface="Lucida Sans Unicode"/>
              <a:cs typeface="Lucida Sans Unicode"/>
            </a:endParaRPr>
          </a:p>
        </p:txBody>
      </p:sp>
      <p:sp>
        <p:nvSpPr>
          <p:cNvPr id="11" name="object 11"/>
          <p:cNvSpPr txBox="1"/>
          <p:nvPr/>
        </p:nvSpPr>
        <p:spPr>
          <a:xfrm>
            <a:off x="2571395" y="3109243"/>
            <a:ext cx="5988685" cy="1084580"/>
          </a:xfrm>
          <a:prstGeom prst="rect">
            <a:avLst/>
          </a:prstGeom>
        </p:spPr>
        <p:txBody>
          <a:bodyPr vert="horz" wrap="square" lIns="0" tIns="61594" rIns="0" bIns="0" rtlCol="0">
            <a:spAutoFit/>
          </a:bodyPr>
          <a:lstStyle/>
          <a:p>
            <a:pPr marL="3289935">
              <a:spcBef>
                <a:spcPts val="484"/>
              </a:spcBef>
              <a:tabLst>
                <a:tab pos="4986655" algn="l"/>
              </a:tabLst>
            </a:pPr>
            <a:r>
              <a:rPr dirty="0">
                <a:solidFill>
                  <a:srgbClr val="C00000"/>
                </a:solidFill>
                <a:latin typeface="Arial MT"/>
                <a:cs typeface="Arial MT"/>
              </a:rPr>
              <a:t>tar</a:t>
            </a:r>
            <a:r>
              <a:rPr spc="-10" dirty="0">
                <a:solidFill>
                  <a:srgbClr val="C00000"/>
                </a:solidFill>
                <a:latin typeface="Arial MT"/>
                <a:cs typeface="Arial MT"/>
              </a:rPr>
              <a:t>ge</a:t>
            </a:r>
            <a:r>
              <a:rPr dirty="0">
                <a:solidFill>
                  <a:srgbClr val="C00000"/>
                </a:solidFill>
                <a:latin typeface="Arial MT"/>
                <a:cs typeface="Arial MT"/>
              </a:rPr>
              <a:t>t	</a:t>
            </a:r>
            <a:r>
              <a:rPr spc="-10" dirty="0">
                <a:solidFill>
                  <a:srgbClr val="C00000"/>
                </a:solidFill>
                <a:latin typeface="Arial MT"/>
                <a:cs typeface="Arial MT"/>
              </a:rPr>
              <a:t>p</a:t>
            </a:r>
            <a:r>
              <a:rPr dirty="0">
                <a:solidFill>
                  <a:srgbClr val="C00000"/>
                </a:solidFill>
                <a:latin typeface="Arial MT"/>
                <a:cs typeface="Arial MT"/>
              </a:rPr>
              <a:t>r</a:t>
            </a:r>
            <a:r>
              <a:rPr spc="-10" dirty="0">
                <a:solidFill>
                  <a:srgbClr val="C00000"/>
                </a:solidFill>
                <a:latin typeface="Arial MT"/>
                <a:cs typeface="Arial MT"/>
              </a:rPr>
              <a:t>ed</a:t>
            </a:r>
            <a:r>
              <a:rPr dirty="0">
                <a:solidFill>
                  <a:srgbClr val="C00000"/>
                </a:solidFill>
                <a:latin typeface="Arial MT"/>
                <a:cs typeface="Arial MT"/>
              </a:rPr>
              <a:t>ict</a:t>
            </a:r>
            <a:r>
              <a:rPr spc="-10" dirty="0">
                <a:solidFill>
                  <a:srgbClr val="C00000"/>
                </a:solidFill>
                <a:latin typeface="Arial MT"/>
                <a:cs typeface="Arial MT"/>
              </a:rPr>
              <a:t>io</a:t>
            </a:r>
            <a:r>
              <a:rPr dirty="0">
                <a:solidFill>
                  <a:srgbClr val="C00000"/>
                </a:solidFill>
                <a:latin typeface="Arial MT"/>
                <a:cs typeface="Arial MT"/>
              </a:rPr>
              <a:t>n</a:t>
            </a:r>
            <a:endParaRPr>
              <a:solidFill>
                <a:prstClr val="black"/>
              </a:solidFill>
              <a:latin typeface="Arial MT"/>
              <a:cs typeface="Arial MT"/>
            </a:endParaRPr>
          </a:p>
          <a:p>
            <a:pPr marL="192405" indent="-180340">
              <a:spcBef>
                <a:spcPts val="465"/>
              </a:spcBef>
              <a:buClr>
                <a:srgbClr val="C50C2F"/>
              </a:buClr>
              <a:buFont typeface="Arial MT"/>
              <a:buChar char="•"/>
              <a:tabLst>
                <a:tab pos="193040" algn="l"/>
              </a:tabLst>
            </a:pPr>
            <a:r>
              <a:rPr sz="2200" spc="-5" dirty="0">
                <a:solidFill>
                  <a:prstClr val="black"/>
                </a:solidFill>
                <a:latin typeface="Lucida Sans Unicode"/>
                <a:cs typeface="Lucida Sans Unicode"/>
              </a:rPr>
              <a:t>Stochastic</a:t>
            </a:r>
            <a:r>
              <a:rPr sz="2200" spc="-25" dirty="0">
                <a:solidFill>
                  <a:prstClr val="black"/>
                </a:solidFill>
                <a:latin typeface="Lucida Sans Unicode"/>
                <a:cs typeface="Lucida Sans Unicode"/>
              </a:rPr>
              <a:t> </a:t>
            </a:r>
            <a:r>
              <a:rPr sz="2200" spc="-5" dirty="0">
                <a:solidFill>
                  <a:prstClr val="black"/>
                </a:solidFill>
                <a:latin typeface="Lucida Sans Unicode"/>
                <a:cs typeface="Lucida Sans Unicode"/>
              </a:rPr>
              <a:t>gradient</a:t>
            </a:r>
            <a:r>
              <a:rPr sz="2200" spc="-15" dirty="0">
                <a:solidFill>
                  <a:prstClr val="black"/>
                </a:solidFill>
                <a:latin typeface="Lucida Sans Unicode"/>
                <a:cs typeface="Lucida Sans Unicode"/>
              </a:rPr>
              <a:t> </a:t>
            </a:r>
            <a:r>
              <a:rPr sz="2200" spc="-5" dirty="0">
                <a:solidFill>
                  <a:prstClr val="black"/>
                </a:solidFill>
                <a:latin typeface="Lucida Sans Unicode"/>
                <a:cs typeface="Lucida Sans Unicode"/>
              </a:rPr>
              <a:t>decent</a:t>
            </a:r>
            <a:r>
              <a:rPr sz="2200" spc="10" dirty="0">
                <a:solidFill>
                  <a:prstClr val="black"/>
                </a:solidFill>
                <a:latin typeface="Lucida Sans Unicode"/>
                <a:cs typeface="Lucida Sans Unicode"/>
              </a:rPr>
              <a:t> </a:t>
            </a:r>
            <a:r>
              <a:rPr sz="2200" dirty="0">
                <a:solidFill>
                  <a:prstClr val="black"/>
                </a:solidFill>
                <a:latin typeface="Lucida Sans Unicode"/>
                <a:cs typeface="Lucida Sans Unicode"/>
              </a:rPr>
              <a:t>w.r.t.</a:t>
            </a:r>
            <a:r>
              <a:rPr sz="2200" spc="-10" dirty="0">
                <a:solidFill>
                  <a:prstClr val="black"/>
                </a:solidFill>
                <a:latin typeface="Lucida Sans Unicode"/>
                <a:cs typeface="Lucida Sans Unicode"/>
              </a:rPr>
              <a:t> </a:t>
            </a:r>
            <a:r>
              <a:rPr sz="2200" dirty="0">
                <a:solidFill>
                  <a:prstClr val="black"/>
                </a:solidFill>
                <a:latin typeface="Lucida Sans Unicode"/>
                <a:cs typeface="Lucida Sans Unicode"/>
              </a:rPr>
              <a:t>weights</a:t>
            </a:r>
            <a:endParaRPr sz="2200">
              <a:solidFill>
                <a:prstClr val="black"/>
              </a:solidFill>
              <a:latin typeface="Lucida Sans Unicode"/>
              <a:cs typeface="Lucida Sans Unicode"/>
            </a:endParaRPr>
          </a:p>
          <a:p>
            <a:pPr marL="192405">
              <a:spcBef>
                <a:spcPts val="285"/>
              </a:spcBef>
            </a:pPr>
            <a:r>
              <a:rPr sz="1500" dirty="0">
                <a:solidFill>
                  <a:srgbClr val="C50C2F"/>
                </a:solidFill>
                <a:latin typeface="Lucida Sans Unicode"/>
                <a:cs typeface="Lucida Sans Unicode"/>
              </a:rPr>
              <a:t>–</a:t>
            </a:r>
            <a:r>
              <a:rPr sz="1500" spc="70" dirty="0">
                <a:solidFill>
                  <a:srgbClr val="C50C2F"/>
                </a:solidFill>
                <a:latin typeface="Lucida Sans Unicode"/>
                <a:cs typeface="Lucida Sans Unicode"/>
              </a:rPr>
              <a:t> </a:t>
            </a:r>
            <a:r>
              <a:rPr sz="2000" spc="-5" dirty="0">
                <a:solidFill>
                  <a:prstClr val="black"/>
                </a:solidFill>
                <a:latin typeface="Lucida Sans Unicode"/>
                <a:cs typeface="Lucida Sans Unicode"/>
              </a:rPr>
              <a:t>Minibatch</a:t>
            </a:r>
            <a:r>
              <a:rPr sz="2000" spc="-25" dirty="0">
                <a:solidFill>
                  <a:prstClr val="black"/>
                </a:solidFill>
                <a:latin typeface="Lucida Sans Unicode"/>
                <a:cs typeface="Lucida Sans Unicode"/>
              </a:rPr>
              <a:t> </a:t>
            </a:r>
            <a:r>
              <a:rPr sz="2000" spc="-5" dirty="0">
                <a:solidFill>
                  <a:prstClr val="black"/>
                </a:solidFill>
                <a:latin typeface="Lucida Sans Unicode"/>
                <a:cs typeface="Lucida Sans Unicode"/>
              </a:rPr>
              <a:t>of</a:t>
            </a:r>
            <a:r>
              <a:rPr sz="2000" spc="-30" dirty="0">
                <a:solidFill>
                  <a:prstClr val="black"/>
                </a:solidFill>
                <a:latin typeface="Lucida Sans Unicode"/>
                <a:cs typeface="Lucida Sans Unicode"/>
              </a:rPr>
              <a:t> </a:t>
            </a:r>
            <a:r>
              <a:rPr sz="2000" spc="-5" dirty="0">
                <a:solidFill>
                  <a:prstClr val="black"/>
                </a:solidFill>
                <a:latin typeface="Lucida Sans Unicode"/>
                <a:cs typeface="Lucida Sans Unicode"/>
              </a:rPr>
              <a:t>size</a:t>
            </a:r>
            <a:r>
              <a:rPr sz="2000" dirty="0">
                <a:solidFill>
                  <a:prstClr val="black"/>
                </a:solidFill>
                <a:latin typeface="Lucida Sans Unicode"/>
                <a:cs typeface="Lucida Sans Unicode"/>
              </a:rPr>
              <a:t> </a:t>
            </a:r>
            <a:r>
              <a:rPr sz="2000" spc="5" dirty="0">
                <a:solidFill>
                  <a:prstClr val="black"/>
                </a:solidFill>
                <a:latin typeface="Lucida Sans Unicode"/>
                <a:cs typeface="Lucida Sans Unicode"/>
              </a:rPr>
              <a:t>32</a:t>
            </a:r>
            <a:endParaRPr sz="2000">
              <a:solidFill>
                <a:prstClr val="black"/>
              </a:solidFill>
              <a:latin typeface="Lucida Sans Unicode"/>
              <a:cs typeface="Lucida Sans Unicode"/>
            </a:endParaRPr>
          </a:p>
        </p:txBody>
      </p:sp>
      <p:grpSp>
        <p:nvGrpSpPr>
          <p:cNvPr id="12" name="object 12"/>
          <p:cNvGrpSpPr/>
          <p:nvPr/>
        </p:nvGrpSpPr>
        <p:grpSpPr>
          <a:xfrm>
            <a:off x="2606039" y="2279905"/>
            <a:ext cx="6720840" cy="3967479"/>
            <a:chOff x="1082039" y="2279904"/>
            <a:chExt cx="6720840" cy="3967479"/>
          </a:xfrm>
        </p:grpSpPr>
        <p:pic>
          <p:nvPicPr>
            <p:cNvPr id="13" name="object 13"/>
            <p:cNvPicPr/>
            <p:nvPr/>
          </p:nvPicPr>
          <p:blipFill>
            <a:blip r:embed="rId5" cstate="print"/>
            <a:stretch>
              <a:fillRect/>
            </a:stretch>
          </p:blipFill>
          <p:spPr>
            <a:xfrm>
              <a:off x="1082039" y="2279904"/>
              <a:ext cx="6181344" cy="762000"/>
            </a:xfrm>
            <a:prstGeom prst="rect">
              <a:avLst/>
            </a:prstGeom>
          </p:spPr>
        </p:pic>
        <p:sp>
          <p:nvSpPr>
            <p:cNvPr id="14" name="object 14"/>
            <p:cNvSpPr/>
            <p:nvPr/>
          </p:nvSpPr>
          <p:spPr>
            <a:xfrm>
              <a:off x="3627119" y="3008376"/>
              <a:ext cx="2011680" cy="245745"/>
            </a:xfrm>
            <a:custGeom>
              <a:avLst/>
              <a:gdLst/>
              <a:ahLst/>
              <a:cxnLst/>
              <a:rect l="l" t="t" r="r" b="b"/>
              <a:pathLst>
                <a:path w="2011679" h="245745">
                  <a:moveTo>
                    <a:pt x="2011679" y="0"/>
                  </a:moveTo>
                  <a:lnTo>
                    <a:pt x="2010074" y="47779"/>
                  </a:lnTo>
                  <a:lnTo>
                    <a:pt x="2005695" y="86772"/>
                  </a:lnTo>
                  <a:lnTo>
                    <a:pt x="1999196" y="113049"/>
                  </a:lnTo>
                  <a:lnTo>
                    <a:pt x="1991232" y="122682"/>
                  </a:lnTo>
                  <a:lnTo>
                    <a:pt x="1026287" y="122682"/>
                  </a:lnTo>
                  <a:lnTo>
                    <a:pt x="1018323" y="132314"/>
                  </a:lnTo>
                  <a:lnTo>
                    <a:pt x="1011824" y="158591"/>
                  </a:lnTo>
                  <a:lnTo>
                    <a:pt x="1007445" y="197584"/>
                  </a:lnTo>
                  <a:lnTo>
                    <a:pt x="1005839" y="245363"/>
                  </a:lnTo>
                  <a:lnTo>
                    <a:pt x="1004234" y="197584"/>
                  </a:lnTo>
                  <a:lnTo>
                    <a:pt x="999855" y="158591"/>
                  </a:lnTo>
                  <a:lnTo>
                    <a:pt x="993356" y="132314"/>
                  </a:lnTo>
                  <a:lnTo>
                    <a:pt x="985392" y="122682"/>
                  </a:lnTo>
                  <a:lnTo>
                    <a:pt x="20446" y="122682"/>
                  </a:lnTo>
                  <a:lnTo>
                    <a:pt x="12483" y="113031"/>
                  </a:lnTo>
                  <a:lnTo>
                    <a:pt x="5984" y="86725"/>
                  </a:lnTo>
                  <a:lnTo>
                    <a:pt x="1605" y="47726"/>
                  </a:lnTo>
                  <a:lnTo>
                    <a:pt x="0" y="0"/>
                  </a:lnTo>
                </a:path>
              </a:pathLst>
            </a:custGeom>
            <a:ln w="9144">
              <a:solidFill>
                <a:srgbClr val="961A2E"/>
              </a:solidFill>
            </a:ln>
          </p:spPr>
          <p:txBody>
            <a:bodyPr wrap="square" lIns="0" tIns="0" rIns="0" bIns="0" rtlCol="0"/>
            <a:lstStyle/>
            <a:p>
              <a:endParaRPr>
                <a:solidFill>
                  <a:prstClr val="black"/>
                </a:solidFill>
                <a:latin typeface="Calibri"/>
              </a:endParaRPr>
            </a:p>
          </p:txBody>
        </p:sp>
        <p:sp>
          <p:nvSpPr>
            <p:cNvPr id="15" name="object 15"/>
            <p:cNvSpPr/>
            <p:nvPr/>
          </p:nvSpPr>
          <p:spPr>
            <a:xfrm>
              <a:off x="5923787" y="3052572"/>
              <a:ext cx="1100455" cy="201295"/>
            </a:xfrm>
            <a:custGeom>
              <a:avLst/>
              <a:gdLst/>
              <a:ahLst/>
              <a:cxnLst/>
              <a:rect l="l" t="t" r="r" b="b"/>
              <a:pathLst>
                <a:path w="1100454" h="201295">
                  <a:moveTo>
                    <a:pt x="1100328" y="0"/>
                  </a:moveTo>
                  <a:lnTo>
                    <a:pt x="1099012" y="39129"/>
                  </a:lnTo>
                  <a:lnTo>
                    <a:pt x="1095422" y="71104"/>
                  </a:lnTo>
                  <a:lnTo>
                    <a:pt x="1090094" y="92672"/>
                  </a:lnTo>
                  <a:lnTo>
                    <a:pt x="1083564" y="100583"/>
                  </a:lnTo>
                  <a:lnTo>
                    <a:pt x="566927" y="100583"/>
                  </a:lnTo>
                  <a:lnTo>
                    <a:pt x="560397" y="108495"/>
                  </a:lnTo>
                  <a:lnTo>
                    <a:pt x="555069" y="130063"/>
                  </a:lnTo>
                  <a:lnTo>
                    <a:pt x="551479" y="162038"/>
                  </a:lnTo>
                  <a:lnTo>
                    <a:pt x="550163" y="201167"/>
                  </a:lnTo>
                  <a:lnTo>
                    <a:pt x="548848" y="162038"/>
                  </a:lnTo>
                  <a:lnTo>
                    <a:pt x="545258" y="130063"/>
                  </a:lnTo>
                  <a:lnTo>
                    <a:pt x="539930" y="108495"/>
                  </a:lnTo>
                  <a:lnTo>
                    <a:pt x="533400" y="100583"/>
                  </a:lnTo>
                  <a:lnTo>
                    <a:pt x="16763" y="100583"/>
                  </a:lnTo>
                  <a:lnTo>
                    <a:pt x="10233" y="92672"/>
                  </a:lnTo>
                  <a:lnTo>
                    <a:pt x="4905" y="71104"/>
                  </a:lnTo>
                  <a:lnTo>
                    <a:pt x="1315" y="39129"/>
                  </a:lnTo>
                  <a:lnTo>
                    <a:pt x="0" y="0"/>
                  </a:lnTo>
                </a:path>
              </a:pathLst>
            </a:custGeom>
            <a:ln w="9144">
              <a:solidFill>
                <a:srgbClr val="961A2E"/>
              </a:solidFill>
            </a:ln>
          </p:spPr>
          <p:txBody>
            <a:bodyPr wrap="square" lIns="0" tIns="0" rIns="0" bIns="0" rtlCol="0"/>
            <a:lstStyle/>
            <a:p>
              <a:endParaRPr>
                <a:solidFill>
                  <a:prstClr val="black"/>
                </a:solidFill>
                <a:latin typeface="Calibri"/>
              </a:endParaRPr>
            </a:p>
          </p:txBody>
        </p:sp>
        <p:pic>
          <p:nvPicPr>
            <p:cNvPr id="16" name="object 16"/>
            <p:cNvPicPr/>
            <p:nvPr/>
          </p:nvPicPr>
          <p:blipFill>
            <a:blip r:embed="rId6" cstate="print"/>
            <a:stretch>
              <a:fillRect/>
            </a:stretch>
          </p:blipFill>
          <p:spPr>
            <a:xfrm>
              <a:off x="1082039" y="4242816"/>
              <a:ext cx="6720840" cy="653795"/>
            </a:xfrm>
            <a:prstGeom prst="rect">
              <a:avLst/>
            </a:prstGeom>
          </p:spPr>
        </p:pic>
        <p:pic>
          <p:nvPicPr>
            <p:cNvPr id="17" name="object 17"/>
            <p:cNvPicPr/>
            <p:nvPr/>
          </p:nvPicPr>
          <p:blipFill>
            <a:blip r:embed="rId7" cstate="print"/>
            <a:stretch>
              <a:fillRect/>
            </a:stretch>
          </p:blipFill>
          <p:spPr>
            <a:xfrm>
              <a:off x="1181099" y="5914644"/>
              <a:ext cx="3838955" cy="309372"/>
            </a:xfrm>
            <a:prstGeom prst="rect">
              <a:avLst/>
            </a:prstGeom>
          </p:spPr>
        </p:pic>
        <p:pic>
          <p:nvPicPr>
            <p:cNvPr id="18" name="object 18"/>
            <p:cNvPicPr/>
            <p:nvPr/>
          </p:nvPicPr>
          <p:blipFill>
            <a:blip r:embed="rId8" cstate="print"/>
            <a:stretch>
              <a:fillRect/>
            </a:stretch>
          </p:blipFill>
          <p:spPr>
            <a:xfrm>
              <a:off x="5324855" y="5716524"/>
              <a:ext cx="2397252" cy="530352"/>
            </a:xfrm>
            <a:prstGeom prst="rect">
              <a:avLst/>
            </a:prstGeom>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0" y="0"/>
            <a:ext cx="9144000" cy="645160"/>
            <a:chOff x="0" y="0"/>
            <a:chExt cx="9144000" cy="64516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6" name="object 6"/>
          <p:cNvSpPr txBox="1">
            <a:spLocks noGrp="1"/>
          </p:cNvSpPr>
          <p:nvPr>
            <p:ph type="title"/>
          </p:nvPr>
        </p:nvSpPr>
        <p:spPr>
          <a:xfrm>
            <a:off x="4305046" y="1054100"/>
            <a:ext cx="3582035" cy="391160"/>
          </a:xfrm>
          <a:prstGeom prst="rect">
            <a:avLst/>
          </a:prstGeom>
        </p:spPr>
        <p:txBody>
          <a:bodyPr vert="horz" wrap="square" lIns="0" tIns="12700" rIns="0" bIns="0" rtlCol="0">
            <a:spAutoFit/>
          </a:bodyPr>
          <a:lstStyle/>
          <a:p>
            <a:pPr marL="12700">
              <a:spcBef>
                <a:spcPts val="100"/>
              </a:spcBef>
            </a:pPr>
            <a:r>
              <a:rPr spc="145" dirty="0"/>
              <a:t>DQN:</a:t>
            </a:r>
            <a:r>
              <a:rPr spc="10" dirty="0"/>
              <a:t> </a:t>
            </a:r>
            <a:r>
              <a:rPr spc="110" dirty="0"/>
              <a:t>Putting</a:t>
            </a:r>
            <a:r>
              <a:rPr spc="75" dirty="0"/>
              <a:t> </a:t>
            </a:r>
            <a:r>
              <a:rPr spc="125" dirty="0"/>
              <a:t>Together</a:t>
            </a:r>
          </a:p>
        </p:txBody>
      </p:sp>
      <p:pic>
        <p:nvPicPr>
          <p:cNvPr id="7" name="object 7"/>
          <p:cNvPicPr/>
          <p:nvPr/>
        </p:nvPicPr>
        <p:blipFill>
          <a:blip r:embed="rId3" cstate="print"/>
          <a:stretch>
            <a:fillRect/>
          </a:stretch>
        </p:blipFill>
        <p:spPr>
          <a:xfrm>
            <a:off x="1664207" y="2735579"/>
            <a:ext cx="1775460" cy="2125980"/>
          </a:xfrm>
          <a:prstGeom prst="rect">
            <a:avLst/>
          </a:prstGeom>
        </p:spPr>
      </p:pic>
      <p:grpSp>
        <p:nvGrpSpPr>
          <p:cNvPr id="8" name="object 8"/>
          <p:cNvGrpSpPr/>
          <p:nvPr/>
        </p:nvGrpSpPr>
        <p:grpSpPr>
          <a:xfrm>
            <a:off x="3588970" y="3520427"/>
            <a:ext cx="1101090" cy="561340"/>
            <a:chOff x="2064970" y="3520427"/>
            <a:chExt cx="1101090" cy="561340"/>
          </a:xfrm>
        </p:grpSpPr>
        <p:pic>
          <p:nvPicPr>
            <p:cNvPr id="9" name="object 9"/>
            <p:cNvPicPr/>
            <p:nvPr/>
          </p:nvPicPr>
          <p:blipFill>
            <a:blip r:embed="rId4" cstate="print"/>
            <a:stretch>
              <a:fillRect/>
            </a:stretch>
          </p:blipFill>
          <p:spPr>
            <a:xfrm>
              <a:off x="2064970" y="3579814"/>
              <a:ext cx="1100475" cy="382652"/>
            </a:xfrm>
            <a:prstGeom prst="rect">
              <a:avLst/>
            </a:prstGeom>
          </p:spPr>
        </p:pic>
        <p:pic>
          <p:nvPicPr>
            <p:cNvPr id="10" name="object 10"/>
            <p:cNvPicPr/>
            <p:nvPr/>
          </p:nvPicPr>
          <p:blipFill>
            <a:blip r:embed="rId5" cstate="print"/>
            <a:stretch>
              <a:fillRect/>
            </a:stretch>
          </p:blipFill>
          <p:spPr>
            <a:xfrm>
              <a:off x="2145792" y="3520427"/>
              <a:ext cx="862596" cy="560844"/>
            </a:xfrm>
            <a:prstGeom prst="rect">
              <a:avLst/>
            </a:prstGeom>
          </p:spPr>
        </p:pic>
      </p:grpSp>
      <p:grpSp>
        <p:nvGrpSpPr>
          <p:cNvPr id="11" name="object 11"/>
          <p:cNvGrpSpPr/>
          <p:nvPr/>
        </p:nvGrpSpPr>
        <p:grpSpPr>
          <a:xfrm>
            <a:off x="3622548" y="3581400"/>
            <a:ext cx="1045844" cy="335280"/>
            <a:chOff x="2098548" y="3581400"/>
            <a:chExt cx="1045844" cy="335280"/>
          </a:xfrm>
        </p:grpSpPr>
        <p:pic>
          <p:nvPicPr>
            <p:cNvPr id="12" name="object 12"/>
            <p:cNvPicPr/>
            <p:nvPr/>
          </p:nvPicPr>
          <p:blipFill>
            <a:blip r:embed="rId6" cstate="print"/>
            <a:stretch>
              <a:fillRect/>
            </a:stretch>
          </p:blipFill>
          <p:spPr>
            <a:xfrm>
              <a:off x="2103120" y="3585972"/>
              <a:ext cx="1036319" cy="326135"/>
            </a:xfrm>
            <a:prstGeom prst="rect">
              <a:avLst/>
            </a:prstGeom>
          </p:spPr>
        </p:pic>
        <p:sp>
          <p:nvSpPr>
            <p:cNvPr id="13" name="object 13"/>
            <p:cNvSpPr/>
            <p:nvPr/>
          </p:nvSpPr>
          <p:spPr>
            <a:xfrm>
              <a:off x="2103120" y="3585972"/>
              <a:ext cx="1036319" cy="326390"/>
            </a:xfrm>
            <a:custGeom>
              <a:avLst/>
              <a:gdLst/>
              <a:ahLst/>
              <a:cxnLst/>
              <a:rect l="l" t="t" r="r" b="b"/>
              <a:pathLst>
                <a:path w="1036319" h="326389">
                  <a:moveTo>
                    <a:pt x="0" y="81533"/>
                  </a:moveTo>
                  <a:lnTo>
                    <a:pt x="873252" y="81533"/>
                  </a:lnTo>
                  <a:lnTo>
                    <a:pt x="873252" y="0"/>
                  </a:lnTo>
                  <a:lnTo>
                    <a:pt x="1036319" y="163067"/>
                  </a:lnTo>
                  <a:lnTo>
                    <a:pt x="873252" y="326135"/>
                  </a:lnTo>
                  <a:lnTo>
                    <a:pt x="873252" y="244601"/>
                  </a:lnTo>
                  <a:lnTo>
                    <a:pt x="0" y="244601"/>
                  </a:lnTo>
                  <a:lnTo>
                    <a:pt x="0" y="81533"/>
                  </a:lnTo>
                  <a:close/>
                </a:path>
              </a:pathLst>
            </a:custGeom>
            <a:ln w="9144">
              <a:solidFill>
                <a:srgbClr val="961A2E"/>
              </a:solidFill>
            </a:ln>
          </p:spPr>
          <p:txBody>
            <a:bodyPr wrap="square" lIns="0" tIns="0" rIns="0" bIns="0" rtlCol="0"/>
            <a:lstStyle/>
            <a:p>
              <a:endParaRPr>
                <a:solidFill>
                  <a:prstClr val="black"/>
                </a:solidFill>
                <a:latin typeface="Calibri"/>
              </a:endParaRPr>
            </a:p>
          </p:txBody>
        </p:sp>
      </p:grpSp>
      <p:sp>
        <p:nvSpPr>
          <p:cNvPr id="14" name="object 14"/>
          <p:cNvSpPr txBox="1"/>
          <p:nvPr/>
        </p:nvSpPr>
        <p:spPr>
          <a:xfrm>
            <a:off x="3837558" y="3593972"/>
            <a:ext cx="533400"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Arial MT"/>
                <a:cs typeface="Arial MT"/>
              </a:rPr>
              <a:t>In</a:t>
            </a:r>
            <a:r>
              <a:rPr spc="-15" dirty="0">
                <a:solidFill>
                  <a:prstClr val="black"/>
                </a:solidFill>
                <a:latin typeface="Arial MT"/>
                <a:cs typeface="Arial MT"/>
              </a:rPr>
              <a:t>p</a:t>
            </a:r>
            <a:r>
              <a:rPr dirty="0">
                <a:solidFill>
                  <a:prstClr val="black"/>
                </a:solidFill>
                <a:latin typeface="Arial MT"/>
                <a:cs typeface="Arial MT"/>
              </a:rPr>
              <a:t>ut</a:t>
            </a:r>
            <a:endParaRPr>
              <a:solidFill>
                <a:prstClr val="black"/>
              </a:solidFill>
              <a:latin typeface="Arial MT"/>
              <a:cs typeface="Arial MT"/>
            </a:endParaRPr>
          </a:p>
        </p:txBody>
      </p:sp>
      <p:grpSp>
        <p:nvGrpSpPr>
          <p:cNvPr id="15" name="object 15"/>
          <p:cNvGrpSpPr/>
          <p:nvPr/>
        </p:nvGrpSpPr>
        <p:grpSpPr>
          <a:xfrm>
            <a:off x="4757864" y="3183572"/>
            <a:ext cx="1885314" cy="1132840"/>
            <a:chOff x="3233864" y="3183572"/>
            <a:chExt cx="1885314" cy="1132840"/>
          </a:xfrm>
        </p:grpSpPr>
        <p:sp>
          <p:nvSpPr>
            <p:cNvPr id="16" name="object 16"/>
            <p:cNvSpPr/>
            <p:nvPr/>
          </p:nvSpPr>
          <p:spPr>
            <a:xfrm>
              <a:off x="3246881" y="3196590"/>
              <a:ext cx="1859280" cy="1106805"/>
            </a:xfrm>
            <a:custGeom>
              <a:avLst/>
              <a:gdLst/>
              <a:ahLst/>
              <a:cxnLst/>
              <a:rect l="l" t="t" r="r" b="b"/>
              <a:pathLst>
                <a:path w="1859279" h="1106804">
                  <a:moveTo>
                    <a:pt x="929640" y="0"/>
                  </a:moveTo>
                  <a:lnTo>
                    <a:pt x="870844" y="1088"/>
                  </a:lnTo>
                  <a:lnTo>
                    <a:pt x="813021" y="4309"/>
                  </a:lnTo>
                  <a:lnTo>
                    <a:pt x="756278" y="9599"/>
                  </a:lnTo>
                  <a:lnTo>
                    <a:pt x="700726" y="16893"/>
                  </a:lnTo>
                  <a:lnTo>
                    <a:pt x="646473" y="26126"/>
                  </a:lnTo>
                  <a:lnTo>
                    <a:pt x="593628" y="37233"/>
                  </a:lnTo>
                  <a:lnTo>
                    <a:pt x="542299" y="50150"/>
                  </a:lnTo>
                  <a:lnTo>
                    <a:pt x="492596" y="64811"/>
                  </a:lnTo>
                  <a:lnTo>
                    <a:pt x="444627" y="81152"/>
                  </a:lnTo>
                  <a:lnTo>
                    <a:pt x="398501" y="99108"/>
                  </a:lnTo>
                  <a:lnTo>
                    <a:pt x="354327" y="118615"/>
                  </a:lnTo>
                  <a:lnTo>
                    <a:pt x="312215" y="139607"/>
                  </a:lnTo>
                  <a:lnTo>
                    <a:pt x="272272" y="162020"/>
                  </a:lnTo>
                  <a:lnTo>
                    <a:pt x="234607" y="185789"/>
                  </a:lnTo>
                  <a:lnTo>
                    <a:pt x="199331" y="210849"/>
                  </a:lnTo>
                  <a:lnTo>
                    <a:pt x="166550" y="237136"/>
                  </a:lnTo>
                  <a:lnTo>
                    <a:pt x="136375" y="264584"/>
                  </a:lnTo>
                  <a:lnTo>
                    <a:pt x="108915" y="293130"/>
                  </a:lnTo>
                  <a:lnTo>
                    <a:pt x="84277" y="322707"/>
                  </a:lnTo>
                  <a:lnTo>
                    <a:pt x="43905" y="384700"/>
                  </a:lnTo>
                  <a:lnTo>
                    <a:pt x="16132" y="450045"/>
                  </a:lnTo>
                  <a:lnTo>
                    <a:pt x="1828" y="518222"/>
                  </a:lnTo>
                  <a:lnTo>
                    <a:pt x="0" y="553212"/>
                  </a:lnTo>
                  <a:lnTo>
                    <a:pt x="1828" y="588201"/>
                  </a:lnTo>
                  <a:lnTo>
                    <a:pt x="16132" y="656378"/>
                  </a:lnTo>
                  <a:lnTo>
                    <a:pt x="43905" y="721723"/>
                  </a:lnTo>
                  <a:lnTo>
                    <a:pt x="84277" y="783716"/>
                  </a:lnTo>
                  <a:lnTo>
                    <a:pt x="108915" y="813293"/>
                  </a:lnTo>
                  <a:lnTo>
                    <a:pt x="136375" y="841839"/>
                  </a:lnTo>
                  <a:lnTo>
                    <a:pt x="166550" y="869287"/>
                  </a:lnTo>
                  <a:lnTo>
                    <a:pt x="199331" y="895574"/>
                  </a:lnTo>
                  <a:lnTo>
                    <a:pt x="234607" y="920634"/>
                  </a:lnTo>
                  <a:lnTo>
                    <a:pt x="272272" y="944403"/>
                  </a:lnTo>
                  <a:lnTo>
                    <a:pt x="312215" y="966816"/>
                  </a:lnTo>
                  <a:lnTo>
                    <a:pt x="354327" y="987808"/>
                  </a:lnTo>
                  <a:lnTo>
                    <a:pt x="398501" y="1007315"/>
                  </a:lnTo>
                  <a:lnTo>
                    <a:pt x="444627" y="1025271"/>
                  </a:lnTo>
                  <a:lnTo>
                    <a:pt x="492596" y="1041612"/>
                  </a:lnTo>
                  <a:lnTo>
                    <a:pt x="542299" y="1056273"/>
                  </a:lnTo>
                  <a:lnTo>
                    <a:pt x="593628" y="1069190"/>
                  </a:lnTo>
                  <a:lnTo>
                    <a:pt x="646473" y="1080297"/>
                  </a:lnTo>
                  <a:lnTo>
                    <a:pt x="700726" y="1089530"/>
                  </a:lnTo>
                  <a:lnTo>
                    <a:pt x="756278" y="1096824"/>
                  </a:lnTo>
                  <a:lnTo>
                    <a:pt x="813021" y="1102114"/>
                  </a:lnTo>
                  <a:lnTo>
                    <a:pt x="870844" y="1105335"/>
                  </a:lnTo>
                  <a:lnTo>
                    <a:pt x="929640" y="1106424"/>
                  </a:lnTo>
                  <a:lnTo>
                    <a:pt x="988435" y="1105335"/>
                  </a:lnTo>
                  <a:lnTo>
                    <a:pt x="1046258" y="1102114"/>
                  </a:lnTo>
                  <a:lnTo>
                    <a:pt x="1103001" y="1096824"/>
                  </a:lnTo>
                  <a:lnTo>
                    <a:pt x="1158553" y="1089530"/>
                  </a:lnTo>
                  <a:lnTo>
                    <a:pt x="1212806" y="1080297"/>
                  </a:lnTo>
                  <a:lnTo>
                    <a:pt x="1265651" y="1069190"/>
                  </a:lnTo>
                  <a:lnTo>
                    <a:pt x="1316980" y="1056273"/>
                  </a:lnTo>
                  <a:lnTo>
                    <a:pt x="1366683" y="1041612"/>
                  </a:lnTo>
                  <a:lnTo>
                    <a:pt x="1414652" y="1025271"/>
                  </a:lnTo>
                  <a:lnTo>
                    <a:pt x="1460778" y="1007315"/>
                  </a:lnTo>
                  <a:lnTo>
                    <a:pt x="1504952" y="987808"/>
                  </a:lnTo>
                  <a:lnTo>
                    <a:pt x="1547064" y="966816"/>
                  </a:lnTo>
                  <a:lnTo>
                    <a:pt x="1587007" y="944403"/>
                  </a:lnTo>
                  <a:lnTo>
                    <a:pt x="1624672" y="920634"/>
                  </a:lnTo>
                  <a:lnTo>
                    <a:pt x="1659948" y="895574"/>
                  </a:lnTo>
                  <a:lnTo>
                    <a:pt x="1692729" y="869287"/>
                  </a:lnTo>
                  <a:lnTo>
                    <a:pt x="1722904" y="841839"/>
                  </a:lnTo>
                  <a:lnTo>
                    <a:pt x="1750364" y="813293"/>
                  </a:lnTo>
                  <a:lnTo>
                    <a:pt x="1775002" y="783716"/>
                  </a:lnTo>
                  <a:lnTo>
                    <a:pt x="1815374" y="721723"/>
                  </a:lnTo>
                  <a:lnTo>
                    <a:pt x="1843147" y="656378"/>
                  </a:lnTo>
                  <a:lnTo>
                    <a:pt x="1857451" y="588201"/>
                  </a:lnTo>
                  <a:lnTo>
                    <a:pt x="1859280" y="553212"/>
                  </a:lnTo>
                  <a:lnTo>
                    <a:pt x="1857451" y="518222"/>
                  </a:lnTo>
                  <a:lnTo>
                    <a:pt x="1843147" y="450045"/>
                  </a:lnTo>
                  <a:lnTo>
                    <a:pt x="1815374" y="384700"/>
                  </a:lnTo>
                  <a:lnTo>
                    <a:pt x="1775002" y="322707"/>
                  </a:lnTo>
                  <a:lnTo>
                    <a:pt x="1750364" y="293130"/>
                  </a:lnTo>
                  <a:lnTo>
                    <a:pt x="1722904" y="264584"/>
                  </a:lnTo>
                  <a:lnTo>
                    <a:pt x="1692729" y="237136"/>
                  </a:lnTo>
                  <a:lnTo>
                    <a:pt x="1659948" y="210849"/>
                  </a:lnTo>
                  <a:lnTo>
                    <a:pt x="1624672" y="185789"/>
                  </a:lnTo>
                  <a:lnTo>
                    <a:pt x="1587007" y="162020"/>
                  </a:lnTo>
                  <a:lnTo>
                    <a:pt x="1547064" y="139607"/>
                  </a:lnTo>
                  <a:lnTo>
                    <a:pt x="1504952" y="118615"/>
                  </a:lnTo>
                  <a:lnTo>
                    <a:pt x="1460778" y="99108"/>
                  </a:lnTo>
                  <a:lnTo>
                    <a:pt x="1414652" y="81152"/>
                  </a:lnTo>
                  <a:lnTo>
                    <a:pt x="1366683" y="64811"/>
                  </a:lnTo>
                  <a:lnTo>
                    <a:pt x="1316980" y="50150"/>
                  </a:lnTo>
                  <a:lnTo>
                    <a:pt x="1265651" y="37233"/>
                  </a:lnTo>
                  <a:lnTo>
                    <a:pt x="1212806" y="26126"/>
                  </a:lnTo>
                  <a:lnTo>
                    <a:pt x="1158553" y="16893"/>
                  </a:lnTo>
                  <a:lnTo>
                    <a:pt x="1103001" y="9599"/>
                  </a:lnTo>
                  <a:lnTo>
                    <a:pt x="1046258" y="4309"/>
                  </a:lnTo>
                  <a:lnTo>
                    <a:pt x="988435" y="1088"/>
                  </a:lnTo>
                  <a:lnTo>
                    <a:pt x="929640" y="0"/>
                  </a:lnTo>
                  <a:close/>
                </a:path>
              </a:pathLst>
            </a:custGeom>
            <a:solidFill>
              <a:srgbClr val="971E31"/>
            </a:solidFill>
          </p:spPr>
          <p:txBody>
            <a:bodyPr wrap="square" lIns="0" tIns="0" rIns="0" bIns="0" rtlCol="0"/>
            <a:lstStyle/>
            <a:p>
              <a:endParaRPr>
                <a:solidFill>
                  <a:prstClr val="black"/>
                </a:solidFill>
                <a:latin typeface="Calibri"/>
              </a:endParaRPr>
            </a:p>
          </p:txBody>
        </p:sp>
        <p:sp>
          <p:nvSpPr>
            <p:cNvPr id="17" name="object 17"/>
            <p:cNvSpPr/>
            <p:nvPr/>
          </p:nvSpPr>
          <p:spPr>
            <a:xfrm>
              <a:off x="3246881" y="3196590"/>
              <a:ext cx="1859280" cy="1106805"/>
            </a:xfrm>
            <a:custGeom>
              <a:avLst/>
              <a:gdLst/>
              <a:ahLst/>
              <a:cxnLst/>
              <a:rect l="l" t="t" r="r" b="b"/>
              <a:pathLst>
                <a:path w="1859279" h="1106804">
                  <a:moveTo>
                    <a:pt x="0" y="553212"/>
                  </a:moveTo>
                  <a:lnTo>
                    <a:pt x="7242" y="483812"/>
                  </a:lnTo>
                  <a:lnTo>
                    <a:pt x="28389" y="416986"/>
                  </a:lnTo>
                  <a:lnTo>
                    <a:pt x="62571" y="353253"/>
                  </a:lnTo>
                  <a:lnTo>
                    <a:pt x="108915" y="293130"/>
                  </a:lnTo>
                  <a:lnTo>
                    <a:pt x="136375" y="264584"/>
                  </a:lnTo>
                  <a:lnTo>
                    <a:pt x="166550" y="237136"/>
                  </a:lnTo>
                  <a:lnTo>
                    <a:pt x="199331" y="210849"/>
                  </a:lnTo>
                  <a:lnTo>
                    <a:pt x="234607" y="185789"/>
                  </a:lnTo>
                  <a:lnTo>
                    <a:pt x="272272" y="162020"/>
                  </a:lnTo>
                  <a:lnTo>
                    <a:pt x="312215" y="139607"/>
                  </a:lnTo>
                  <a:lnTo>
                    <a:pt x="354327" y="118615"/>
                  </a:lnTo>
                  <a:lnTo>
                    <a:pt x="398501" y="99108"/>
                  </a:lnTo>
                  <a:lnTo>
                    <a:pt x="444627" y="81152"/>
                  </a:lnTo>
                  <a:lnTo>
                    <a:pt x="492596" y="64811"/>
                  </a:lnTo>
                  <a:lnTo>
                    <a:pt x="542299" y="50150"/>
                  </a:lnTo>
                  <a:lnTo>
                    <a:pt x="593628" y="37233"/>
                  </a:lnTo>
                  <a:lnTo>
                    <a:pt x="646473" y="26126"/>
                  </a:lnTo>
                  <a:lnTo>
                    <a:pt x="700726" y="16893"/>
                  </a:lnTo>
                  <a:lnTo>
                    <a:pt x="756278" y="9599"/>
                  </a:lnTo>
                  <a:lnTo>
                    <a:pt x="813021" y="4309"/>
                  </a:lnTo>
                  <a:lnTo>
                    <a:pt x="870844" y="1088"/>
                  </a:lnTo>
                  <a:lnTo>
                    <a:pt x="929640" y="0"/>
                  </a:lnTo>
                  <a:lnTo>
                    <a:pt x="988435" y="1088"/>
                  </a:lnTo>
                  <a:lnTo>
                    <a:pt x="1046258" y="4309"/>
                  </a:lnTo>
                  <a:lnTo>
                    <a:pt x="1103001" y="9599"/>
                  </a:lnTo>
                  <a:lnTo>
                    <a:pt x="1158553" y="16893"/>
                  </a:lnTo>
                  <a:lnTo>
                    <a:pt x="1212806" y="26126"/>
                  </a:lnTo>
                  <a:lnTo>
                    <a:pt x="1265651" y="37233"/>
                  </a:lnTo>
                  <a:lnTo>
                    <a:pt x="1316980" y="50150"/>
                  </a:lnTo>
                  <a:lnTo>
                    <a:pt x="1366683" y="64811"/>
                  </a:lnTo>
                  <a:lnTo>
                    <a:pt x="1414652" y="81152"/>
                  </a:lnTo>
                  <a:lnTo>
                    <a:pt x="1460778" y="99108"/>
                  </a:lnTo>
                  <a:lnTo>
                    <a:pt x="1504952" y="118615"/>
                  </a:lnTo>
                  <a:lnTo>
                    <a:pt x="1547064" y="139607"/>
                  </a:lnTo>
                  <a:lnTo>
                    <a:pt x="1587007" y="162020"/>
                  </a:lnTo>
                  <a:lnTo>
                    <a:pt x="1624672" y="185789"/>
                  </a:lnTo>
                  <a:lnTo>
                    <a:pt x="1659948" y="210849"/>
                  </a:lnTo>
                  <a:lnTo>
                    <a:pt x="1692729" y="237136"/>
                  </a:lnTo>
                  <a:lnTo>
                    <a:pt x="1722904" y="264584"/>
                  </a:lnTo>
                  <a:lnTo>
                    <a:pt x="1750364" y="293130"/>
                  </a:lnTo>
                  <a:lnTo>
                    <a:pt x="1775002" y="322707"/>
                  </a:lnTo>
                  <a:lnTo>
                    <a:pt x="1815374" y="384700"/>
                  </a:lnTo>
                  <a:lnTo>
                    <a:pt x="1843147" y="450045"/>
                  </a:lnTo>
                  <a:lnTo>
                    <a:pt x="1857451" y="518222"/>
                  </a:lnTo>
                  <a:lnTo>
                    <a:pt x="1859280" y="553212"/>
                  </a:lnTo>
                  <a:lnTo>
                    <a:pt x="1857451" y="588201"/>
                  </a:lnTo>
                  <a:lnTo>
                    <a:pt x="1843147" y="656378"/>
                  </a:lnTo>
                  <a:lnTo>
                    <a:pt x="1815374" y="721723"/>
                  </a:lnTo>
                  <a:lnTo>
                    <a:pt x="1775002" y="783716"/>
                  </a:lnTo>
                  <a:lnTo>
                    <a:pt x="1750364" y="813293"/>
                  </a:lnTo>
                  <a:lnTo>
                    <a:pt x="1722904" y="841839"/>
                  </a:lnTo>
                  <a:lnTo>
                    <a:pt x="1692729" y="869287"/>
                  </a:lnTo>
                  <a:lnTo>
                    <a:pt x="1659948" y="895574"/>
                  </a:lnTo>
                  <a:lnTo>
                    <a:pt x="1624672" y="920634"/>
                  </a:lnTo>
                  <a:lnTo>
                    <a:pt x="1587007" y="944403"/>
                  </a:lnTo>
                  <a:lnTo>
                    <a:pt x="1547064" y="966816"/>
                  </a:lnTo>
                  <a:lnTo>
                    <a:pt x="1504952" y="987808"/>
                  </a:lnTo>
                  <a:lnTo>
                    <a:pt x="1460778" y="1007315"/>
                  </a:lnTo>
                  <a:lnTo>
                    <a:pt x="1414652" y="1025271"/>
                  </a:lnTo>
                  <a:lnTo>
                    <a:pt x="1366683" y="1041612"/>
                  </a:lnTo>
                  <a:lnTo>
                    <a:pt x="1316980" y="1056273"/>
                  </a:lnTo>
                  <a:lnTo>
                    <a:pt x="1265651" y="1069190"/>
                  </a:lnTo>
                  <a:lnTo>
                    <a:pt x="1212806" y="1080297"/>
                  </a:lnTo>
                  <a:lnTo>
                    <a:pt x="1158553" y="1089530"/>
                  </a:lnTo>
                  <a:lnTo>
                    <a:pt x="1103001" y="1096824"/>
                  </a:lnTo>
                  <a:lnTo>
                    <a:pt x="1046258" y="1102114"/>
                  </a:lnTo>
                  <a:lnTo>
                    <a:pt x="988435" y="1105335"/>
                  </a:lnTo>
                  <a:lnTo>
                    <a:pt x="929640" y="1106424"/>
                  </a:lnTo>
                  <a:lnTo>
                    <a:pt x="870844" y="1105335"/>
                  </a:lnTo>
                  <a:lnTo>
                    <a:pt x="813021" y="1102114"/>
                  </a:lnTo>
                  <a:lnTo>
                    <a:pt x="756278" y="1096824"/>
                  </a:lnTo>
                  <a:lnTo>
                    <a:pt x="700726" y="1089530"/>
                  </a:lnTo>
                  <a:lnTo>
                    <a:pt x="646473" y="1080297"/>
                  </a:lnTo>
                  <a:lnTo>
                    <a:pt x="593628" y="1069190"/>
                  </a:lnTo>
                  <a:lnTo>
                    <a:pt x="542299" y="1056273"/>
                  </a:lnTo>
                  <a:lnTo>
                    <a:pt x="492596" y="1041612"/>
                  </a:lnTo>
                  <a:lnTo>
                    <a:pt x="444627" y="1025271"/>
                  </a:lnTo>
                  <a:lnTo>
                    <a:pt x="398501" y="1007315"/>
                  </a:lnTo>
                  <a:lnTo>
                    <a:pt x="354327" y="987808"/>
                  </a:lnTo>
                  <a:lnTo>
                    <a:pt x="312215" y="966816"/>
                  </a:lnTo>
                  <a:lnTo>
                    <a:pt x="272272" y="944403"/>
                  </a:lnTo>
                  <a:lnTo>
                    <a:pt x="234607" y="920634"/>
                  </a:lnTo>
                  <a:lnTo>
                    <a:pt x="199331" y="895574"/>
                  </a:lnTo>
                  <a:lnTo>
                    <a:pt x="166550" y="869287"/>
                  </a:lnTo>
                  <a:lnTo>
                    <a:pt x="136375" y="841839"/>
                  </a:lnTo>
                  <a:lnTo>
                    <a:pt x="108915" y="813293"/>
                  </a:lnTo>
                  <a:lnTo>
                    <a:pt x="84277" y="783716"/>
                  </a:lnTo>
                  <a:lnTo>
                    <a:pt x="43905" y="721723"/>
                  </a:lnTo>
                  <a:lnTo>
                    <a:pt x="16132" y="656378"/>
                  </a:lnTo>
                  <a:lnTo>
                    <a:pt x="1828" y="588201"/>
                  </a:lnTo>
                  <a:lnTo>
                    <a:pt x="0" y="553212"/>
                  </a:lnTo>
                  <a:close/>
                </a:path>
              </a:pathLst>
            </a:custGeom>
            <a:ln w="25908">
              <a:solidFill>
                <a:srgbClr val="6D1221"/>
              </a:solidFill>
            </a:ln>
          </p:spPr>
          <p:txBody>
            <a:bodyPr wrap="square" lIns="0" tIns="0" rIns="0" bIns="0" rtlCol="0"/>
            <a:lstStyle/>
            <a:p>
              <a:endParaRPr>
                <a:solidFill>
                  <a:prstClr val="black"/>
                </a:solidFill>
                <a:latin typeface="Calibri"/>
              </a:endParaRPr>
            </a:p>
          </p:txBody>
        </p:sp>
      </p:grpSp>
      <p:sp>
        <p:nvSpPr>
          <p:cNvPr id="18" name="object 18"/>
          <p:cNvSpPr txBox="1"/>
          <p:nvPr/>
        </p:nvSpPr>
        <p:spPr>
          <a:xfrm>
            <a:off x="5440807" y="3593972"/>
            <a:ext cx="519430" cy="299720"/>
          </a:xfrm>
          <a:prstGeom prst="rect">
            <a:avLst/>
          </a:prstGeom>
        </p:spPr>
        <p:txBody>
          <a:bodyPr vert="horz" wrap="square" lIns="0" tIns="12700" rIns="0" bIns="0" rtlCol="0">
            <a:spAutoFit/>
          </a:bodyPr>
          <a:lstStyle/>
          <a:p>
            <a:pPr marL="12700">
              <a:spcBef>
                <a:spcPts val="100"/>
              </a:spcBef>
            </a:pPr>
            <a:r>
              <a:rPr spc="-10" dirty="0">
                <a:solidFill>
                  <a:srgbClr val="FFFFFF"/>
                </a:solidFill>
                <a:latin typeface="Arial MT"/>
                <a:cs typeface="Arial MT"/>
              </a:rPr>
              <a:t>CNN</a:t>
            </a:r>
            <a:endParaRPr>
              <a:solidFill>
                <a:prstClr val="black"/>
              </a:solidFill>
              <a:latin typeface="Arial MT"/>
              <a:cs typeface="Arial MT"/>
            </a:endParaRPr>
          </a:p>
        </p:txBody>
      </p:sp>
      <p:grpSp>
        <p:nvGrpSpPr>
          <p:cNvPr id="19" name="object 19"/>
          <p:cNvGrpSpPr/>
          <p:nvPr/>
        </p:nvGrpSpPr>
        <p:grpSpPr>
          <a:xfrm>
            <a:off x="8180832" y="2004061"/>
            <a:ext cx="1367155" cy="1062355"/>
            <a:chOff x="6656831" y="2004060"/>
            <a:chExt cx="1367155" cy="1062355"/>
          </a:xfrm>
        </p:grpSpPr>
        <p:sp>
          <p:nvSpPr>
            <p:cNvPr id="20" name="object 20"/>
            <p:cNvSpPr/>
            <p:nvPr/>
          </p:nvSpPr>
          <p:spPr>
            <a:xfrm>
              <a:off x="6669785" y="2017014"/>
              <a:ext cx="1341120" cy="1036319"/>
            </a:xfrm>
            <a:custGeom>
              <a:avLst/>
              <a:gdLst/>
              <a:ahLst/>
              <a:cxnLst/>
              <a:rect l="l" t="t" r="r" b="b"/>
              <a:pathLst>
                <a:path w="1341120" h="1036319">
                  <a:moveTo>
                    <a:pt x="1168400" y="0"/>
                  </a:moveTo>
                  <a:lnTo>
                    <a:pt x="172720" y="0"/>
                  </a:lnTo>
                  <a:lnTo>
                    <a:pt x="126808" y="6170"/>
                  </a:lnTo>
                  <a:lnTo>
                    <a:pt x="85550" y="23584"/>
                  </a:lnTo>
                  <a:lnTo>
                    <a:pt x="50593" y="50593"/>
                  </a:lnTo>
                  <a:lnTo>
                    <a:pt x="23584" y="85550"/>
                  </a:lnTo>
                  <a:lnTo>
                    <a:pt x="6170" y="126808"/>
                  </a:lnTo>
                  <a:lnTo>
                    <a:pt x="0" y="172720"/>
                  </a:lnTo>
                  <a:lnTo>
                    <a:pt x="0" y="863600"/>
                  </a:lnTo>
                  <a:lnTo>
                    <a:pt x="6170" y="909511"/>
                  </a:lnTo>
                  <a:lnTo>
                    <a:pt x="23584" y="950769"/>
                  </a:lnTo>
                  <a:lnTo>
                    <a:pt x="50593" y="985726"/>
                  </a:lnTo>
                  <a:lnTo>
                    <a:pt x="85550" y="1012735"/>
                  </a:lnTo>
                  <a:lnTo>
                    <a:pt x="126808" y="1030149"/>
                  </a:lnTo>
                  <a:lnTo>
                    <a:pt x="172720" y="1036320"/>
                  </a:lnTo>
                  <a:lnTo>
                    <a:pt x="1168400" y="1036320"/>
                  </a:lnTo>
                  <a:lnTo>
                    <a:pt x="1214311" y="1030149"/>
                  </a:lnTo>
                  <a:lnTo>
                    <a:pt x="1255569" y="1012735"/>
                  </a:lnTo>
                  <a:lnTo>
                    <a:pt x="1290526" y="985726"/>
                  </a:lnTo>
                  <a:lnTo>
                    <a:pt x="1317535" y="950769"/>
                  </a:lnTo>
                  <a:lnTo>
                    <a:pt x="1334949" y="909511"/>
                  </a:lnTo>
                  <a:lnTo>
                    <a:pt x="1341120" y="863600"/>
                  </a:lnTo>
                  <a:lnTo>
                    <a:pt x="1341120" y="172720"/>
                  </a:lnTo>
                  <a:lnTo>
                    <a:pt x="1334949" y="126808"/>
                  </a:lnTo>
                  <a:lnTo>
                    <a:pt x="1317535" y="85550"/>
                  </a:lnTo>
                  <a:lnTo>
                    <a:pt x="1290526" y="50593"/>
                  </a:lnTo>
                  <a:lnTo>
                    <a:pt x="1255569" y="23584"/>
                  </a:lnTo>
                  <a:lnTo>
                    <a:pt x="1214311" y="6170"/>
                  </a:lnTo>
                  <a:lnTo>
                    <a:pt x="1168400" y="0"/>
                  </a:lnTo>
                  <a:close/>
                </a:path>
              </a:pathLst>
            </a:custGeom>
            <a:solidFill>
              <a:srgbClr val="971E31"/>
            </a:solidFill>
          </p:spPr>
          <p:txBody>
            <a:bodyPr wrap="square" lIns="0" tIns="0" rIns="0" bIns="0" rtlCol="0"/>
            <a:lstStyle/>
            <a:p>
              <a:endParaRPr>
                <a:solidFill>
                  <a:prstClr val="black"/>
                </a:solidFill>
                <a:latin typeface="Calibri"/>
              </a:endParaRPr>
            </a:p>
          </p:txBody>
        </p:sp>
        <p:sp>
          <p:nvSpPr>
            <p:cNvPr id="21" name="object 21"/>
            <p:cNvSpPr/>
            <p:nvPr/>
          </p:nvSpPr>
          <p:spPr>
            <a:xfrm>
              <a:off x="6669785" y="2017014"/>
              <a:ext cx="1341120" cy="1036319"/>
            </a:xfrm>
            <a:custGeom>
              <a:avLst/>
              <a:gdLst/>
              <a:ahLst/>
              <a:cxnLst/>
              <a:rect l="l" t="t" r="r" b="b"/>
              <a:pathLst>
                <a:path w="1341120" h="1036319">
                  <a:moveTo>
                    <a:pt x="0" y="172720"/>
                  </a:moveTo>
                  <a:lnTo>
                    <a:pt x="6170" y="126808"/>
                  </a:lnTo>
                  <a:lnTo>
                    <a:pt x="23584" y="85550"/>
                  </a:lnTo>
                  <a:lnTo>
                    <a:pt x="50593" y="50593"/>
                  </a:lnTo>
                  <a:lnTo>
                    <a:pt x="85550" y="23584"/>
                  </a:lnTo>
                  <a:lnTo>
                    <a:pt x="126808" y="6170"/>
                  </a:lnTo>
                  <a:lnTo>
                    <a:pt x="172720" y="0"/>
                  </a:lnTo>
                  <a:lnTo>
                    <a:pt x="1168400" y="0"/>
                  </a:lnTo>
                  <a:lnTo>
                    <a:pt x="1214311" y="6170"/>
                  </a:lnTo>
                  <a:lnTo>
                    <a:pt x="1255569" y="23584"/>
                  </a:lnTo>
                  <a:lnTo>
                    <a:pt x="1290526" y="50593"/>
                  </a:lnTo>
                  <a:lnTo>
                    <a:pt x="1317535" y="85550"/>
                  </a:lnTo>
                  <a:lnTo>
                    <a:pt x="1334949" y="126808"/>
                  </a:lnTo>
                  <a:lnTo>
                    <a:pt x="1341120" y="172720"/>
                  </a:lnTo>
                  <a:lnTo>
                    <a:pt x="1341120" y="863600"/>
                  </a:lnTo>
                  <a:lnTo>
                    <a:pt x="1334949" y="909511"/>
                  </a:lnTo>
                  <a:lnTo>
                    <a:pt x="1317535" y="950769"/>
                  </a:lnTo>
                  <a:lnTo>
                    <a:pt x="1290526" y="985726"/>
                  </a:lnTo>
                  <a:lnTo>
                    <a:pt x="1255569" y="1012735"/>
                  </a:lnTo>
                  <a:lnTo>
                    <a:pt x="1214311" y="1030149"/>
                  </a:lnTo>
                  <a:lnTo>
                    <a:pt x="1168400" y="1036320"/>
                  </a:lnTo>
                  <a:lnTo>
                    <a:pt x="172720" y="1036320"/>
                  </a:lnTo>
                  <a:lnTo>
                    <a:pt x="126808" y="1030149"/>
                  </a:lnTo>
                  <a:lnTo>
                    <a:pt x="85550" y="1012735"/>
                  </a:lnTo>
                  <a:lnTo>
                    <a:pt x="50593" y="985726"/>
                  </a:lnTo>
                  <a:lnTo>
                    <a:pt x="23584" y="950769"/>
                  </a:lnTo>
                  <a:lnTo>
                    <a:pt x="6170" y="909511"/>
                  </a:lnTo>
                  <a:lnTo>
                    <a:pt x="0" y="863600"/>
                  </a:lnTo>
                  <a:lnTo>
                    <a:pt x="0" y="172720"/>
                  </a:lnTo>
                  <a:close/>
                </a:path>
              </a:pathLst>
            </a:custGeom>
            <a:ln w="25908">
              <a:solidFill>
                <a:srgbClr val="6D1221"/>
              </a:solidFill>
            </a:ln>
          </p:spPr>
          <p:txBody>
            <a:bodyPr wrap="square" lIns="0" tIns="0" rIns="0" bIns="0" rtlCol="0"/>
            <a:lstStyle/>
            <a:p>
              <a:endParaRPr>
                <a:solidFill>
                  <a:prstClr val="black"/>
                </a:solidFill>
                <a:latin typeface="Calibri"/>
              </a:endParaRPr>
            </a:p>
          </p:txBody>
        </p:sp>
      </p:grpSp>
      <p:grpSp>
        <p:nvGrpSpPr>
          <p:cNvPr id="22" name="object 22"/>
          <p:cNvGrpSpPr/>
          <p:nvPr/>
        </p:nvGrpSpPr>
        <p:grpSpPr>
          <a:xfrm>
            <a:off x="6541008" y="2869667"/>
            <a:ext cx="3276600" cy="1722755"/>
            <a:chOff x="5017008" y="2869666"/>
            <a:chExt cx="3276600" cy="1722755"/>
          </a:xfrm>
        </p:grpSpPr>
        <p:pic>
          <p:nvPicPr>
            <p:cNvPr id="23" name="object 23"/>
            <p:cNvPicPr/>
            <p:nvPr/>
          </p:nvPicPr>
          <p:blipFill>
            <a:blip r:embed="rId7" cstate="print"/>
            <a:stretch>
              <a:fillRect/>
            </a:stretch>
          </p:blipFill>
          <p:spPr>
            <a:xfrm>
              <a:off x="5017008" y="2869666"/>
              <a:ext cx="1414272" cy="841273"/>
            </a:xfrm>
            <a:prstGeom prst="rect">
              <a:avLst/>
            </a:prstGeom>
          </p:spPr>
        </p:pic>
        <p:pic>
          <p:nvPicPr>
            <p:cNvPr id="24" name="object 24"/>
            <p:cNvPicPr/>
            <p:nvPr/>
          </p:nvPicPr>
          <p:blipFill>
            <a:blip r:embed="rId8" cstate="print"/>
            <a:stretch>
              <a:fillRect/>
            </a:stretch>
          </p:blipFill>
          <p:spPr>
            <a:xfrm>
              <a:off x="5058156" y="2897111"/>
              <a:ext cx="1284731" cy="925080"/>
            </a:xfrm>
            <a:prstGeom prst="rect">
              <a:avLst/>
            </a:prstGeom>
          </p:spPr>
        </p:pic>
        <p:pic>
          <p:nvPicPr>
            <p:cNvPr id="25" name="object 25"/>
            <p:cNvPicPr/>
            <p:nvPr/>
          </p:nvPicPr>
          <p:blipFill>
            <a:blip r:embed="rId9" cstate="print"/>
            <a:stretch>
              <a:fillRect/>
            </a:stretch>
          </p:blipFill>
          <p:spPr>
            <a:xfrm>
              <a:off x="5066157" y="2901949"/>
              <a:ext cx="1320672" cy="745108"/>
            </a:xfrm>
            <a:prstGeom prst="rect">
              <a:avLst/>
            </a:prstGeom>
          </p:spPr>
        </p:pic>
        <p:sp>
          <p:nvSpPr>
            <p:cNvPr id="26" name="object 26"/>
            <p:cNvSpPr/>
            <p:nvPr/>
          </p:nvSpPr>
          <p:spPr>
            <a:xfrm>
              <a:off x="5066157" y="2901949"/>
              <a:ext cx="1320800" cy="745490"/>
            </a:xfrm>
            <a:custGeom>
              <a:avLst/>
              <a:gdLst/>
              <a:ahLst/>
              <a:cxnLst/>
              <a:rect l="l" t="t" r="r" b="b"/>
              <a:pathLst>
                <a:path w="1320800" h="745489">
                  <a:moveTo>
                    <a:pt x="0" y="516509"/>
                  </a:moveTo>
                  <a:lnTo>
                    <a:pt x="1048384" y="114300"/>
                  </a:lnTo>
                  <a:lnTo>
                    <a:pt x="1004569" y="0"/>
                  </a:lnTo>
                  <a:lnTo>
                    <a:pt x="1320672" y="140842"/>
                  </a:lnTo>
                  <a:lnTo>
                    <a:pt x="1179829" y="457073"/>
                  </a:lnTo>
                  <a:lnTo>
                    <a:pt x="1136014" y="342900"/>
                  </a:lnTo>
                  <a:lnTo>
                    <a:pt x="87629" y="745108"/>
                  </a:lnTo>
                  <a:lnTo>
                    <a:pt x="0" y="516509"/>
                  </a:lnTo>
                  <a:close/>
                </a:path>
              </a:pathLst>
            </a:custGeom>
            <a:ln w="9525">
              <a:solidFill>
                <a:srgbClr val="961A2E"/>
              </a:solidFill>
            </a:ln>
          </p:spPr>
          <p:txBody>
            <a:bodyPr wrap="square" lIns="0" tIns="0" rIns="0" bIns="0" rtlCol="0"/>
            <a:lstStyle/>
            <a:p>
              <a:endParaRPr>
                <a:solidFill>
                  <a:prstClr val="black"/>
                </a:solidFill>
                <a:latin typeface="Calibri"/>
              </a:endParaRPr>
            </a:p>
          </p:txBody>
        </p:sp>
        <p:sp>
          <p:nvSpPr>
            <p:cNvPr id="27" name="object 27"/>
            <p:cNvSpPr/>
            <p:nvPr/>
          </p:nvSpPr>
          <p:spPr>
            <a:xfrm>
              <a:off x="5291709" y="3093465"/>
              <a:ext cx="803275" cy="438784"/>
            </a:xfrm>
            <a:custGeom>
              <a:avLst/>
              <a:gdLst/>
              <a:ahLst/>
              <a:cxnLst/>
              <a:rect l="l" t="t" r="r" b="b"/>
              <a:pathLst>
                <a:path w="803275" h="438785">
                  <a:moveTo>
                    <a:pt x="103124" y="246125"/>
                  </a:moveTo>
                  <a:lnTo>
                    <a:pt x="0" y="285750"/>
                  </a:lnTo>
                  <a:lnTo>
                    <a:pt x="58674" y="438531"/>
                  </a:lnTo>
                  <a:lnTo>
                    <a:pt x="78866" y="430784"/>
                  </a:lnTo>
                  <a:lnTo>
                    <a:pt x="52196" y="361314"/>
                  </a:lnTo>
                  <a:lnTo>
                    <a:pt x="99369" y="343281"/>
                  </a:lnTo>
                  <a:lnTo>
                    <a:pt x="45338" y="343281"/>
                  </a:lnTo>
                  <a:lnTo>
                    <a:pt x="27177" y="296037"/>
                  </a:lnTo>
                  <a:lnTo>
                    <a:pt x="109981" y="264160"/>
                  </a:lnTo>
                  <a:lnTo>
                    <a:pt x="103124" y="246125"/>
                  </a:lnTo>
                  <a:close/>
                </a:path>
                <a:path w="803275" h="438785">
                  <a:moveTo>
                    <a:pt x="116966" y="315849"/>
                  </a:moveTo>
                  <a:lnTo>
                    <a:pt x="45338" y="343281"/>
                  </a:lnTo>
                  <a:lnTo>
                    <a:pt x="99369" y="343281"/>
                  </a:lnTo>
                  <a:lnTo>
                    <a:pt x="123951" y="333883"/>
                  </a:lnTo>
                  <a:lnTo>
                    <a:pt x="116966" y="315849"/>
                  </a:lnTo>
                  <a:close/>
                </a:path>
                <a:path w="803275" h="438785">
                  <a:moveTo>
                    <a:pt x="209772" y="255000"/>
                  </a:moveTo>
                  <a:lnTo>
                    <a:pt x="169767" y="269509"/>
                  </a:lnTo>
                  <a:lnTo>
                    <a:pt x="151860" y="308562"/>
                  </a:lnTo>
                  <a:lnTo>
                    <a:pt x="153408" y="322169"/>
                  </a:lnTo>
                  <a:lnTo>
                    <a:pt x="170957" y="360283"/>
                  </a:lnTo>
                  <a:lnTo>
                    <a:pt x="209502" y="379174"/>
                  </a:lnTo>
                  <a:lnTo>
                    <a:pt x="220493" y="378164"/>
                  </a:lnTo>
                  <a:lnTo>
                    <a:pt x="252380" y="361727"/>
                  </a:lnTo>
                  <a:lnTo>
                    <a:pt x="212153" y="361727"/>
                  </a:lnTo>
                  <a:lnTo>
                    <a:pt x="205343" y="360517"/>
                  </a:lnTo>
                  <a:lnTo>
                    <a:pt x="177164" y="329564"/>
                  </a:lnTo>
                  <a:lnTo>
                    <a:pt x="172323" y="310038"/>
                  </a:lnTo>
                  <a:lnTo>
                    <a:pt x="172434" y="301625"/>
                  </a:lnTo>
                  <a:lnTo>
                    <a:pt x="200455" y="272815"/>
                  </a:lnTo>
                  <a:lnTo>
                    <a:pt x="207279" y="272478"/>
                  </a:lnTo>
                  <a:lnTo>
                    <a:pt x="247320" y="272478"/>
                  </a:lnTo>
                  <a:lnTo>
                    <a:pt x="240107" y="265578"/>
                  </a:lnTo>
                  <a:lnTo>
                    <a:pt x="230631" y="259842"/>
                  </a:lnTo>
                  <a:lnTo>
                    <a:pt x="220368" y="256295"/>
                  </a:lnTo>
                  <a:lnTo>
                    <a:pt x="209772" y="255000"/>
                  </a:lnTo>
                  <a:close/>
                </a:path>
                <a:path w="803275" h="438785">
                  <a:moveTo>
                    <a:pt x="247320" y="272478"/>
                  </a:moveTo>
                  <a:lnTo>
                    <a:pt x="207279" y="272478"/>
                  </a:lnTo>
                  <a:lnTo>
                    <a:pt x="214032" y="273665"/>
                  </a:lnTo>
                  <a:lnTo>
                    <a:pt x="220725" y="276351"/>
                  </a:lnTo>
                  <a:lnTo>
                    <a:pt x="245397" y="314313"/>
                  </a:lnTo>
                  <a:lnTo>
                    <a:pt x="247030" y="323786"/>
                  </a:lnTo>
                  <a:lnTo>
                    <a:pt x="246973" y="332307"/>
                  </a:lnTo>
                  <a:lnTo>
                    <a:pt x="219059" y="361366"/>
                  </a:lnTo>
                  <a:lnTo>
                    <a:pt x="212153" y="361727"/>
                  </a:lnTo>
                  <a:lnTo>
                    <a:pt x="252380" y="361727"/>
                  </a:lnTo>
                  <a:lnTo>
                    <a:pt x="267692" y="323786"/>
                  </a:lnTo>
                  <a:lnTo>
                    <a:pt x="266699" y="315277"/>
                  </a:lnTo>
                  <a:lnTo>
                    <a:pt x="264461" y="305843"/>
                  </a:lnTo>
                  <a:lnTo>
                    <a:pt x="260985" y="295529"/>
                  </a:lnTo>
                  <a:lnTo>
                    <a:pt x="255295" y="283434"/>
                  </a:lnTo>
                  <a:lnTo>
                    <a:pt x="248332" y="273446"/>
                  </a:lnTo>
                  <a:lnTo>
                    <a:pt x="247320" y="272478"/>
                  </a:lnTo>
                  <a:close/>
                </a:path>
                <a:path w="803275" h="438785">
                  <a:moveTo>
                    <a:pt x="278383" y="227203"/>
                  </a:moveTo>
                  <a:lnTo>
                    <a:pt x="261492" y="233680"/>
                  </a:lnTo>
                  <a:lnTo>
                    <a:pt x="304038" y="344297"/>
                  </a:lnTo>
                  <a:lnTo>
                    <a:pt x="322706" y="337185"/>
                  </a:lnTo>
                  <a:lnTo>
                    <a:pt x="297433" y="271272"/>
                  </a:lnTo>
                  <a:lnTo>
                    <a:pt x="295655" y="263651"/>
                  </a:lnTo>
                  <a:lnTo>
                    <a:pt x="295260" y="255966"/>
                  </a:lnTo>
                  <a:lnTo>
                    <a:pt x="294893" y="251206"/>
                  </a:lnTo>
                  <a:lnTo>
                    <a:pt x="295910" y="246887"/>
                  </a:lnTo>
                  <a:lnTo>
                    <a:pt x="297823" y="243967"/>
                  </a:lnTo>
                  <a:lnTo>
                    <a:pt x="284861" y="243967"/>
                  </a:lnTo>
                  <a:lnTo>
                    <a:pt x="278383" y="227203"/>
                  </a:lnTo>
                  <a:close/>
                </a:path>
                <a:path w="803275" h="438785">
                  <a:moveTo>
                    <a:pt x="338836" y="204088"/>
                  </a:moveTo>
                  <a:lnTo>
                    <a:pt x="319404" y="211455"/>
                  </a:lnTo>
                  <a:lnTo>
                    <a:pt x="321231" y="213792"/>
                  </a:lnTo>
                  <a:lnTo>
                    <a:pt x="322961" y="214122"/>
                  </a:lnTo>
                  <a:lnTo>
                    <a:pt x="322985" y="216036"/>
                  </a:lnTo>
                  <a:lnTo>
                    <a:pt x="395731" y="309118"/>
                  </a:lnTo>
                  <a:lnTo>
                    <a:pt x="415289" y="301625"/>
                  </a:lnTo>
                  <a:lnTo>
                    <a:pt x="413211" y="282448"/>
                  </a:lnTo>
                  <a:lnTo>
                    <a:pt x="396620" y="282448"/>
                  </a:lnTo>
                  <a:lnTo>
                    <a:pt x="338836" y="204088"/>
                  </a:lnTo>
                  <a:close/>
                </a:path>
                <a:path w="803275" h="438785">
                  <a:moveTo>
                    <a:pt x="426618" y="207899"/>
                  </a:moveTo>
                  <a:lnTo>
                    <a:pt x="405129" y="207899"/>
                  </a:lnTo>
                  <a:lnTo>
                    <a:pt x="416560" y="225171"/>
                  </a:lnTo>
                  <a:lnTo>
                    <a:pt x="459613" y="284607"/>
                  </a:lnTo>
                  <a:lnTo>
                    <a:pt x="479170" y="277113"/>
                  </a:lnTo>
                  <a:lnTo>
                    <a:pt x="477783" y="255270"/>
                  </a:lnTo>
                  <a:lnTo>
                    <a:pt x="460501" y="255270"/>
                  </a:lnTo>
                  <a:lnTo>
                    <a:pt x="446786" y="236220"/>
                  </a:lnTo>
                  <a:lnTo>
                    <a:pt x="426618" y="207899"/>
                  </a:lnTo>
                  <a:close/>
                </a:path>
                <a:path w="803275" h="438785">
                  <a:moveTo>
                    <a:pt x="405638" y="178435"/>
                  </a:moveTo>
                  <a:lnTo>
                    <a:pt x="386333" y="185800"/>
                  </a:lnTo>
                  <a:lnTo>
                    <a:pt x="393573" y="257429"/>
                  </a:lnTo>
                  <a:lnTo>
                    <a:pt x="396493" y="281050"/>
                  </a:lnTo>
                  <a:lnTo>
                    <a:pt x="396620" y="282448"/>
                  </a:lnTo>
                  <a:lnTo>
                    <a:pt x="413211" y="282448"/>
                  </a:lnTo>
                  <a:lnTo>
                    <a:pt x="405129" y="207899"/>
                  </a:lnTo>
                  <a:lnTo>
                    <a:pt x="426618" y="207899"/>
                  </a:lnTo>
                  <a:lnTo>
                    <a:pt x="405638" y="178435"/>
                  </a:lnTo>
                  <a:close/>
                </a:path>
                <a:path w="803275" h="438785">
                  <a:moveTo>
                    <a:pt x="471296" y="153162"/>
                  </a:moveTo>
                  <a:lnTo>
                    <a:pt x="453008" y="160147"/>
                  </a:lnTo>
                  <a:lnTo>
                    <a:pt x="459595" y="243967"/>
                  </a:lnTo>
                  <a:lnTo>
                    <a:pt x="460501" y="255270"/>
                  </a:lnTo>
                  <a:lnTo>
                    <a:pt x="477783" y="255270"/>
                  </a:lnTo>
                  <a:lnTo>
                    <a:pt x="471296" y="153162"/>
                  </a:lnTo>
                  <a:close/>
                </a:path>
                <a:path w="803275" h="438785">
                  <a:moveTo>
                    <a:pt x="314960" y="212598"/>
                  </a:moveTo>
                  <a:lnTo>
                    <a:pt x="284861" y="243967"/>
                  </a:lnTo>
                  <a:lnTo>
                    <a:pt x="297823" y="243967"/>
                  </a:lnTo>
                  <a:lnTo>
                    <a:pt x="298323" y="243205"/>
                  </a:lnTo>
                  <a:lnTo>
                    <a:pt x="300608" y="239522"/>
                  </a:lnTo>
                  <a:lnTo>
                    <a:pt x="303783" y="236855"/>
                  </a:lnTo>
                  <a:lnTo>
                    <a:pt x="307848" y="235204"/>
                  </a:lnTo>
                  <a:lnTo>
                    <a:pt x="312546" y="233553"/>
                  </a:lnTo>
                  <a:lnTo>
                    <a:pt x="317626" y="233045"/>
                  </a:lnTo>
                  <a:lnTo>
                    <a:pt x="323202" y="233045"/>
                  </a:lnTo>
                  <a:lnTo>
                    <a:pt x="322985" y="216036"/>
                  </a:lnTo>
                  <a:lnTo>
                    <a:pt x="321231" y="213792"/>
                  </a:lnTo>
                  <a:lnTo>
                    <a:pt x="314960" y="212598"/>
                  </a:lnTo>
                  <a:close/>
                </a:path>
                <a:path w="803275" h="438785">
                  <a:moveTo>
                    <a:pt x="323202" y="233045"/>
                  </a:moveTo>
                  <a:lnTo>
                    <a:pt x="317626" y="233045"/>
                  </a:lnTo>
                  <a:lnTo>
                    <a:pt x="323214" y="234061"/>
                  </a:lnTo>
                  <a:lnTo>
                    <a:pt x="323202" y="233045"/>
                  </a:lnTo>
                  <a:close/>
                </a:path>
                <a:path w="803275" h="438785">
                  <a:moveTo>
                    <a:pt x="321231" y="213792"/>
                  </a:moveTo>
                  <a:lnTo>
                    <a:pt x="322985" y="216036"/>
                  </a:lnTo>
                  <a:lnTo>
                    <a:pt x="322961" y="214122"/>
                  </a:lnTo>
                  <a:lnTo>
                    <a:pt x="321231" y="213792"/>
                  </a:lnTo>
                  <a:close/>
                </a:path>
                <a:path w="803275" h="438785">
                  <a:moveTo>
                    <a:pt x="581683" y="140843"/>
                  </a:moveTo>
                  <a:lnTo>
                    <a:pt x="548766" y="140843"/>
                  </a:lnTo>
                  <a:lnTo>
                    <a:pt x="555116" y="143256"/>
                  </a:lnTo>
                  <a:lnTo>
                    <a:pt x="559942" y="145034"/>
                  </a:lnTo>
                  <a:lnTo>
                    <a:pt x="563752" y="149733"/>
                  </a:lnTo>
                  <a:lnTo>
                    <a:pt x="566674" y="157353"/>
                  </a:lnTo>
                  <a:lnTo>
                    <a:pt x="566927" y="158114"/>
                  </a:lnTo>
                  <a:lnTo>
                    <a:pt x="567563" y="159766"/>
                  </a:lnTo>
                  <a:lnTo>
                    <a:pt x="530351" y="185420"/>
                  </a:lnTo>
                  <a:lnTo>
                    <a:pt x="525144" y="188468"/>
                  </a:lnTo>
                  <a:lnTo>
                    <a:pt x="504532" y="221487"/>
                  </a:lnTo>
                  <a:lnTo>
                    <a:pt x="504549" y="223012"/>
                  </a:lnTo>
                  <a:lnTo>
                    <a:pt x="532610" y="253777"/>
                  </a:lnTo>
                  <a:lnTo>
                    <a:pt x="540162" y="254063"/>
                  </a:lnTo>
                  <a:lnTo>
                    <a:pt x="548334" y="252825"/>
                  </a:lnTo>
                  <a:lnTo>
                    <a:pt x="557149" y="250062"/>
                  </a:lnTo>
                  <a:lnTo>
                    <a:pt x="564514" y="247269"/>
                  </a:lnTo>
                  <a:lnTo>
                    <a:pt x="570991" y="243459"/>
                  </a:lnTo>
                  <a:lnTo>
                    <a:pt x="578133" y="236982"/>
                  </a:lnTo>
                  <a:lnTo>
                    <a:pt x="542543" y="236982"/>
                  </a:lnTo>
                  <a:lnTo>
                    <a:pt x="532383" y="233172"/>
                  </a:lnTo>
                  <a:lnTo>
                    <a:pt x="528954" y="229743"/>
                  </a:lnTo>
                  <a:lnTo>
                    <a:pt x="526923" y="224662"/>
                  </a:lnTo>
                  <a:lnTo>
                    <a:pt x="525779" y="221487"/>
                  </a:lnTo>
                  <a:lnTo>
                    <a:pt x="525399" y="218186"/>
                  </a:lnTo>
                  <a:lnTo>
                    <a:pt x="526923" y="211455"/>
                  </a:lnTo>
                  <a:lnTo>
                    <a:pt x="528574" y="208534"/>
                  </a:lnTo>
                  <a:lnTo>
                    <a:pt x="533907" y="203200"/>
                  </a:lnTo>
                  <a:lnTo>
                    <a:pt x="538861" y="199898"/>
                  </a:lnTo>
                  <a:lnTo>
                    <a:pt x="546100" y="195834"/>
                  </a:lnTo>
                  <a:lnTo>
                    <a:pt x="555126" y="190646"/>
                  </a:lnTo>
                  <a:lnTo>
                    <a:pt x="562784" y="185769"/>
                  </a:lnTo>
                  <a:lnTo>
                    <a:pt x="569085" y="181225"/>
                  </a:lnTo>
                  <a:lnTo>
                    <a:pt x="574039" y="177037"/>
                  </a:lnTo>
                  <a:lnTo>
                    <a:pt x="595794" y="177037"/>
                  </a:lnTo>
                  <a:lnTo>
                    <a:pt x="583818" y="145542"/>
                  </a:lnTo>
                  <a:lnTo>
                    <a:pt x="581683" y="140843"/>
                  </a:lnTo>
                  <a:close/>
                </a:path>
                <a:path w="803275" h="438785">
                  <a:moveTo>
                    <a:pt x="595794" y="177037"/>
                  </a:moveTo>
                  <a:lnTo>
                    <a:pt x="574039" y="177037"/>
                  </a:lnTo>
                  <a:lnTo>
                    <a:pt x="576706" y="183896"/>
                  </a:lnTo>
                  <a:lnTo>
                    <a:pt x="579881" y="192150"/>
                  </a:lnTo>
                  <a:lnTo>
                    <a:pt x="581090" y="197866"/>
                  </a:lnTo>
                  <a:lnTo>
                    <a:pt x="581170" y="200167"/>
                  </a:lnTo>
                  <a:lnTo>
                    <a:pt x="580389" y="210312"/>
                  </a:lnTo>
                  <a:lnTo>
                    <a:pt x="577850" y="216154"/>
                  </a:lnTo>
                  <a:lnTo>
                    <a:pt x="573404" y="221487"/>
                  </a:lnTo>
                  <a:lnTo>
                    <a:pt x="569087" y="226822"/>
                  </a:lnTo>
                  <a:lnTo>
                    <a:pt x="563244" y="230886"/>
                  </a:lnTo>
                  <a:lnTo>
                    <a:pt x="548766" y="236474"/>
                  </a:lnTo>
                  <a:lnTo>
                    <a:pt x="542543" y="236982"/>
                  </a:lnTo>
                  <a:lnTo>
                    <a:pt x="578133" y="236982"/>
                  </a:lnTo>
                  <a:lnTo>
                    <a:pt x="581913" y="233553"/>
                  </a:lnTo>
                  <a:lnTo>
                    <a:pt x="586993" y="226822"/>
                  </a:lnTo>
                  <a:lnTo>
                    <a:pt x="591692" y="218312"/>
                  </a:lnTo>
                  <a:lnTo>
                    <a:pt x="615120" y="218312"/>
                  </a:lnTo>
                  <a:lnTo>
                    <a:pt x="596518" y="178943"/>
                  </a:lnTo>
                  <a:lnTo>
                    <a:pt x="595794" y="177037"/>
                  </a:lnTo>
                  <a:close/>
                </a:path>
                <a:path w="803275" h="438785">
                  <a:moveTo>
                    <a:pt x="615120" y="218312"/>
                  </a:moveTo>
                  <a:lnTo>
                    <a:pt x="591692" y="218312"/>
                  </a:lnTo>
                  <a:lnTo>
                    <a:pt x="594232" y="223266"/>
                  </a:lnTo>
                  <a:lnTo>
                    <a:pt x="597280" y="227330"/>
                  </a:lnTo>
                  <a:lnTo>
                    <a:pt x="600710" y="230505"/>
                  </a:lnTo>
                  <a:lnTo>
                    <a:pt x="620267" y="223012"/>
                  </a:lnTo>
                  <a:lnTo>
                    <a:pt x="616330" y="219710"/>
                  </a:lnTo>
                  <a:lnTo>
                    <a:pt x="615120" y="218312"/>
                  </a:lnTo>
                  <a:close/>
                </a:path>
                <a:path w="803275" h="438785">
                  <a:moveTo>
                    <a:pt x="617092" y="97282"/>
                  </a:moveTo>
                  <a:lnTo>
                    <a:pt x="600201" y="103759"/>
                  </a:lnTo>
                  <a:lnTo>
                    <a:pt x="642619" y="214375"/>
                  </a:lnTo>
                  <a:lnTo>
                    <a:pt x="661415" y="207263"/>
                  </a:lnTo>
                  <a:lnTo>
                    <a:pt x="639190" y="149225"/>
                  </a:lnTo>
                  <a:lnTo>
                    <a:pt x="636142" y="141350"/>
                  </a:lnTo>
                  <a:lnTo>
                    <a:pt x="634364" y="133731"/>
                  </a:lnTo>
                  <a:lnTo>
                    <a:pt x="633865" y="126364"/>
                  </a:lnTo>
                  <a:lnTo>
                    <a:pt x="633602" y="121285"/>
                  </a:lnTo>
                  <a:lnTo>
                    <a:pt x="634618" y="116967"/>
                  </a:lnTo>
                  <a:lnTo>
                    <a:pt x="636432" y="114046"/>
                  </a:lnTo>
                  <a:lnTo>
                    <a:pt x="623442" y="114046"/>
                  </a:lnTo>
                  <a:lnTo>
                    <a:pt x="617092" y="97282"/>
                  </a:lnTo>
                  <a:close/>
                </a:path>
                <a:path w="803275" h="438785">
                  <a:moveTo>
                    <a:pt x="559180" y="122936"/>
                  </a:moveTo>
                  <a:lnTo>
                    <a:pt x="552450" y="123062"/>
                  </a:lnTo>
                  <a:lnTo>
                    <a:pt x="545591" y="123062"/>
                  </a:lnTo>
                  <a:lnTo>
                    <a:pt x="537590" y="124968"/>
                  </a:lnTo>
                  <a:lnTo>
                    <a:pt x="498220" y="147447"/>
                  </a:lnTo>
                  <a:lnTo>
                    <a:pt x="489965" y="173228"/>
                  </a:lnTo>
                  <a:lnTo>
                    <a:pt x="491236" y="181737"/>
                  </a:lnTo>
                  <a:lnTo>
                    <a:pt x="510539" y="177164"/>
                  </a:lnTo>
                  <a:lnTo>
                    <a:pt x="509524" y="168656"/>
                  </a:lnTo>
                  <a:lnTo>
                    <a:pt x="510539" y="161925"/>
                  </a:lnTo>
                  <a:lnTo>
                    <a:pt x="516636" y="152526"/>
                  </a:lnTo>
                  <a:lnTo>
                    <a:pt x="522477" y="148462"/>
                  </a:lnTo>
                  <a:lnTo>
                    <a:pt x="540765" y="141478"/>
                  </a:lnTo>
                  <a:lnTo>
                    <a:pt x="548766" y="140843"/>
                  </a:lnTo>
                  <a:lnTo>
                    <a:pt x="581683" y="140843"/>
                  </a:lnTo>
                  <a:lnTo>
                    <a:pt x="581278" y="139954"/>
                  </a:lnTo>
                  <a:lnTo>
                    <a:pt x="564641" y="124079"/>
                  </a:lnTo>
                  <a:lnTo>
                    <a:pt x="559180" y="122936"/>
                  </a:lnTo>
                  <a:close/>
                </a:path>
                <a:path w="803275" h="438785">
                  <a:moveTo>
                    <a:pt x="653541" y="82676"/>
                  </a:moveTo>
                  <a:lnTo>
                    <a:pt x="646429" y="83185"/>
                  </a:lnTo>
                  <a:lnTo>
                    <a:pt x="635635" y="87249"/>
                  </a:lnTo>
                  <a:lnTo>
                    <a:pt x="632078" y="90043"/>
                  </a:lnTo>
                  <a:lnTo>
                    <a:pt x="629412" y="93980"/>
                  </a:lnTo>
                  <a:lnTo>
                    <a:pt x="626744" y="97789"/>
                  </a:lnTo>
                  <a:lnTo>
                    <a:pt x="624713" y="104521"/>
                  </a:lnTo>
                  <a:lnTo>
                    <a:pt x="623442" y="114046"/>
                  </a:lnTo>
                  <a:lnTo>
                    <a:pt x="636432" y="114046"/>
                  </a:lnTo>
                  <a:lnTo>
                    <a:pt x="639190" y="109600"/>
                  </a:lnTo>
                  <a:lnTo>
                    <a:pt x="642492" y="106934"/>
                  </a:lnTo>
                  <a:lnTo>
                    <a:pt x="646556" y="105283"/>
                  </a:lnTo>
                  <a:lnTo>
                    <a:pt x="651128" y="103505"/>
                  </a:lnTo>
                  <a:lnTo>
                    <a:pt x="656208" y="103124"/>
                  </a:lnTo>
                  <a:lnTo>
                    <a:pt x="661790" y="103124"/>
                  </a:lnTo>
                  <a:lnTo>
                    <a:pt x="661669" y="84200"/>
                  </a:lnTo>
                  <a:lnTo>
                    <a:pt x="653541" y="82676"/>
                  </a:lnTo>
                  <a:close/>
                </a:path>
                <a:path w="803275" h="438785">
                  <a:moveTo>
                    <a:pt x="661790" y="103124"/>
                  </a:moveTo>
                  <a:lnTo>
                    <a:pt x="656208" y="103124"/>
                  </a:lnTo>
                  <a:lnTo>
                    <a:pt x="661796" y="104139"/>
                  </a:lnTo>
                  <a:lnTo>
                    <a:pt x="661790" y="103124"/>
                  </a:lnTo>
                  <a:close/>
                </a:path>
                <a:path w="803275" h="438785">
                  <a:moveTo>
                    <a:pt x="723773" y="55118"/>
                  </a:moveTo>
                  <a:lnTo>
                    <a:pt x="688593" y="75184"/>
                  </a:lnTo>
                  <a:lnTo>
                    <a:pt x="679957" y="102235"/>
                  </a:lnTo>
                  <a:lnTo>
                    <a:pt x="680196" y="110095"/>
                  </a:lnTo>
                  <a:lnTo>
                    <a:pt x="693673" y="149844"/>
                  </a:lnTo>
                  <a:lnTo>
                    <a:pt x="728599" y="175895"/>
                  </a:lnTo>
                  <a:lnTo>
                    <a:pt x="735524" y="176916"/>
                  </a:lnTo>
                  <a:lnTo>
                    <a:pt x="742444" y="176916"/>
                  </a:lnTo>
                  <a:lnTo>
                    <a:pt x="774347" y="159527"/>
                  </a:lnTo>
                  <a:lnTo>
                    <a:pt x="739203" y="159527"/>
                  </a:lnTo>
                  <a:lnTo>
                    <a:pt x="732869" y="158180"/>
                  </a:lnTo>
                  <a:lnTo>
                    <a:pt x="705230" y="127000"/>
                  </a:lnTo>
                  <a:lnTo>
                    <a:pt x="699891" y="98853"/>
                  </a:lnTo>
                  <a:lnTo>
                    <a:pt x="701293" y="91567"/>
                  </a:lnTo>
                  <a:lnTo>
                    <a:pt x="731091" y="71500"/>
                  </a:lnTo>
                  <a:lnTo>
                    <a:pt x="772000" y="71500"/>
                  </a:lnTo>
                  <a:lnTo>
                    <a:pt x="768350" y="61975"/>
                  </a:lnTo>
                  <a:lnTo>
                    <a:pt x="746887" y="61975"/>
                  </a:lnTo>
                  <a:lnTo>
                    <a:pt x="741933" y="58800"/>
                  </a:lnTo>
                  <a:lnTo>
                    <a:pt x="736345" y="56769"/>
                  </a:lnTo>
                  <a:lnTo>
                    <a:pt x="729995" y="55880"/>
                  </a:lnTo>
                  <a:lnTo>
                    <a:pt x="723773" y="55118"/>
                  </a:lnTo>
                  <a:close/>
                </a:path>
                <a:path w="803275" h="438785">
                  <a:moveTo>
                    <a:pt x="772000" y="71500"/>
                  </a:moveTo>
                  <a:lnTo>
                    <a:pt x="731091" y="71500"/>
                  </a:lnTo>
                  <a:lnTo>
                    <a:pt x="737510" y="72834"/>
                  </a:lnTo>
                  <a:lnTo>
                    <a:pt x="743965" y="75692"/>
                  </a:lnTo>
                  <a:lnTo>
                    <a:pt x="768623" y="115571"/>
                  </a:lnTo>
                  <a:lnTo>
                    <a:pt x="770251" y="132578"/>
                  </a:lnTo>
                  <a:lnTo>
                    <a:pt x="768730" y="139700"/>
                  </a:lnTo>
                  <a:lnTo>
                    <a:pt x="739203" y="159527"/>
                  </a:lnTo>
                  <a:lnTo>
                    <a:pt x="774347" y="159527"/>
                  </a:lnTo>
                  <a:lnTo>
                    <a:pt x="777297" y="155021"/>
                  </a:lnTo>
                  <a:lnTo>
                    <a:pt x="780414" y="145542"/>
                  </a:lnTo>
                  <a:lnTo>
                    <a:pt x="800373" y="145542"/>
                  </a:lnTo>
                  <a:lnTo>
                    <a:pt x="772000" y="71500"/>
                  </a:lnTo>
                  <a:close/>
                </a:path>
                <a:path w="803275" h="438785">
                  <a:moveTo>
                    <a:pt x="800373" y="145542"/>
                  </a:moveTo>
                  <a:lnTo>
                    <a:pt x="780414" y="145542"/>
                  </a:lnTo>
                  <a:lnTo>
                    <a:pt x="785749" y="159512"/>
                  </a:lnTo>
                  <a:lnTo>
                    <a:pt x="803148" y="152781"/>
                  </a:lnTo>
                  <a:lnTo>
                    <a:pt x="800373" y="145542"/>
                  </a:lnTo>
                  <a:close/>
                </a:path>
                <a:path w="803275" h="438785">
                  <a:moveTo>
                    <a:pt x="744601" y="0"/>
                  </a:moveTo>
                  <a:lnTo>
                    <a:pt x="725931" y="7238"/>
                  </a:lnTo>
                  <a:lnTo>
                    <a:pt x="746887" y="61975"/>
                  </a:lnTo>
                  <a:lnTo>
                    <a:pt x="768350" y="61975"/>
                  </a:lnTo>
                  <a:lnTo>
                    <a:pt x="744601" y="0"/>
                  </a:lnTo>
                  <a:close/>
                </a:path>
              </a:pathLst>
            </a:custGeom>
            <a:solidFill>
              <a:srgbClr val="000000"/>
            </a:solidFill>
          </p:spPr>
          <p:txBody>
            <a:bodyPr wrap="square" lIns="0" tIns="0" rIns="0" bIns="0" rtlCol="0"/>
            <a:lstStyle/>
            <a:p>
              <a:endParaRPr>
                <a:solidFill>
                  <a:prstClr val="black"/>
                </a:solidFill>
                <a:latin typeface="Calibri"/>
              </a:endParaRPr>
            </a:p>
          </p:txBody>
        </p:sp>
        <p:pic>
          <p:nvPicPr>
            <p:cNvPr id="28" name="object 28"/>
            <p:cNvPicPr/>
            <p:nvPr/>
          </p:nvPicPr>
          <p:blipFill>
            <a:blip r:embed="rId10" cstate="print"/>
            <a:stretch>
              <a:fillRect/>
            </a:stretch>
          </p:blipFill>
          <p:spPr>
            <a:xfrm>
              <a:off x="7147094" y="3177504"/>
              <a:ext cx="311890" cy="554820"/>
            </a:xfrm>
            <a:prstGeom prst="rect">
              <a:avLst/>
            </a:prstGeom>
          </p:spPr>
        </p:pic>
        <p:pic>
          <p:nvPicPr>
            <p:cNvPr id="29" name="object 29"/>
            <p:cNvPicPr/>
            <p:nvPr/>
          </p:nvPicPr>
          <p:blipFill>
            <a:blip r:embed="rId11" cstate="print"/>
            <a:stretch>
              <a:fillRect/>
            </a:stretch>
          </p:blipFill>
          <p:spPr>
            <a:xfrm>
              <a:off x="7182612" y="3195827"/>
              <a:ext cx="245364" cy="481584"/>
            </a:xfrm>
            <a:prstGeom prst="rect">
              <a:avLst/>
            </a:prstGeom>
          </p:spPr>
        </p:pic>
        <p:sp>
          <p:nvSpPr>
            <p:cNvPr id="30" name="object 30"/>
            <p:cNvSpPr/>
            <p:nvPr/>
          </p:nvSpPr>
          <p:spPr>
            <a:xfrm>
              <a:off x="7182612" y="3195827"/>
              <a:ext cx="245745" cy="481965"/>
            </a:xfrm>
            <a:custGeom>
              <a:avLst/>
              <a:gdLst/>
              <a:ahLst/>
              <a:cxnLst/>
              <a:rect l="l" t="t" r="r" b="b"/>
              <a:pathLst>
                <a:path w="245745" h="481964">
                  <a:moveTo>
                    <a:pt x="184023" y="0"/>
                  </a:moveTo>
                  <a:lnTo>
                    <a:pt x="184023" y="358901"/>
                  </a:lnTo>
                  <a:lnTo>
                    <a:pt x="245364" y="358901"/>
                  </a:lnTo>
                  <a:lnTo>
                    <a:pt x="122682" y="481584"/>
                  </a:lnTo>
                  <a:lnTo>
                    <a:pt x="0" y="358901"/>
                  </a:lnTo>
                  <a:lnTo>
                    <a:pt x="61341" y="358901"/>
                  </a:lnTo>
                  <a:lnTo>
                    <a:pt x="61341" y="0"/>
                  </a:lnTo>
                  <a:lnTo>
                    <a:pt x="184023" y="0"/>
                  </a:lnTo>
                  <a:close/>
                </a:path>
              </a:pathLst>
            </a:custGeom>
            <a:ln w="9144">
              <a:solidFill>
                <a:srgbClr val="961A2E"/>
              </a:solidFill>
            </a:ln>
          </p:spPr>
          <p:txBody>
            <a:bodyPr wrap="square" lIns="0" tIns="0" rIns="0" bIns="0" rtlCol="0"/>
            <a:lstStyle/>
            <a:p>
              <a:endParaRPr>
                <a:solidFill>
                  <a:prstClr val="black"/>
                </a:solidFill>
                <a:latin typeface="Calibri"/>
              </a:endParaRPr>
            </a:p>
          </p:txBody>
        </p:sp>
        <p:pic>
          <p:nvPicPr>
            <p:cNvPr id="31" name="object 31"/>
            <p:cNvPicPr/>
            <p:nvPr/>
          </p:nvPicPr>
          <p:blipFill>
            <a:blip r:embed="rId12" cstate="print"/>
            <a:stretch>
              <a:fillRect/>
            </a:stretch>
          </p:blipFill>
          <p:spPr>
            <a:xfrm>
              <a:off x="6466332" y="3707866"/>
              <a:ext cx="1827275" cy="832129"/>
            </a:xfrm>
            <a:prstGeom prst="rect">
              <a:avLst/>
            </a:prstGeom>
          </p:spPr>
        </p:pic>
        <p:pic>
          <p:nvPicPr>
            <p:cNvPr id="32" name="object 32"/>
            <p:cNvPicPr/>
            <p:nvPr/>
          </p:nvPicPr>
          <p:blipFill>
            <a:blip r:embed="rId13" cstate="print"/>
            <a:stretch>
              <a:fillRect/>
            </a:stretch>
          </p:blipFill>
          <p:spPr>
            <a:xfrm>
              <a:off x="6525768" y="3710927"/>
              <a:ext cx="1708403" cy="880884"/>
            </a:xfrm>
            <a:prstGeom prst="rect">
              <a:avLst/>
            </a:prstGeom>
          </p:spPr>
        </p:pic>
        <p:pic>
          <p:nvPicPr>
            <p:cNvPr id="33" name="object 33"/>
            <p:cNvPicPr/>
            <p:nvPr/>
          </p:nvPicPr>
          <p:blipFill>
            <a:blip r:embed="rId14" cstate="print"/>
            <a:stretch>
              <a:fillRect/>
            </a:stretch>
          </p:blipFill>
          <p:spPr>
            <a:xfrm>
              <a:off x="6513576" y="3735323"/>
              <a:ext cx="1737359" cy="742188"/>
            </a:xfrm>
            <a:prstGeom prst="rect">
              <a:avLst/>
            </a:prstGeom>
          </p:spPr>
        </p:pic>
        <p:sp>
          <p:nvSpPr>
            <p:cNvPr id="34" name="object 34"/>
            <p:cNvSpPr/>
            <p:nvPr/>
          </p:nvSpPr>
          <p:spPr>
            <a:xfrm>
              <a:off x="6513576" y="3735323"/>
              <a:ext cx="1737360" cy="742315"/>
            </a:xfrm>
            <a:custGeom>
              <a:avLst/>
              <a:gdLst/>
              <a:ahLst/>
              <a:cxnLst/>
              <a:rect l="l" t="t" r="r" b="b"/>
              <a:pathLst>
                <a:path w="1737359" h="742314">
                  <a:moveTo>
                    <a:pt x="0" y="123698"/>
                  </a:moveTo>
                  <a:lnTo>
                    <a:pt x="9719" y="75545"/>
                  </a:lnTo>
                  <a:lnTo>
                    <a:pt x="36226" y="36226"/>
                  </a:lnTo>
                  <a:lnTo>
                    <a:pt x="75545" y="9719"/>
                  </a:lnTo>
                  <a:lnTo>
                    <a:pt x="123698" y="0"/>
                  </a:lnTo>
                  <a:lnTo>
                    <a:pt x="1613662" y="0"/>
                  </a:lnTo>
                  <a:lnTo>
                    <a:pt x="1661814" y="9719"/>
                  </a:lnTo>
                  <a:lnTo>
                    <a:pt x="1701133" y="36226"/>
                  </a:lnTo>
                  <a:lnTo>
                    <a:pt x="1727640" y="75545"/>
                  </a:lnTo>
                  <a:lnTo>
                    <a:pt x="1737359" y="123698"/>
                  </a:lnTo>
                  <a:lnTo>
                    <a:pt x="1737359" y="618489"/>
                  </a:lnTo>
                  <a:lnTo>
                    <a:pt x="1727640" y="666642"/>
                  </a:lnTo>
                  <a:lnTo>
                    <a:pt x="1701133" y="705961"/>
                  </a:lnTo>
                  <a:lnTo>
                    <a:pt x="1661814" y="732468"/>
                  </a:lnTo>
                  <a:lnTo>
                    <a:pt x="1613662" y="742188"/>
                  </a:lnTo>
                  <a:lnTo>
                    <a:pt x="123698" y="742188"/>
                  </a:lnTo>
                  <a:lnTo>
                    <a:pt x="75545" y="732468"/>
                  </a:lnTo>
                  <a:lnTo>
                    <a:pt x="36226" y="705961"/>
                  </a:lnTo>
                  <a:lnTo>
                    <a:pt x="9719" y="666642"/>
                  </a:lnTo>
                  <a:lnTo>
                    <a:pt x="0" y="618489"/>
                  </a:lnTo>
                  <a:lnTo>
                    <a:pt x="0" y="123698"/>
                  </a:lnTo>
                  <a:close/>
                </a:path>
              </a:pathLst>
            </a:custGeom>
            <a:ln w="9144">
              <a:solidFill>
                <a:srgbClr val="5B686E"/>
              </a:solidFill>
            </a:ln>
          </p:spPr>
          <p:txBody>
            <a:bodyPr wrap="square" lIns="0" tIns="0" rIns="0" bIns="0" rtlCol="0"/>
            <a:lstStyle/>
            <a:p>
              <a:endParaRPr>
                <a:solidFill>
                  <a:prstClr val="black"/>
                </a:solidFill>
                <a:latin typeface="Calibri"/>
              </a:endParaRPr>
            </a:p>
          </p:txBody>
        </p:sp>
      </p:grpSp>
      <p:sp>
        <p:nvSpPr>
          <p:cNvPr id="35" name="object 35"/>
          <p:cNvSpPr txBox="1"/>
          <p:nvPr/>
        </p:nvSpPr>
        <p:spPr>
          <a:xfrm>
            <a:off x="8326373" y="2241930"/>
            <a:ext cx="1079500" cy="574040"/>
          </a:xfrm>
          <a:prstGeom prst="rect">
            <a:avLst/>
          </a:prstGeom>
        </p:spPr>
        <p:txBody>
          <a:bodyPr vert="horz" wrap="square" lIns="0" tIns="12700" rIns="0" bIns="0" rtlCol="0">
            <a:spAutoFit/>
          </a:bodyPr>
          <a:lstStyle/>
          <a:p>
            <a:pPr marL="12700" marR="5080" indent="133985">
              <a:spcBef>
                <a:spcPts val="100"/>
              </a:spcBef>
            </a:pPr>
            <a:r>
              <a:rPr dirty="0">
                <a:solidFill>
                  <a:srgbClr val="FFFFFF"/>
                </a:solidFill>
                <a:latin typeface="Arial MT"/>
                <a:cs typeface="Arial MT"/>
              </a:rPr>
              <a:t>Q </a:t>
            </a:r>
            <a:r>
              <a:rPr spc="-5" dirty="0">
                <a:solidFill>
                  <a:srgbClr val="FFFFFF"/>
                </a:solidFill>
                <a:latin typeface="Arial MT"/>
                <a:cs typeface="Arial MT"/>
              </a:rPr>
              <a:t>value </a:t>
            </a:r>
            <a:r>
              <a:rPr dirty="0">
                <a:solidFill>
                  <a:srgbClr val="FFFFFF"/>
                </a:solidFill>
                <a:latin typeface="Arial MT"/>
                <a:cs typeface="Arial MT"/>
              </a:rPr>
              <a:t> for</a:t>
            </a:r>
            <a:r>
              <a:rPr spc="-75" dirty="0">
                <a:solidFill>
                  <a:srgbClr val="FFFFFF"/>
                </a:solidFill>
                <a:latin typeface="Arial MT"/>
                <a:cs typeface="Arial MT"/>
              </a:rPr>
              <a:t> </a:t>
            </a:r>
            <a:r>
              <a:rPr spc="-5" dirty="0">
                <a:solidFill>
                  <a:srgbClr val="FFFFFF"/>
                </a:solidFill>
                <a:latin typeface="Arial MT"/>
                <a:cs typeface="Arial MT"/>
              </a:rPr>
              <a:t>actions</a:t>
            </a:r>
            <a:endParaRPr>
              <a:solidFill>
                <a:prstClr val="black"/>
              </a:solidFill>
              <a:latin typeface="Arial MT"/>
              <a:cs typeface="Arial MT"/>
            </a:endParaRPr>
          </a:p>
        </p:txBody>
      </p:sp>
      <p:sp>
        <p:nvSpPr>
          <p:cNvPr id="36" name="object 36"/>
          <p:cNvSpPr txBox="1"/>
          <p:nvPr/>
        </p:nvSpPr>
        <p:spPr>
          <a:xfrm>
            <a:off x="8162798" y="3768598"/>
            <a:ext cx="1490345" cy="666115"/>
          </a:xfrm>
          <a:prstGeom prst="rect">
            <a:avLst/>
          </a:prstGeom>
        </p:spPr>
        <p:txBody>
          <a:bodyPr vert="horz" wrap="square" lIns="0" tIns="12700" rIns="0" bIns="0" rtlCol="0">
            <a:spAutoFit/>
          </a:bodyPr>
          <a:lstStyle/>
          <a:p>
            <a:pPr marL="73025">
              <a:spcBef>
                <a:spcPts val="100"/>
              </a:spcBef>
            </a:pPr>
            <a:r>
              <a:rPr sz="1400" dirty="0">
                <a:solidFill>
                  <a:prstClr val="black"/>
                </a:solidFill>
                <a:latin typeface="Arial MT"/>
                <a:cs typeface="Arial MT"/>
              </a:rPr>
              <a:t>Store</a:t>
            </a:r>
            <a:r>
              <a:rPr sz="1400" spc="-50" dirty="0">
                <a:solidFill>
                  <a:prstClr val="black"/>
                </a:solidFill>
                <a:latin typeface="Arial MT"/>
                <a:cs typeface="Arial MT"/>
              </a:rPr>
              <a:t> </a:t>
            </a:r>
            <a:r>
              <a:rPr sz="1400" spc="-5" dirty="0">
                <a:solidFill>
                  <a:prstClr val="black"/>
                </a:solidFill>
                <a:latin typeface="Arial MT"/>
                <a:cs typeface="Arial MT"/>
              </a:rPr>
              <a:t>experience</a:t>
            </a:r>
            <a:endParaRPr sz="1400">
              <a:solidFill>
                <a:prstClr val="black"/>
              </a:solidFill>
              <a:latin typeface="Arial MT"/>
              <a:cs typeface="Arial MT"/>
            </a:endParaRPr>
          </a:p>
          <a:p>
            <a:pPr marL="38100" marR="30480" indent="39370">
              <a:spcBef>
                <a:spcPts val="5"/>
              </a:spcBef>
            </a:pPr>
            <a:r>
              <a:rPr sz="1400" dirty="0">
                <a:solidFill>
                  <a:prstClr val="black"/>
                </a:solidFill>
                <a:latin typeface="Arial MT"/>
                <a:cs typeface="Arial MT"/>
              </a:rPr>
              <a:t>{</a:t>
            </a:r>
            <a:r>
              <a:rPr sz="1400" i="1" dirty="0">
                <a:solidFill>
                  <a:prstClr val="black"/>
                </a:solidFill>
                <a:latin typeface="Arial"/>
                <a:cs typeface="Arial"/>
              </a:rPr>
              <a:t>s</a:t>
            </a:r>
            <a:r>
              <a:rPr sz="1350" i="1" baseline="-21604" dirty="0">
                <a:solidFill>
                  <a:prstClr val="black"/>
                </a:solidFill>
                <a:latin typeface="Arial"/>
                <a:cs typeface="Arial"/>
              </a:rPr>
              <a:t>t</a:t>
            </a:r>
            <a:r>
              <a:rPr sz="1400" dirty="0">
                <a:solidFill>
                  <a:prstClr val="black"/>
                </a:solidFill>
                <a:latin typeface="Arial MT"/>
                <a:cs typeface="Arial MT"/>
              </a:rPr>
              <a:t>,</a:t>
            </a:r>
            <a:r>
              <a:rPr sz="1400" i="1" dirty="0">
                <a:solidFill>
                  <a:prstClr val="black"/>
                </a:solidFill>
                <a:latin typeface="Arial"/>
                <a:cs typeface="Arial"/>
              </a:rPr>
              <a:t>a</a:t>
            </a:r>
            <a:r>
              <a:rPr sz="1350" i="1" baseline="-21604" dirty="0">
                <a:solidFill>
                  <a:prstClr val="black"/>
                </a:solidFill>
                <a:latin typeface="Arial"/>
                <a:cs typeface="Arial"/>
              </a:rPr>
              <a:t>t</a:t>
            </a:r>
            <a:r>
              <a:rPr sz="1400" dirty="0">
                <a:solidFill>
                  <a:prstClr val="black"/>
                </a:solidFill>
                <a:latin typeface="Arial MT"/>
                <a:cs typeface="Arial MT"/>
              </a:rPr>
              <a:t>,</a:t>
            </a:r>
            <a:r>
              <a:rPr sz="1400" i="1" dirty="0">
                <a:solidFill>
                  <a:prstClr val="black"/>
                </a:solidFill>
                <a:latin typeface="Arial"/>
                <a:cs typeface="Arial"/>
              </a:rPr>
              <a:t>r</a:t>
            </a:r>
            <a:r>
              <a:rPr sz="1350" i="1" baseline="-21604" dirty="0">
                <a:solidFill>
                  <a:prstClr val="black"/>
                </a:solidFill>
                <a:latin typeface="Arial"/>
                <a:cs typeface="Arial"/>
              </a:rPr>
              <a:t>t</a:t>
            </a:r>
            <a:r>
              <a:rPr sz="1400" dirty="0">
                <a:solidFill>
                  <a:prstClr val="black"/>
                </a:solidFill>
                <a:latin typeface="Arial MT"/>
                <a:cs typeface="Arial MT"/>
              </a:rPr>
              <a:t>,</a:t>
            </a:r>
            <a:r>
              <a:rPr sz="1400" i="1" dirty="0">
                <a:solidFill>
                  <a:prstClr val="black"/>
                </a:solidFill>
                <a:latin typeface="Arial"/>
                <a:cs typeface="Arial"/>
              </a:rPr>
              <a:t>s</a:t>
            </a:r>
            <a:r>
              <a:rPr sz="1350" i="1" baseline="-21604" dirty="0">
                <a:solidFill>
                  <a:prstClr val="black"/>
                </a:solidFill>
                <a:latin typeface="Arial"/>
                <a:cs typeface="Arial"/>
              </a:rPr>
              <a:t>t </a:t>
            </a:r>
            <a:r>
              <a:rPr sz="1350" spc="30" baseline="-21604" dirty="0">
                <a:solidFill>
                  <a:prstClr val="black"/>
                </a:solidFill>
                <a:latin typeface="Arial MT"/>
                <a:cs typeface="Arial MT"/>
              </a:rPr>
              <a:t>+ </a:t>
            </a:r>
            <a:r>
              <a:rPr sz="1350" spc="7" baseline="-21604" dirty="0">
                <a:solidFill>
                  <a:prstClr val="black"/>
                </a:solidFill>
                <a:latin typeface="Arial MT"/>
                <a:cs typeface="Arial MT"/>
              </a:rPr>
              <a:t>1</a:t>
            </a:r>
            <a:r>
              <a:rPr sz="1400" spc="5" dirty="0">
                <a:solidFill>
                  <a:prstClr val="black"/>
                </a:solidFill>
                <a:latin typeface="Arial MT"/>
                <a:cs typeface="Arial MT"/>
              </a:rPr>
              <a:t>} </a:t>
            </a:r>
            <a:r>
              <a:rPr sz="1400" dirty="0">
                <a:solidFill>
                  <a:prstClr val="black"/>
                </a:solidFill>
                <a:latin typeface="Arial MT"/>
                <a:cs typeface="Arial MT"/>
              </a:rPr>
              <a:t>then </a:t>
            </a:r>
            <a:r>
              <a:rPr sz="1400" spc="-375" dirty="0">
                <a:solidFill>
                  <a:prstClr val="black"/>
                </a:solidFill>
                <a:latin typeface="Arial MT"/>
                <a:cs typeface="Arial MT"/>
              </a:rPr>
              <a:t> </a:t>
            </a:r>
            <a:r>
              <a:rPr sz="1400" dirty="0">
                <a:solidFill>
                  <a:prstClr val="black"/>
                </a:solidFill>
                <a:latin typeface="Arial MT"/>
                <a:cs typeface="Arial MT"/>
              </a:rPr>
              <a:t>Sa</a:t>
            </a:r>
            <a:r>
              <a:rPr sz="1400" spc="-10" dirty="0">
                <a:solidFill>
                  <a:prstClr val="black"/>
                </a:solidFill>
                <a:latin typeface="Arial MT"/>
                <a:cs typeface="Arial MT"/>
              </a:rPr>
              <a:t>m</a:t>
            </a:r>
            <a:r>
              <a:rPr sz="1400" dirty="0">
                <a:solidFill>
                  <a:prstClr val="black"/>
                </a:solidFill>
                <a:latin typeface="Arial MT"/>
                <a:cs typeface="Arial MT"/>
              </a:rPr>
              <a:t>ple</a:t>
            </a:r>
            <a:r>
              <a:rPr sz="1400" spc="-20" dirty="0">
                <a:solidFill>
                  <a:prstClr val="black"/>
                </a:solidFill>
                <a:latin typeface="Arial MT"/>
                <a:cs typeface="Arial MT"/>
              </a:rPr>
              <a:t> </a:t>
            </a:r>
            <a:r>
              <a:rPr sz="1400" spc="-10" dirty="0">
                <a:solidFill>
                  <a:prstClr val="black"/>
                </a:solidFill>
                <a:latin typeface="Arial MT"/>
                <a:cs typeface="Arial MT"/>
              </a:rPr>
              <a:t>m</a:t>
            </a:r>
            <a:r>
              <a:rPr sz="1400" dirty="0">
                <a:solidFill>
                  <a:prstClr val="black"/>
                </a:solidFill>
                <a:latin typeface="Arial MT"/>
                <a:cs typeface="Arial MT"/>
              </a:rPr>
              <a:t>inibatch</a:t>
            </a:r>
            <a:endParaRPr sz="1400">
              <a:solidFill>
                <a:prstClr val="black"/>
              </a:solidFill>
              <a:latin typeface="Arial MT"/>
              <a:cs typeface="Arial MT"/>
            </a:endParaRPr>
          </a:p>
        </p:txBody>
      </p:sp>
      <p:grpSp>
        <p:nvGrpSpPr>
          <p:cNvPr id="37" name="object 37"/>
          <p:cNvGrpSpPr/>
          <p:nvPr/>
        </p:nvGrpSpPr>
        <p:grpSpPr>
          <a:xfrm>
            <a:off x="7821154" y="4626828"/>
            <a:ext cx="2082164" cy="1835150"/>
            <a:chOff x="6297154" y="4626828"/>
            <a:chExt cx="2082164" cy="1835150"/>
          </a:xfrm>
        </p:grpSpPr>
        <p:pic>
          <p:nvPicPr>
            <p:cNvPr id="38" name="object 38"/>
            <p:cNvPicPr/>
            <p:nvPr/>
          </p:nvPicPr>
          <p:blipFill>
            <a:blip r:embed="rId10" cstate="print"/>
            <a:stretch>
              <a:fillRect/>
            </a:stretch>
          </p:blipFill>
          <p:spPr>
            <a:xfrm>
              <a:off x="7147094" y="4626828"/>
              <a:ext cx="311890" cy="554820"/>
            </a:xfrm>
            <a:prstGeom prst="rect">
              <a:avLst/>
            </a:prstGeom>
          </p:spPr>
        </p:pic>
        <p:pic>
          <p:nvPicPr>
            <p:cNvPr id="39" name="object 39"/>
            <p:cNvPicPr/>
            <p:nvPr/>
          </p:nvPicPr>
          <p:blipFill>
            <a:blip r:embed="rId15" cstate="print"/>
            <a:stretch>
              <a:fillRect/>
            </a:stretch>
          </p:blipFill>
          <p:spPr>
            <a:xfrm>
              <a:off x="7182612" y="4645151"/>
              <a:ext cx="245364" cy="481584"/>
            </a:xfrm>
            <a:prstGeom prst="rect">
              <a:avLst/>
            </a:prstGeom>
          </p:spPr>
        </p:pic>
        <p:sp>
          <p:nvSpPr>
            <p:cNvPr id="40" name="object 40"/>
            <p:cNvSpPr/>
            <p:nvPr/>
          </p:nvSpPr>
          <p:spPr>
            <a:xfrm>
              <a:off x="7182612" y="4645151"/>
              <a:ext cx="245745" cy="481965"/>
            </a:xfrm>
            <a:custGeom>
              <a:avLst/>
              <a:gdLst/>
              <a:ahLst/>
              <a:cxnLst/>
              <a:rect l="l" t="t" r="r" b="b"/>
              <a:pathLst>
                <a:path w="245745" h="481964">
                  <a:moveTo>
                    <a:pt x="184023" y="0"/>
                  </a:moveTo>
                  <a:lnTo>
                    <a:pt x="184023" y="358902"/>
                  </a:lnTo>
                  <a:lnTo>
                    <a:pt x="245364" y="358902"/>
                  </a:lnTo>
                  <a:lnTo>
                    <a:pt x="122682" y="481584"/>
                  </a:lnTo>
                  <a:lnTo>
                    <a:pt x="0" y="358902"/>
                  </a:lnTo>
                  <a:lnTo>
                    <a:pt x="61341" y="358902"/>
                  </a:lnTo>
                  <a:lnTo>
                    <a:pt x="61341" y="0"/>
                  </a:lnTo>
                  <a:lnTo>
                    <a:pt x="184023" y="0"/>
                  </a:lnTo>
                  <a:close/>
                </a:path>
              </a:pathLst>
            </a:custGeom>
            <a:ln w="9144">
              <a:solidFill>
                <a:srgbClr val="961A2E"/>
              </a:solidFill>
            </a:ln>
          </p:spPr>
          <p:txBody>
            <a:bodyPr wrap="square" lIns="0" tIns="0" rIns="0" bIns="0" rtlCol="0"/>
            <a:lstStyle/>
            <a:p>
              <a:endParaRPr>
                <a:solidFill>
                  <a:prstClr val="black"/>
                </a:solidFill>
                <a:latin typeface="Calibri"/>
              </a:endParaRPr>
            </a:p>
          </p:txBody>
        </p:sp>
        <p:pic>
          <p:nvPicPr>
            <p:cNvPr id="41" name="object 41"/>
            <p:cNvPicPr/>
            <p:nvPr/>
          </p:nvPicPr>
          <p:blipFill>
            <a:blip r:embed="rId16" cstate="print"/>
            <a:stretch>
              <a:fillRect/>
            </a:stretch>
          </p:blipFill>
          <p:spPr>
            <a:xfrm>
              <a:off x="6297154" y="5236397"/>
              <a:ext cx="2081810" cy="1225442"/>
            </a:xfrm>
            <a:prstGeom prst="rect">
              <a:avLst/>
            </a:prstGeom>
          </p:spPr>
        </p:pic>
        <p:pic>
          <p:nvPicPr>
            <p:cNvPr id="42" name="object 42"/>
            <p:cNvPicPr/>
            <p:nvPr/>
          </p:nvPicPr>
          <p:blipFill>
            <a:blip r:embed="rId17" cstate="print"/>
            <a:stretch>
              <a:fillRect/>
            </a:stretch>
          </p:blipFill>
          <p:spPr>
            <a:xfrm>
              <a:off x="6335268" y="5254751"/>
              <a:ext cx="2010156" cy="1153668"/>
            </a:xfrm>
            <a:prstGeom prst="rect">
              <a:avLst/>
            </a:prstGeom>
          </p:spPr>
        </p:pic>
        <p:sp>
          <p:nvSpPr>
            <p:cNvPr id="43" name="object 43"/>
            <p:cNvSpPr/>
            <p:nvPr/>
          </p:nvSpPr>
          <p:spPr>
            <a:xfrm>
              <a:off x="6335268" y="5254751"/>
              <a:ext cx="2010410" cy="1153795"/>
            </a:xfrm>
            <a:custGeom>
              <a:avLst/>
              <a:gdLst/>
              <a:ahLst/>
              <a:cxnLst/>
              <a:rect l="l" t="t" r="r" b="b"/>
              <a:pathLst>
                <a:path w="2010409" h="1153795">
                  <a:moveTo>
                    <a:pt x="0" y="192278"/>
                  </a:moveTo>
                  <a:lnTo>
                    <a:pt x="5079" y="148196"/>
                  </a:lnTo>
                  <a:lnTo>
                    <a:pt x="19546" y="107727"/>
                  </a:lnTo>
                  <a:lnTo>
                    <a:pt x="42247" y="72026"/>
                  </a:lnTo>
                  <a:lnTo>
                    <a:pt x="72026" y="42247"/>
                  </a:lnTo>
                  <a:lnTo>
                    <a:pt x="107727" y="19546"/>
                  </a:lnTo>
                  <a:lnTo>
                    <a:pt x="148196" y="5079"/>
                  </a:lnTo>
                  <a:lnTo>
                    <a:pt x="192278" y="0"/>
                  </a:lnTo>
                  <a:lnTo>
                    <a:pt x="1817878" y="0"/>
                  </a:lnTo>
                  <a:lnTo>
                    <a:pt x="1861959" y="5079"/>
                  </a:lnTo>
                  <a:lnTo>
                    <a:pt x="1902428" y="19546"/>
                  </a:lnTo>
                  <a:lnTo>
                    <a:pt x="1938129" y="42247"/>
                  </a:lnTo>
                  <a:lnTo>
                    <a:pt x="1967908" y="72026"/>
                  </a:lnTo>
                  <a:lnTo>
                    <a:pt x="1990609" y="107727"/>
                  </a:lnTo>
                  <a:lnTo>
                    <a:pt x="2005076" y="148196"/>
                  </a:lnTo>
                  <a:lnTo>
                    <a:pt x="2010156" y="192278"/>
                  </a:lnTo>
                  <a:lnTo>
                    <a:pt x="2010156" y="961390"/>
                  </a:lnTo>
                  <a:lnTo>
                    <a:pt x="2005076" y="1005479"/>
                  </a:lnTo>
                  <a:lnTo>
                    <a:pt x="1990609" y="1045951"/>
                  </a:lnTo>
                  <a:lnTo>
                    <a:pt x="1967908" y="1081652"/>
                  </a:lnTo>
                  <a:lnTo>
                    <a:pt x="1938129" y="1111428"/>
                  </a:lnTo>
                  <a:lnTo>
                    <a:pt x="1902428" y="1134125"/>
                  </a:lnTo>
                  <a:lnTo>
                    <a:pt x="1861959" y="1148590"/>
                  </a:lnTo>
                  <a:lnTo>
                    <a:pt x="1817878" y="1153668"/>
                  </a:lnTo>
                  <a:lnTo>
                    <a:pt x="192278" y="1153668"/>
                  </a:lnTo>
                  <a:lnTo>
                    <a:pt x="148196" y="1148590"/>
                  </a:lnTo>
                  <a:lnTo>
                    <a:pt x="107727" y="1134125"/>
                  </a:lnTo>
                  <a:lnTo>
                    <a:pt x="72026" y="1111428"/>
                  </a:lnTo>
                  <a:lnTo>
                    <a:pt x="42247" y="1081652"/>
                  </a:lnTo>
                  <a:lnTo>
                    <a:pt x="19546" y="1045951"/>
                  </a:lnTo>
                  <a:lnTo>
                    <a:pt x="5079" y="1005479"/>
                  </a:lnTo>
                  <a:lnTo>
                    <a:pt x="0" y="961390"/>
                  </a:lnTo>
                  <a:lnTo>
                    <a:pt x="0" y="192278"/>
                  </a:lnTo>
                  <a:close/>
                </a:path>
              </a:pathLst>
            </a:custGeom>
            <a:ln w="9144">
              <a:solidFill>
                <a:srgbClr val="5B686E"/>
              </a:solidFill>
            </a:ln>
          </p:spPr>
          <p:txBody>
            <a:bodyPr wrap="square" lIns="0" tIns="0" rIns="0" bIns="0" rtlCol="0"/>
            <a:lstStyle/>
            <a:p>
              <a:endParaRPr>
                <a:solidFill>
                  <a:prstClr val="black"/>
                </a:solidFill>
                <a:latin typeface="Calibri"/>
              </a:endParaRPr>
            </a:p>
          </p:txBody>
        </p:sp>
      </p:grpSp>
      <p:sp>
        <p:nvSpPr>
          <p:cNvPr id="44" name="object 44"/>
          <p:cNvSpPr txBox="1"/>
          <p:nvPr/>
        </p:nvSpPr>
        <p:spPr>
          <a:xfrm>
            <a:off x="8101965" y="5599582"/>
            <a:ext cx="1525270" cy="453390"/>
          </a:xfrm>
          <a:prstGeom prst="rect">
            <a:avLst/>
          </a:prstGeom>
        </p:spPr>
        <p:txBody>
          <a:bodyPr vert="horz" wrap="square" lIns="0" tIns="13335" rIns="0" bIns="0" rtlCol="0">
            <a:spAutoFit/>
          </a:bodyPr>
          <a:lstStyle/>
          <a:p>
            <a:pPr algn="ctr">
              <a:spcBef>
                <a:spcPts val="105"/>
              </a:spcBef>
            </a:pPr>
            <a:r>
              <a:rPr sz="1400" dirty="0">
                <a:solidFill>
                  <a:prstClr val="black"/>
                </a:solidFill>
                <a:latin typeface="Arial MT"/>
                <a:cs typeface="Arial MT"/>
              </a:rPr>
              <a:t>Calculate</a:t>
            </a:r>
            <a:r>
              <a:rPr sz="1400" spc="-60" dirty="0">
                <a:solidFill>
                  <a:prstClr val="black"/>
                </a:solidFill>
                <a:latin typeface="Arial MT"/>
                <a:cs typeface="Arial MT"/>
              </a:rPr>
              <a:t> </a:t>
            </a:r>
            <a:r>
              <a:rPr sz="1400" dirty="0">
                <a:solidFill>
                  <a:prstClr val="black"/>
                </a:solidFill>
                <a:latin typeface="Arial MT"/>
                <a:cs typeface="Arial MT"/>
              </a:rPr>
              <a:t>target</a:t>
            </a:r>
            <a:r>
              <a:rPr sz="1400" spc="-65" dirty="0">
                <a:solidFill>
                  <a:prstClr val="black"/>
                </a:solidFill>
                <a:latin typeface="Arial MT"/>
                <a:cs typeface="Arial MT"/>
              </a:rPr>
              <a:t> </a:t>
            </a:r>
            <a:r>
              <a:rPr sz="1400" dirty="0">
                <a:solidFill>
                  <a:prstClr val="black"/>
                </a:solidFill>
                <a:latin typeface="Arial MT"/>
                <a:cs typeface="Arial MT"/>
              </a:rPr>
              <a:t>for</a:t>
            </a:r>
            <a:endParaRPr sz="1400">
              <a:solidFill>
                <a:prstClr val="black"/>
              </a:solidFill>
              <a:latin typeface="Arial MT"/>
              <a:cs typeface="Arial MT"/>
            </a:endParaRPr>
          </a:p>
          <a:p>
            <a:pPr marL="635" algn="ctr"/>
            <a:r>
              <a:rPr sz="1400" dirty="0">
                <a:solidFill>
                  <a:prstClr val="black"/>
                </a:solidFill>
                <a:latin typeface="Arial MT"/>
                <a:cs typeface="Arial MT"/>
              </a:rPr>
              <a:t>each</a:t>
            </a:r>
            <a:r>
              <a:rPr sz="1400" spc="-70" dirty="0">
                <a:solidFill>
                  <a:prstClr val="black"/>
                </a:solidFill>
                <a:latin typeface="Arial MT"/>
                <a:cs typeface="Arial MT"/>
              </a:rPr>
              <a:t> </a:t>
            </a:r>
            <a:r>
              <a:rPr sz="1400" dirty="0">
                <a:solidFill>
                  <a:prstClr val="black"/>
                </a:solidFill>
                <a:latin typeface="Arial MT"/>
                <a:cs typeface="Arial MT"/>
              </a:rPr>
              <a:t>sample</a:t>
            </a:r>
            <a:endParaRPr sz="1400">
              <a:solidFill>
                <a:prstClr val="black"/>
              </a:solidFill>
              <a:latin typeface="Arial MT"/>
              <a:cs typeface="Arial MT"/>
            </a:endParaRPr>
          </a:p>
        </p:txBody>
      </p:sp>
      <p:grpSp>
        <p:nvGrpSpPr>
          <p:cNvPr id="45" name="object 45"/>
          <p:cNvGrpSpPr/>
          <p:nvPr/>
        </p:nvGrpSpPr>
        <p:grpSpPr>
          <a:xfrm>
            <a:off x="2061972" y="4265688"/>
            <a:ext cx="7726680" cy="2391410"/>
            <a:chOff x="537972" y="4265688"/>
            <a:chExt cx="7726680" cy="2391410"/>
          </a:xfrm>
        </p:grpSpPr>
        <p:pic>
          <p:nvPicPr>
            <p:cNvPr id="46" name="object 46"/>
            <p:cNvPicPr/>
            <p:nvPr/>
          </p:nvPicPr>
          <p:blipFill>
            <a:blip r:embed="rId18" cstate="print"/>
            <a:stretch>
              <a:fillRect/>
            </a:stretch>
          </p:blipFill>
          <p:spPr>
            <a:xfrm>
              <a:off x="6443472" y="6115812"/>
              <a:ext cx="1821179" cy="216408"/>
            </a:xfrm>
            <a:prstGeom prst="rect">
              <a:avLst/>
            </a:prstGeom>
          </p:spPr>
        </p:pic>
        <p:pic>
          <p:nvPicPr>
            <p:cNvPr id="47" name="object 47"/>
            <p:cNvPicPr/>
            <p:nvPr/>
          </p:nvPicPr>
          <p:blipFill>
            <a:blip r:embed="rId19" cstate="print"/>
            <a:stretch>
              <a:fillRect/>
            </a:stretch>
          </p:blipFill>
          <p:spPr>
            <a:xfrm>
              <a:off x="4546092" y="4265688"/>
              <a:ext cx="1744980" cy="1581912"/>
            </a:xfrm>
            <a:prstGeom prst="rect">
              <a:avLst/>
            </a:prstGeom>
          </p:spPr>
        </p:pic>
        <p:pic>
          <p:nvPicPr>
            <p:cNvPr id="48" name="object 48"/>
            <p:cNvPicPr/>
            <p:nvPr/>
          </p:nvPicPr>
          <p:blipFill>
            <a:blip r:embed="rId20" cstate="print"/>
            <a:stretch>
              <a:fillRect/>
            </a:stretch>
          </p:blipFill>
          <p:spPr>
            <a:xfrm>
              <a:off x="4724400" y="4450067"/>
              <a:ext cx="1354836" cy="1277112"/>
            </a:xfrm>
            <a:prstGeom prst="rect">
              <a:avLst/>
            </a:prstGeom>
          </p:spPr>
        </p:pic>
        <p:pic>
          <p:nvPicPr>
            <p:cNvPr id="49" name="object 49"/>
            <p:cNvPicPr/>
            <p:nvPr/>
          </p:nvPicPr>
          <p:blipFill>
            <a:blip r:embed="rId21" cstate="print"/>
            <a:stretch>
              <a:fillRect/>
            </a:stretch>
          </p:blipFill>
          <p:spPr>
            <a:xfrm>
              <a:off x="4593336" y="4293489"/>
              <a:ext cx="1655064" cy="1490484"/>
            </a:xfrm>
            <a:prstGeom prst="rect">
              <a:avLst/>
            </a:prstGeom>
          </p:spPr>
        </p:pic>
        <p:sp>
          <p:nvSpPr>
            <p:cNvPr id="50" name="object 50"/>
            <p:cNvSpPr/>
            <p:nvPr/>
          </p:nvSpPr>
          <p:spPr>
            <a:xfrm>
              <a:off x="4593336" y="4293489"/>
              <a:ext cx="1655445" cy="1490980"/>
            </a:xfrm>
            <a:custGeom>
              <a:avLst/>
              <a:gdLst/>
              <a:ahLst/>
              <a:cxnLst/>
              <a:rect l="l" t="t" r="r" b="b"/>
              <a:pathLst>
                <a:path w="1655445" h="1490979">
                  <a:moveTo>
                    <a:pt x="0" y="25781"/>
                  </a:moveTo>
                  <a:lnTo>
                    <a:pt x="372110" y="0"/>
                  </a:lnTo>
                  <a:lnTo>
                    <a:pt x="285496" y="99568"/>
                  </a:lnTo>
                  <a:lnTo>
                    <a:pt x="1655064" y="1291590"/>
                  </a:lnTo>
                  <a:lnTo>
                    <a:pt x="1481836" y="1490484"/>
                  </a:lnTo>
                  <a:lnTo>
                    <a:pt x="112267" y="298450"/>
                  </a:lnTo>
                  <a:lnTo>
                    <a:pt x="25780" y="397891"/>
                  </a:lnTo>
                  <a:lnTo>
                    <a:pt x="0" y="25781"/>
                  </a:lnTo>
                  <a:close/>
                </a:path>
              </a:pathLst>
            </a:custGeom>
            <a:ln w="9525">
              <a:solidFill>
                <a:srgbClr val="961A2E"/>
              </a:solidFill>
            </a:ln>
          </p:spPr>
          <p:txBody>
            <a:bodyPr wrap="square" lIns="0" tIns="0" rIns="0" bIns="0" rtlCol="0"/>
            <a:lstStyle/>
            <a:p>
              <a:endParaRPr>
                <a:solidFill>
                  <a:prstClr val="black"/>
                </a:solidFill>
                <a:latin typeface="Calibri"/>
              </a:endParaRPr>
            </a:p>
          </p:txBody>
        </p:sp>
        <p:sp>
          <p:nvSpPr>
            <p:cNvPr id="51" name="object 51"/>
            <p:cNvSpPr/>
            <p:nvPr/>
          </p:nvSpPr>
          <p:spPr>
            <a:xfrm>
              <a:off x="5007229" y="4670044"/>
              <a:ext cx="835025" cy="755650"/>
            </a:xfrm>
            <a:custGeom>
              <a:avLst/>
              <a:gdLst/>
              <a:ahLst/>
              <a:cxnLst/>
              <a:rect l="l" t="t" r="r" b="b"/>
              <a:pathLst>
                <a:path w="835025" h="755650">
                  <a:moveTo>
                    <a:pt x="747139" y="732789"/>
                  </a:moveTo>
                  <a:lnTo>
                    <a:pt x="723011" y="732789"/>
                  </a:lnTo>
                  <a:lnTo>
                    <a:pt x="713105" y="744219"/>
                  </a:lnTo>
                  <a:lnTo>
                    <a:pt x="727201" y="755649"/>
                  </a:lnTo>
                  <a:lnTo>
                    <a:pt x="747139" y="732789"/>
                  </a:lnTo>
                  <a:close/>
                </a:path>
                <a:path w="835025" h="755650">
                  <a:moveTo>
                    <a:pt x="742061" y="618489"/>
                  </a:moveTo>
                  <a:lnTo>
                    <a:pt x="728091" y="618489"/>
                  </a:lnTo>
                  <a:lnTo>
                    <a:pt x="714121" y="623569"/>
                  </a:lnTo>
                  <a:lnTo>
                    <a:pt x="678497" y="657859"/>
                  </a:lnTo>
                  <a:lnTo>
                    <a:pt x="670036" y="687069"/>
                  </a:lnTo>
                  <a:lnTo>
                    <a:pt x="670427" y="694689"/>
                  </a:lnTo>
                  <a:lnTo>
                    <a:pt x="694864" y="730249"/>
                  </a:lnTo>
                  <a:lnTo>
                    <a:pt x="703770" y="734059"/>
                  </a:lnTo>
                  <a:lnTo>
                    <a:pt x="713152" y="734059"/>
                  </a:lnTo>
                  <a:lnTo>
                    <a:pt x="723011" y="732789"/>
                  </a:lnTo>
                  <a:lnTo>
                    <a:pt x="747139" y="732789"/>
                  </a:lnTo>
                  <a:lnTo>
                    <a:pt x="758216" y="720089"/>
                  </a:lnTo>
                  <a:lnTo>
                    <a:pt x="715843" y="720089"/>
                  </a:lnTo>
                  <a:lnTo>
                    <a:pt x="709580" y="718819"/>
                  </a:lnTo>
                  <a:lnTo>
                    <a:pt x="703841" y="716279"/>
                  </a:lnTo>
                  <a:lnTo>
                    <a:pt x="698626" y="712469"/>
                  </a:lnTo>
                  <a:lnTo>
                    <a:pt x="692150" y="707389"/>
                  </a:lnTo>
                  <a:lnTo>
                    <a:pt x="688848" y="699769"/>
                  </a:lnTo>
                  <a:lnTo>
                    <a:pt x="688975" y="689609"/>
                  </a:lnTo>
                  <a:lnTo>
                    <a:pt x="711709" y="650239"/>
                  </a:lnTo>
                  <a:lnTo>
                    <a:pt x="733551" y="637539"/>
                  </a:lnTo>
                  <a:lnTo>
                    <a:pt x="774319" y="637539"/>
                  </a:lnTo>
                  <a:lnTo>
                    <a:pt x="772413" y="634999"/>
                  </a:lnTo>
                  <a:lnTo>
                    <a:pt x="767080" y="629919"/>
                  </a:lnTo>
                  <a:lnTo>
                    <a:pt x="761366" y="626109"/>
                  </a:lnTo>
                  <a:lnTo>
                    <a:pt x="755284" y="622299"/>
                  </a:lnTo>
                  <a:lnTo>
                    <a:pt x="748845" y="619759"/>
                  </a:lnTo>
                  <a:lnTo>
                    <a:pt x="742061" y="618489"/>
                  </a:lnTo>
                  <a:close/>
                </a:path>
                <a:path w="835025" h="755650">
                  <a:moveTo>
                    <a:pt x="774319" y="637539"/>
                  </a:moveTo>
                  <a:lnTo>
                    <a:pt x="746506" y="637539"/>
                  </a:lnTo>
                  <a:lnTo>
                    <a:pt x="752268" y="640079"/>
                  </a:lnTo>
                  <a:lnTo>
                    <a:pt x="757555" y="643889"/>
                  </a:lnTo>
                  <a:lnTo>
                    <a:pt x="762105" y="648969"/>
                  </a:lnTo>
                  <a:lnTo>
                    <a:pt x="765286" y="654049"/>
                  </a:lnTo>
                  <a:lnTo>
                    <a:pt x="767109" y="660399"/>
                  </a:lnTo>
                  <a:lnTo>
                    <a:pt x="767588" y="668019"/>
                  </a:lnTo>
                  <a:lnTo>
                    <a:pt x="766349" y="675639"/>
                  </a:lnTo>
                  <a:lnTo>
                    <a:pt x="743936" y="708659"/>
                  </a:lnTo>
                  <a:lnTo>
                    <a:pt x="722630" y="720089"/>
                  </a:lnTo>
                  <a:lnTo>
                    <a:pt x="758216" y="720089"/>
                  </a:lnTo>
                  <a:lnTo>
                    <a:pt x="806952" y="664209"/>
                  </a:lnTo>
                  <a:lnTo>
                    <a:pt x="781050" y="664209"/>
                  </a:lnTo>
                  <a:lnTo>
                    <a:pt x="781558" y="657859"/>
                  </a:lnTo>
                  <a:lnTo>
                    <a:pt x="780669" y="651509"/>
                  </a:lnTo>
                  <a:lnTo>
                    <a:pt x="778510" y="646429"/>
                  </a:lnTo>
                  <a:lnTo>
                    <a:pt x="776224" y="640079"/>
                  </a:lnTo>
                  <a:lnTo>
                    <a:pt x="774319" y="637539"/>
                  </a:lnTo>
                  <a:close/>
                </a:path>
                <a:path w="835025" h="755650">
                  <a:moveTo>
                    <a:pt x="819531" y="619759"/>
                  </a:moveTo>
                  <a:lnTo>
                    <a:pt x="781050" y="664209"/>
                  </a:lnTo>
                  <a:lnTo>
                    <a:pt x="806952" y="664209"/>
                  </a:lnTo>
                  <a:lnTo>
                    <a:pt x="834644" y="632459"/>
                  </a:lnTo>
                  <a:lnTo>
                    <a:pt x="819531" y="619759"/>
                  </a:lnTo>
                  <a:close/>
                </a:path>
                <a:path w="835025" h="755650">
                  <a:moveTo>
                    <a:pt x="675386" y="553719"/>
                  </a:moveTo>
                  <a:lnTo>
                    <a:pt x="597535" y="643889"/>
                  </a:lnTo>
                  <a:lnTo>
                    <a:pt x="612648" y="656589"/>
                  </a:lnTo>
                  <a:lnTo>
                    <a:pt x="653415" y="609599"/>
                  </a:lnTo>
                  <a:lnTo>
                    <a:pt x="659003" y="603249"/>
                  </a:lnTo>
                  <a:lnTo>
                    <a:pt x="664972" y="598169"/>
                  </a:lnTo>
                  <a:lnTo>
                    <a:pt x="675513" y="591819"/>
                  </a:lnTo>
                  <a:lnTo>
                    <a:pt x="679831" y="590549"/>
                  </a:lnTo>
                  <a:lnTo>
                    <a:pt x="718185" y="590549"/>
                  </a:lnTo>
                  <a:lnTo>
                    <a:pt x="715137" y="585469"/>
                  </a:lnTo>
                  <a:lnTo>
                    <a:pt x="710057" y="580389"/>
                  </a:lnTo>
                  <a:lnTo>
                    <a:pt x="708278" y="579119"/>
                  </a:lnTo>
                  <a:lnTo>
                    <a:pt x="677163" y="579119"/>
                  </a:lnTo>
                  <a:lnTo>
                    <a:pt x="688975" y="566419"/>
                  </a:lnTo>
                  <a:lnTo>
                    <a:pt x="675386" y="553719"/>
                  </a:lnTo>
                  <a:close/>
                </a:path>
                <a:path w="835025" h="755650">
                  <a:moveTo>
                    <a:pt x="546481" y="520699"/>
                  </a:moveTo>
                  <a:lnTo>
                    <a:pt x="536194" y="520699"/>
                  </a:lnTo>
                  <a:lnTo>
                    <a:pt x="531113" y="523239"/>
                  </a:lnTo>
                  <a:lnTo>
                    <a:pt x="525907" y="524509"/>
                  </a:lnTo>
                  <a:lnTo>
                    <a:pt x="509400" y="551179"/>
                  </a:lnTo>
                  <a:lnTo>
                    <a:pt x="509524" y="557529"/>
                  </a:lnTo>
                  <a:lnTo>
                    <a:pt x="531876" y="589279"/>
                  </a:lnTo>
                  <a:lnTo>
                    <a:pt x="552069" y="598169"/>
                  </a:lnTo>
                  <a:lnTo>
                    <a:pt x="560451" y="600709"/>
                  </a:lnTo>
                  <a:lnTo>
                    <a:pt x="570230" y="600709"/>
                  </a:lnTo>
                  <a:lnTo>
                    <a:pt x="566928" y="604519"/>
                  </a:lnTo>
                  <a:lnTo>
                    <a:pt x="564769" y="609599"/>
                  </a:lnTo>
                  <a:lnTo>
                    <a:pt x="563626" y="613409"/>
                  </a:lnTo>
                  <a:lnTo>
                    <a:pt x="579501" y="627379"/>
                  </a:lnTo>
                  <a:lnTo>
                    <a:pt x="580517" y="622299"/>
                  </a:lnTo>
                  <a:lnTo>
                    <a:pt x="584962" y="613409"/>
                  </a:lnTo>
                  <a:lnTo>
                    <a:pt x="587847" y="609599"/>
                  </a:lnTo>
                  <a:lnTo>
                    <a:pt x="592518" y="603249"/>
                  </a:lnTo>
                  <a:lnTo>
                    <a:pt x="606536" y="586739"/>
                  </a:lnTo>
                  <a:lnTo>
                    <a:pt x="565531" y="586739"/>
                  </a:lnTo>
                  <a:lnTo>
                    <a:pt x="552069" y="584199"/>
                  </a:lnTo>
                  <a:lnTo>
                    <a:pt x="545719" y="581659"/>
                  </a:lnTo>
                  <a:lnTo>
                    <a:pt x="539876" y="575309"/>
                  </a:lnTo>
                  <a:lnTo>
                    <a:pt x="534035" y="570229"/>
                  </a:lnTo>
                  <a:lnTo>
                    <a:pt x="530733" y="565149"/>
                  </a:lnTo>
                  <a:lnTo>
                    <a:pt x="529209" y="554989"/>
                  </a:lnTo>
                  <a:lnTo>
                    <a:pt x="530606" y="549909"/>
                  </a:lnTo>
                  <a:lnTo>
                    <a:pt x="534162" y="546099"/>
                  </a:lnTo>
                  <a:lnTo>
                    <a:pt x="536448" y="543559"/>
                  </a:lnTo>
                  <a:lnTo>
                    <a:pt x="539242" y="541019"/>
                  </a:lnTo>
                  <a:lnTo>
                    <a:pt x="542544" y="541019"/>
                  </a:lnTo>
                  <a:lnTo>
                    <a:pt x="545846" y="539749"/>
                  </a:lnTo>
                  <a:lnTo>
                    <a:pt x="584852" y="539749"/>
                  </a:lnTo>
                  <a:lnTo>
                    <a:pt x="577215" y="534669"/>
                  </a:lnTo>
                  <a:lnTo>
                    <a:pt x="570484" y="530859"/>
                  </a:lnTo>
                  <a:lnTo>
                    <a:pt x="565404" y="527049"/>
                  </a:lnTo>
                  <a:lnTo>
                    <a:pt x="561721" y="525779"/>
                  </a:lnTo>
                  <a:lnTo>
                    <a:pt x="556641" y="523239"/>
                  </a:lnTo>
                  <a:lnTo>
                    <a:pt x="546481" y="520699"/>
                  </a:lnTo>
                  <a:close/>
                </a:path>
                <a:path w="835025" h="755650">
                  <a:moveTo>
                    <a:pt x="718185" y="590549"/>
                  </a:moveTo>
                  <a:lnTo>
                    <a:pt x="688594" y="590549"/>
                  </a:lnTo>
                  <a:lnTo>
                    <a:pt x="692404" y="593089"/>
                  </a:lnTo>
                  <a:lnTo>
                    <a:pt x="695706" y="595629"/>
                  </a:lnTo>
                  <a:lnTo>
                    <a:pt x="699388" y="599439"/>
                  </a:lnTo>
                  <a:lnTo>
                    <a:pt x="702183" y="603249"/>
                  </a:lnTo>
                  <a:lnTo>
                    <a:pt x="703961" y="608329"/>
                  </a:lnTo>
                  <a:lnTo>
                    <a:pt x="721360" y="599439"/>
                  </a:lnTo>
                  <a:lnTo>
                    <a:pt x="718947" y="591819"/>
                  </a:lnTo>
                  <a:lnTo>
                    <a:pt x="718185" y="590549"/>
                  </a:lnTo>
                  <a:close/>
                </a:path>
                <a:path w="835025" h="755650">
                  <a:moveTo>
                    <a:pt x="584852" y="539749"/>
                  </a:moveTo>
                  <a:lnTo>
                    <a:pt x="549275" y="539749"/>
                  </a:lnTo>
                  <a:lnTo>
                    <a:pt x="556387" y="542289"/>
                  </a:lnTo>
                  <a:lnTo>
                    <a:pt x="561594" y="544829"/>
                  </a:lnTo>
                  <a:lnTo>
                    <a:pt x="568706" y="549909"/>
                  </a:lnTo>
                  <a:lnTo>
                    <a:pt x="577492" y="554989"/>
                  </a:lnTo>
                  <a:lnTo>
                    <a:pt x="585374" y="560069"/>
                  </a:lnTo>
                  <a:lnTo>
                    <a:pt x="592351" y="562609"/>
                  </a:lnTo>
                  <a:lnTo>
                    <a:pt x="598424" y="565149"/>
                  </a:lnTo>
                  <a:lnTo>
                    <a:pt x="587756" y="577849"/>
                  </a:lnTo>
                  <a:lnTo>
                    <a:pt x="582549" y="581659"/>
                  </a:lnTo>
                  <a:lnTo>
                    <a:pt x="577976" y="584199"/>
                  </a:lnTo>
                  <a:lnTo>
                    <a:pt x="571881" y="586739"/>
                  </a:lnTo>
                  <a:lnTo>
                    <a:pt x="606536" y="586739"/>
                  </a:lnTo>
                  <a:lnTo>
                    <a:pt x="624840" y="565149"/>
                  </a:lnTo>
                  <a:lnTo>
                    <a:pt x="630682" y="558799"/>
                  </a:lnTo>
                  <a:lnTo>
                    <a:pt x="634492" y="553719"/>
                  </a:lnTo>
                  <a:lnTo>
                    <a:pt x="608711" y="553719"/>
                  </a:lnTo>
                  <a:lnTo>
                    <a:pt x="602521" y="551179"/>
                  </a:lnTo>
                  <a:lnTo>
                    <a:pt x="595201" y="546099"/>
                  </a:lnTo>
                  <a:lnTo>
                    <a:pt x="586761" y="541019"/>
                  </a:lnTo>
                  <a:lnTo>
                    <a:pt x="584852" y="539749"/>
                  </a:lnTo>
                  <a:close/>
                </a:path>
                <a:path w="835025" h="755650">
                  <a:moveTo>
                    <a:pt x="702437" y="575309"/>
                  </a:moveTo>
                  <a:lnTo>
                    <a:pt x="693038" y="575309"/>
                  </a:lnTo>
                  <a:lnTo>
                    <a:pt x="686181" y="576579"/>
                  </a:lnTo>
                  <a:lnTo>
                    <a:pt x="677163" y="579119"/>
                  </a:lnTo>
                  <a:lnTo>
                    <a:pt x="708278" y="579119"/>
                  </a:lnTo>
                  <a:lnTo>
                    <a:pt x="706501" y="577849"/>
                  </a:lnTo>
                  <a:lnTo>
                    <a:pt x="702437" y="575309"/>
                  </a:lnTo>
                  <a:close/>
                </a:path>
                <a:path w="835025" h="755650">
                  <a:moveTo>
                    <a:pt x="619633" y="501649"/>
                  </a:moveTo>
                  <a:lnTo>
                    <a:pt x="581913" y="501649"/>
                  </a:lnTo>
                  <a:lnTo>
                    <a:pt x="587501" y="502919"/>
                  </a:lnTo>
                  <a:lnTo>
                    <a:pt x="593090" y="502919"/>
                  </a:lnTo>
                  <a:lnTo>
                    <a:pt x="599440" y="506729"/>
                  </a:lnTo>
                  <a:lnTo>
                    <a:pt x="606551" y="513079"/>
                  </a:lnTo>
                  <a:lnTo>
                    <a:pt x="614172" y="519429"/>
                  </a:lnTo>
                  <a:lnTo>
                    <a:pt x="618490" y="525779"/>
                  </a:lnTo>
                  <a:lnTo>
                    <a:pt x="620013" y="537209"/>
                  </a:lnTo>
                  <a:lnTo>
                    <a:pt x="617601" y="543559"/>
                  </a:lnTo>
                  <a:lnTo>
                    <a:pt x="612267" y="549909"/>
                  </a:lnTo>
                  <a:lnTo>
                    <a:pt x="611759" y="549909"/>
                  </a:lnTo>
                  <a:lnTo>
                    <a:pt x="610616" y="551179"/>
                  </a:lnTo>
                  <a:lnTo>
                    <a:pt x="608711" y="553719"/>
                  </a:lnTo>
                  <a:lnTo>
                    <a:pt x="634492" y="553719"/>
                  </a:lnTo>
                  <a:lnTo>
                    <a:pt x="636270" y="551179"/>
                  </a:lnTo>
                  <a:lnTo>
                    <a:pt x="638937" y="546099"/>
                  </a:lnTo>
                  <a:lnTo>
                    <a:pt x="640461" y="541019"/>
                  </a:lnTo>
                  <a:lnTo>
                    <a:pt x="640715" y="532129"/>
                  </a:lnTo>
                  <a:lnTo>
                    <a:pt x="639063" y="527049"/>
                  </a:lnTo>
                  <a:lnTo>
                    <a:pt x="632713" y="514349"/>
                  </a:lnTo>
                  <a:lnTo>
                    <a:pt x="627253" y="507999"/>
                  </a:lnTo>
                  <a:lnTo>
                    <a:pt x="619633" y="501649"/>
                  </a:lnTo>
                  <a:close/>
                </a:path>
                <a:path w="835025" h="755650">
                  <a:moveTo>
                    <a:pt x="511810" y="430529"/>
                  </a:moveTo>
                  <a:lnTo>
                    <a:pt x="491871" y="430529"/>
                  </a:lnTo>
                  <a:lnTo>
                    <a:pt x="482092" y="448309"/>
                  </a:lnTo>
                  <a:lnTo>
                    <a:pt x="449707" y="514349"/>
                  </a:lnTo>
                  <a:lnTo>
                    <a:pt x="465455" y="528319"/>
                  </a:lnTo>
                  <a:lnTo>
                    <a:pt x="509016" y="501649"/>
                  </a:lnTo>
                  <a:lnTo>
                    <a:pt x="475996" y="501649"/>
                  </a:lnTo>
                  <a:lnTo>
                    <a:pt x="486410" y="481329"/>
                  </a:lnTo>
                  <a:lnTo>
                    <a:pt x="511810" y="430529"/>
                  </a:lnTo>
                  <a:close/>
                </a:path>
                <a:path w="835025" h="755650">
                  <a:moveTo>
                    <a:pt x="588899" y="483869"/>
                  </a:moveTo>
                  <a:lnTo>
                    <a:pt x="581913" y="483869"/>
                  </a:lnTo>
                  <a:lnTo>
                    <a:pt x="568960" y="486409"/>
                  </a:lnTo>
                  <a:lnTo>
                    <a:pt x="562229" y="488949"/>
                  </a:lnTo>
                  <a:lnTo>
                    <a:pt x="555371" y="494029"/>
                  </a:lnTo>
                  <a:lnTo>
                    <a:pt x="568451" y="509269"/>
                  </a:lnTo>
                  <a:lnTo>
                    <a:pt x="575563" y="504189"/>
                  </a:lnTo>
                  <a:lnTo>
                    <a:pt x="581913" y="501649"/>
                  </a:lnTo>
                  <a:lnTo>
                    <a:pt x="619633" y="501649"/>
                  </a:lnTo>
                  <a:lnTo>
                    <a:pt x="613898" y="497839"/>
                  </a:lnTo>
                  <a:lnTo>
                    <a:pt x="608139" y="492759"/>
                  </a:lnTo>
                  <a:lnTo>
                    <a:pt x="596646" y="487679"/>
                  </a:lnTo>
                  <a:lnTo>
                    <a:pt x="588899" y="483869"/>
                  </a:lnTo>
                  <a:close/>
                </a:path>
                <a:path w="835025" h="755650">
                  <a:moveTo>
                    <a:pt x="556513" y="450849"/>
                  </a:moveTo>
                  <a:lnTo>
                    <a:pt x="475996" y="501649"/>
                  </a:lnTo>
                  <a:lnTo>
                    <a:pt x="509016" y="501649"/>
                  </a:lnTo>
                  <a:lnTo>
                    <a:pt x="571246" y="463549"/>
                  </a:lnTo>
                  <a:lnTo>
                    <a:pt x="556513" y="450849"/>
                  </a:lnTo>
                  <a:close/>
                </a:path>
                <a:path w="835025" h="755650">
                  <a:moveTo>
                    <a:pt x="448563" y="356869"/>
                  </a:moveTo>
                  <a:lnTo>
                    <a:pt x="398018" y="469899"/>
                  </a:lnTo>
                  <a:lnTo>
                    <a:pt x="413893" y="483869"/>
                  </a:lnTo>
                  <a:lnTo>
                    <a:pt x="451025" y="458469"/>
                  </a:lnTo>
                  <a:lnTo>
                    <a:pt x="422021" y="458469"/>
                  </a:lnTo>
                  <a:lnTo>
                    <a:pt x="464185" y="369569"/>
                  </a:lnTo>
                  <a:lnTo>
                    <a:pt x="448563" y="356869"/>
                  </a:lnTo>
                  <a:close/>
                </a:path>
                <a:path w="835025" h="755650">
                  <a:moveTo>
                    <a:pt x="502538" y="403859"/>
                  </a:moveTo>
                  <a:lnTo>
                    <a:pt x="442722" y="443229"/>
                  </a:lnTo>
                  <a:lnTo>
                    <a:pt x="430022" y="452119"/>
                  </a:lnTo>
                  <a:lnTo>
                    <a:pt x="423163" y="457199"/>
                  </a:lnTo>
                  <a:lnTo>
                    <a:pt x="422021" y="458469"/>
                  </a:lnTo>
                  <a:lnTo>
                    <a:pt x="451025" y="458469"/>
                  </a:lnTo>
                  <a:lnTo>
                    <a:pt x="491871" y="430529"/>
                  </a:lnTo>
                  <a:lnTo>
                    <a:pt x="511810" y="430529"/>
                  </a:lnTo>
                  <a:lnTo>
                    <a:pt x="518160" y="417829"/>
                  </a:lnTo>
                  <a:lnTo>
                    <a:pt x="502538" y="403859"/>
                  </a:lnTo>
                  <a:close/>
                </a:path>
                <a:path w="835025" h="755650">
                  <a:moveTo>
                    <a:pt x="380711" y="356869"/>
                  </a:moveTo>
                  <a:lnTo>
                    <a:pt x="361061" y="356869"/>
                  </a:lnTo>
                  <a:lnTo>
                    <a:pt x="350774" y="427989"/>
                  </a:lnTo>
                  <a:lnTo>
                    <a:pt x="369570" y="444499"/>
                  </a:lnTo>
                  <a:lnTo>
                    <a:pt x="380711" y="356869"/>
                  </a:lnTo>
                  <a:close/>
                </a:path>
                <a:path w="835025" h="755650">
                  <a:moveTo>
                    <a:pt x="402844" y="256539"/>
                  </a:moveTo>
                  <a:lnTo>
                    <a:pt x="295401" y="380999"/>
                  </a:lnTo>
                  <a:lnTo>
                    <a:pt x="310515" y="393699"/>
                  </a:lnTo>
                  <a:lnTo>
                    <a:pt x="341375" y="358139"/>
                  </a:lnTo>
                  <a:lnTo>
                    <a:pt x="361061" y="356869"/>
                  </a:lnTo>
                  <a:lnTo>
                    <a:pt x="380711" y="356869"/>
                  </a:lnTo>
                  <a:lnTo>
                    <a:pt x="380873" y="355599"/>
                  </a:lnTo>
                  <a:lnTo>
                    <a:pt x="443865" y="353059"/>
                  </a:lnTo>
                  <a:lnTo>
                    <a:pt x="429895" y="340359"/>
                  </a:lnTo>
                  <a:lnTo>
                    <a:pt x="356743" y="340359"/>
                  </a:lnTo>
                  <a:lnTo>
                    <a:pt x="417957" y="270509"/>
                  </a:lnTo>
                  <a:lnTo>
                    <a:pt x="402844" y="256539"/>
                  </a:lnTo>
                  <a:close/>
                </a:path>
                <a:path w="835025" h="755650">
                  <a:moveTo>
                    <a:pt x="291486" y="231139"/>
                  </a:moveTo>
                  <a:lnTo>
                    <a:pt x="284305" y="231139"/>
                  </a:lnTo>
                  <a:lnTo>
                    <a:pt x="270001" y="236219"/>
                  </a:lnTo>
                  <a:lnTo>
                    <a:pt x="234622" y="267969"/>
                  </a:lnTo>
                  <a:lnTo>
                    <a:pt x="224282" y="300989"/>
                  </a:lnTo>
                  <a:lnTo>
                    <a:pt x="225760" y="311149"/>
                  </a:lnTo>
                  <a:lnTo>
                    <a:pt x="250910" y="344169"/>
                  </a:lnTo>
                  <a:lnTo>
                    <a:pt x="275717" y="351789"/>
                  </a:lnTo>
                  <a:lnTo>
                    <a:pt x="284384" y="350519"/>
                  </a:lnTo>
                  <a:lnTo>
                    <a:pt x="292861" y="347979"/>
                  </a:lnTo>
                  <a:lnTo>
                    <a:pt x="301148" y="344169"/>
                  </a:lnTo>
                  <a:lnTo>
                    <a:pt x="309245" y="337819"/>
                  </a:lnTo>
                  <a:lnTo>
                    <a:pt x="305642" y="334009"/>
                  </a:lnTo>
                  <a:lnTo>
                    <a:pt x="266573" y="334009"/>
                  </a:lnTo>
                  <a:lnTo>
                    <a:pt x="259969" y="331469"/>
                  </a:lnTo>
                  <a:lnTo>
                    <a:pt x="243205" y="302259"/>
                  </a:lnTo>
                  <a:lnTo>
                    <a:pt x="244256" y="294639"/>
                  </a:lnTo>
                  <a:lnTo>
                    <a:pt x="266723" y="261619"/>
                  </a:lnTo>
                  <a:lnTo>
                    <a:pt x="288798" y="250189"/>
                  </a:lnTo>
                  <a:lnTo>
                    <a:pt x="330084" y="250189"/>
                  </a:lnTo>
                  <a:lnTo>
                    <a:pt x="324866" y="245109"/>
                  </a:lnTo>
                  <a:lnTo>
                    <a:pt x="318885" y="241299"/>
                  </a:lnTo>
                  <a:lnTo>
                    <a:pt x="312547" y="237489"/>
                  </a:lnTo>
                  <a:lnTo>
                    <a:pt x="305827" y="233679"/>
                  </a:lnTo>
                  <a:lnTo>
                    <a:pt x="291486" y="231139"/>
                  </a:lnTo>
                  <a:close/>
                </a:path>
                <a:path w="835025" h="755650">
                  <a:moveTo>
                    <a:pt x="424307" y="335279"/>
                  </a:moveTo>
                  <a:lnTo>
                    <a:pt x="356743" y="340359"/>
                  </a:lnTo>
                  <a:lnTo>
                    <a:pt x="429895" y="340359"/>
                  </a:lnTo>
                  <a:lnTo>
                    <a:pt x="424307" y="335279"/>
                  </a:lnTo>
                  <a:close/>
                </a:path>
                <a:path w="835025" h="755650">
                  <a:moveTo>
                    <a:pt x="296037" y="323849"/>
                  </a:moveTo>
                  <a:lnTo>
                    <a:pt x="288290" y="330199"/>
                  </a:lnTo>
                  <a:lnTo>
                    <a:pt x="280924" y="334009"/>
                  </a:lnTo>
                  <a:lnTo>
                    <a:pt x="305642" y="334009"/>
                  </a:lnTo>
                  <a:lnTo>
                    <a:pt x="296037" y="323849"/>
                  </a:lnTo>
                  <a:close/>
                </a:path>
                <a:path w="835025" h="755650">
                  <a:moveTo>
                    <a:pt x="330084" y="250189"/>
                  </a:moveTo>
                  <a:lnTo>
                    <a:pt x="295773" y="250189"/>
                  </a:lnTo>
                  <a:lnTo>
                    <a:pt x="302402" y="251459"/>
                  </a:lnTo>
                  <a:lnTo>
                    <a:pt x="308675" y="253999"/>
                  </a:lnTo>
                  <a:lnTo>
                    <a:pt x="324485" y="280669"/>
                  </a:lnTo>
                  <a:lnTo>
                    <a:pt x="322961" y="287019"/>
                  </a:lnTo>
                  <a:lnTo>
                    <a:pt x="319150" y="294639"/>
                  </a:lnTo>
                  <a:lnTo>
                    <a:pt x="335915" y="304799"/>
                  </a:lnTo>
                  <a:lnTo>
                    <a:pt x="339746" y="297179"/>
                  </a:lnTo>
                  <a:lnTo>
                    <a:pt x="342090" y="289559"/>
                  </a:lnTo>
                  <a:lnTo>
                    <a:pt x="342933" y="280669"/>
                  </a:lnTo>
                  <a:lnTo>
                    <a:pt x="342265" y="273049"/>
                  </a:lnTo>
                  <a:lnTo>
                    <a:pt x="340100" y="265429"/>
                  </a:lnTo>
                  <a:lnTo>
                    <a:pt x="336470" y="259079"/>
                  </a:lnTo>
                  <a:lnTo>
                    <a:pt x="331388" y="251459"/>
                  </a:lnTo>
                  <a:lnTo>
                    <a:pt x="330084" y="250189"/>
                  </a:lnTo>
                  <a:close/>
                </a:path>
                <a:path w="835025" h="755650">
                  <a:moveTo>
                    <a:pt x="152781" y="182879"/>
                  </a:moveTo>
                  <a:lnTo>
                    <a:pt x="147700" y="182879"/>
                  </a:lnTo>
                  <a:lnTo>
                    <a:pt x="142494" y="185419"/>
                  </a:lnTo>
                  <a:lnTo>
                    <a:pt x="137413" y="186689"/>
                  </a:lnTo>
                  <a:lnTo>
                    <a:pt x="120888" y="212089"/>
                  </a:lnTo>
                  <a:lnTo>
                    <a:pt x="121031" y="219709"/>
                  </a:lnTo>
                  <a:lnTo>
                    <a:pt x="143383" y="251459"/>
                  </a:lnTo>
                  <a:lnTo>
                    <a:pt x="171831" y="261619"/>
                  </a:lnTo>
                  <a:lnTo>
                    <a:pt x="181610" y="261619"/>
                  </a:lnTo>
                  <a:lnTo>
                    <a:pt x="178435" y="266699"/>
                  </a:lnTo>
                  <a:lnTo>
                    <a:pt x="176275" y="271779"/>
                  </a:lnTo>
                  <a:lnTo>
                    <a:pt x="175133" y="275589"/>
                  </a:lnTo>
                  <a:lnTo>
                    <a:pt x="190881" y="289559"/>
                  </a:lnTo>
                  <a:lnTo>
                    <a:pt x="192024" y="284479"/>
                  </a:lnTo>
                  <a:lnTo>
                    <a:pt x="193801" y="279399"/>
                  </a:lnTo>
                  <a:lnTo>
                    <a:pt x="196469" y="275589"/>
                  </a:lnTo>
                  <a:lnTo>
                    <a:pt x="199298" y="271779"/>
                  </a:lnTo>
                  <a:lnTo>
                    <a:pt x="203962" y="265429"/>
                  </a:lnTo>
                  <a:lnTo>
                    <a:pt x="210435" y="257809"/>
                  </a:lnTo>
                  <a:lnTo>
                    <a:pt x="217661" y="248919"/>
                  </a:lnTo>
                  <a:lnTo>
                    <a:pt x="177037" y="248919"/>
                  </a:lnTo>
                  <a:lnTo>
                    <a:pt x="163449" y="246379"/>
                  </a:lnTo>
                  <a:lnTo>
                    <a:pt x="157225" y="242569"/>
                  </a:lnTo>
                  <a:lnTo>
                    <a:pt x="151384" y="237489"/>
                  </a:lnTo>
                  <a:lnTo>
                    <a:pt x="145415" y="232409"/>
                  </a:lnTo>
                  <a:lnTo>
                    <a:pt x="142112" y="227329"/>
                  </a:lnTo>
                  <a:lnTo>
                    <a:pt x="141478" y="222249"/>
                  </a:lnTo>
                  <a:lnTo>
                    <a:pt x="140716" y="217169"/>
                  </a:lnTo>
                  <a:lnTo>
                    <a:pt x="142112" y="212089"/>
                  </a:lnTo>
                  <a:lnTo>
                    <a:pt x="145669" y="208279"/>
                  </a:lnTo>
                  <a:lnTo>
                    <a:pt x="147955" y="205739"/>
                  </a:lnTo>
                  <a:lnTo>
                    <a:pt x="150749" y="203199"/>
                  </a:lnTo>
                  <a:lnTo>
                    <a:pt x="154050" y="203199"/>
                  </a:lnTo>
                  <a:lnTo>
                    <a:pt x="157225" y="201929"/>
                  </a:lnTo>
                  <a:lnTo>
                    <a:pt x="196276" y="201929"/>
                  </a:lnTo>
                  <a:lnTo>
                    <a:pt x="188595" y="196849"/>
                  </a:lnTo>
                  <a:lnTo>
                    <a:pt x="181991" y="191769"/>
                  </a:lnTo>
                  <a:lnTo>
                    <a:pt x="176784" y="189229"/>
                  </a:lnTo>
                  <a:lnTo>
                    <a:pt x="173228" y="187959"/>
                  </a:lnTo>
                  <a:lnTo>
                    <a:pt x="168148" y="185419"/>
                  </a:lnTo>
                  <a:lnTo>
                    <a:pt x="163068" y="184149"/>
                  </a:lnTo>
                  <a:lnTo>
                    <a:pt x="152781" y="182879"/>
                  </a:lnTo>
                  <a:close/>
                </a:path>
                <a:path w="835025" h="755650">
                  <a:moveTo>
                    <a:pt x="196276" y="201929"/>
                  </a:moveTo>
                  <a:lnTo>
                    <a:pt x="160655" y="201929"/>
                  </a:lnTo>
                  <a:lnTo>
                    <a:pt x="167767" y="204469"/>
                  </a:lnTo>
                  <a:lnTo>
                    <a:pt x="173100" y="207009"/>
                  </a:lnTo>
                  <a:lnTo>
                    <a:pt x="180086" y="210819"/>
                  </a:lnTo>
                  <a:lnTo>
                    <a:pt x="188944" y="217169"/>
                  </a:lnTo>
                  <a:lnTo>
                    <a:pt x="196850" y="220979"/>
                  </a:lnTo>
                  <a:lnTo>
                    <a:pt x="203803" y="224789"/>
                  </a:lnTo>
                  <a:lnTo>
                    <a:pt x="209804" y="227329"/>
                  </a:lnTo>
                  <a:lnTo>
                    <a:pt x="204978" y="232409"/>
                  </a:lnTo>
                  <a:lnTo>
                    <a:pt x="177037" y="248919"/>
                  </a:lnTo>
                  <a:lnTo>
                    <a:pt x="217661" y="248919"/>
                  </a:lnTo>
                  <a:lnTo>
                    <a:pt x="218694" y="247649"/>
                  </a:lnTo>
                  <a:lnTo>
                    <a:pt x="236347" y="227329"/>
                  </a:lnTo>
                  <a:lnTo>
                    <a:pt x="242188" y="220979"/>
                  </a:lnTo>
                  <a:lnTo>
                    <a:pt x="245999" y="215899"/>
                  </a:lnTo>
                  <a:lnTo>
                    <a:pt x="220218" y="215899"/>
                  </a:lnTo>
                  <a:lnTo>
                    <a:pt x="213973" y="212089"/>
                  </a:lnTo>
                  <a:lnTo>
                    <a:pt x="206644" y="208279"/>
                  </a:lnTo>
                  <a:lnTo>
                    <a:pt x="198197" y="203199"/>
                  </a:lnTo>
                  <a:lnTo>
                    <a:pt x="196276" y="201929"/>
                  </a:lnTo>
                  <a:close/>
                </a:path>
                <a:path w="835025" h="755650">
                  <a:moveTo>
                    <a:pt x="231140" y="163829"/>
                  </a:moveTo>
                  <a:lnTo>
                    <a:pt x="193421" y="163829"/>
                  </a:lnTo>
                  <a:lnTo>
                    <a:pt x="198882" y="165099"/>
                  </a:lnTo>
                  <a:lnTo>
                    <a:pt x="204470" y="165099"/>
                  </a:lnTo>
                  <a:lnTo>
                    <a:pt x="210820" y="167639"/>
                  </a:lnTo>
                  <a:lnTo>
                    <a:pt x="231394" y="199389"/>
                  </a:lnTo>
                  <a:lnTo>
                    <a:pt x="229108" y="205739"/>
                  </a:lnTo>
                  <a:lnTo>
                    <a:pt x="223774" y="210819"/>
                  </a:lnTo>
                  <a:lnTo>
                    <a:pt x="223266" y="212089"/>
                  </a:lnTo>
                  <a:lnTo>
                    <a:pt x="221996" y="213359"/>
                  </a:lnTo>
                  <a:lnTo>
                    <a:pt x="220218" y="215899"/>
                  </a:lnTo>
                  <a:lnTo>
                    <a:pt x="245999" y="215899"/>
                  </a:lnTo>
                  <a:lnTo>
                    <a:pt x="247776" y="213359"/>
                  </a:lnTo>
                  <a:lnTo>
                    <a:pt x="250444" y="208279"/>
                  </a:lnTo>
                  <a:lnTo>
                    <a:pt x="251841" y="203199"/>
                  </a:lnTo>
                  <a:lnTo>
                    <a:pt x="252095" y="194309"/>
                  </a:lnTo>
                  <a:lnTo>
                    <a:pt x="250571" y="189229"/>
                  </a:lnTo>
                  <a:lnTo>
                    <a:pt x="247396" y="182879"/>
                  </a:lnTo>
                  <a:lnTo>
                    <a:pt x="244094" y="176529"/>
                  </a:lnTo>
                  <a:lnTo>
                    <a:pt x="238760" y="170179"/>
                  </a:lnTo>
                  <a:lnTo>
                    <a:pt x="231140" y="163829"/>
                  </a:lnTo>
                  <a:close/>
                </a:path>
                <a:path w="835025" h="755650">
                  <a:moveTo>
                    <a:pt x="107442" y="0"/>
                  </a:moveTo>
                  <a:lnTo>
                    <a:pt x="0" y="123189"/>
                  </a:lnTo>
                  <a:lnTo>
                    <a:pt x="47117" y="163829"/>
                  </a:lnTo>
                  <a:lnTo>
                    <a:pt x="52903" y="168909"/>
                  </a:lnTo>
                  <a:lnTo>
                    <a:pt x="58451" y="172719"/>
                  </a:lnTo>
                  <a:lnTo>
                    <a:pt x="63761" y="176529"/>
                  </a:lnTo>
                  <a:lnTo>
                    <a:pt x="68834" y="179069"/>
                  </a:lnTo>
                  <a:lnTo>
                    <a:pt x="75437" y="182879"/>
                  </a:lnTo>
                  <a:lnTo>
                    <a:pt x="87630" y="185419"/>
                  </a:lnTo>
                  <a:lnTo>
                    <a:pt x="93599" y="185419"/>
                  </a:lnTo>
                  <a:lnTo>
                    <a:pt x="127690" y="163829"/>
                  </a:lnTo>
                  <a:lnTo>
                    <a:pt x="87630" y="163829"/>
                  </a:lnTo>
                  <a:lnTo>
                    <a:pt x="79883" y="162559"/>
                  </a:lnTo>
                  <a:lnTo>
                    <a:pt x="75692" y="161289"/>
                  </a:lnTo>
                  <a:lnTo>
                    <a:pt x="71374" y="158749"/>
                  </a:lnTo>
                  <a:lnTo>
                    <a:pt x="68961" y="157479"/>
                  </a:lnTo>
                  <a:lnTo>
                    <a:pt x="65024" y="153669"/>
                  </a:lnTo>
                  <a:lnTo>
                    <a:pt x="59817" y="149859"/>
                  </a:lnTo>
                  <a:lnTo>
                    <a:pt x="29083" y="123189"/>
                  </a:lnTo>
                  <a:lnTo>
                    <a:pt x="65912" y="80009"/>
                  </a:lnTo>
                  <a:lnTo>
                    <a:pt x="94911" y="80009"/>
                  </a:lnTo>
                  <a:lnTo>
                    <a:pt x="78612" y="66039"/>
                  </a:lnTo>
                  <a:lnTo>
                    <a:pt x="111125" y="29209"/>
                  </a:lnTo>
                  <a:lnTo>
                    <a:pt x="140759" y="29209"/>
                  </a:lnTo>
                  <a:lnTo>
                    <a:pt x="107442" y="0"/>
                  </a:lnTo>
                  <a:close/>
                </a:path>
                <a:path w="835025" h="755650">
                  <a:moveTo>
                    <a:pt x="200406" y="146049"/>
                  </a:moveTo>
                  <a:lnTo>
                    <a:pt x="186817" y="146049"/>
                  </a:lnTo>
                  <a:lnTo>
                    <a:pt x="180340" y="147319"/>
                  </a:lnTo>
                  <a:lnTo>
                    <a:pt x="173736" y="151129"/>
                  </a:lnTo>
                  <a:lnTo>
                    <a:pt x="166750" y="156209"/>
                  </a:lnTo>
                  <a:lnTo>
                    <a:pt x="179832" y="171449"/>
                  </a:lnTo>
                  <a:lnTo>
                    <a:pt x="187071" y="166369"/>
                  </a:lnTo>
                  <a:lnTo>
                    <a:pt x="193421" y="163829"/>
                  </a:lnTo>
                  <a:lnTo>
                    <a:pt x="231140" y="163829"/>
                  </a:lnTo>
                  <a:lnTo>
                    <a:pt x="225349" y="158749"/>
                  </a:lnTo>
                  <a:lnTo>
                    <a:pt x="219583" y="154939"/>
                  </a:lnTo>
                  <a:lnTo>
                    <a:pt x="213816" y="152399"/>
                  </a:lnTo>
                  <a:lnTo>
                    <a:pt x="208025" y="148589"/>
                  </a:lnTo>
                  <a:lnTo>
                    <a:pt x="200406" y="146049"/>
                  </a:lnTo>
                  <a:close/>
                </a:path>
                <a:path w="835025" h="755650">
                  <a:moveTo>
                    <a:pt x="94911" y="80009"/>
                  </a:moveTo>
                  <a:lnTo>
                    <a:pt x="65912" y="80009"/>
                  </a:lnTo>
                  <a:lnTo>
                    <a:pt x="102362" y="111759"/>
                  </a:lnTo>
                  <a:lnTo>
                    <a:pt x="107823" y="118109"/>
                  </a:lnTo>
                  <a:lnTo>
                    <a:pt x="110744" y="123189"/>
                  </a:lnTo>
                  <a:lnTo>
                    <a:pt x="113792" y="128269"/>
                  </a:lnTo>
                  <a:lnTo>
                    <a:pt x="114935" y="133349"/>
                  </a:lnTo>
                  <a:lnTo>
                    <a:pt x="114300" y="138429"/>
                  </a:lnTo>
                  <a:lnTo>
                    <a:pt x="113792" y="144779"/>
                  </a:lnTo>
                  <a:lnTo>
                    <a:pt x="111506" y="149859"/>
                  </a:lnTo>
                  <a:lnTo>
                    <a:pt x="107442" y="153669"/>
                  </a:lnTo>
                  <a:lnTo>
                    <a:pt x="104012" y="157479"/>
                  </a:lnTo>
                  <a:lnTo>
                    <a:pt x="100203" y="160019"/>
                  </a:lnTo>
                  <a:lnTo>
                    <a:pt x="96012" y="162559"/>
                  </a:lnTo>
                  <a:lnTo>
                    <a:pt x="91694" y="163829"/>
                  </a:lnTo>
                  <a:lnTo>
                    <a:pt x="127690" y="163829"/>
                  </a:lnTo>
                  <a:lnTo>
                    <a:pt x="128529" y="162559"/>
                  </a:lnTo>
                  <a:lnTo>
                    <a:pt x="131619" y="157479"/>
                  </a:lnTo>
                  <a:lnTo>
                    <a:pt x="133637" y="151129"/>
                  </a:lnTo>
                  <a:lnTo>
                    <a:pt x="134620" y="144779"/>
                  </a:lnTo>
                  <a:lnTo>
                    <a:pt x="134502" y="138429"/>
                  </a:lnTo>
                  <a:lnTo>
                    <a:pt x="133207" y="132079"/>
                  </a:lnTo>
                  <a:lnTo>
                    <a:pt x="130744" y="125729"/>
                  </a:lnTo>
                  <a:lnTo>
                    <a:pt x="127126" y="118109"/>
                  </a:lnTo>
                  <a:lnTo>
                    <a:pt x="149987" y="118109"/>
                  </a:lnTo>
                  <a:lnTo>
                    <a:pt x="156845" y="116839"/>
                  </a:lnTo>
                  <a:lnTo>
                    <a:pt x="162560" y="113029"/>
                  </a:lnTo>
                  <a:lnTo>
                    <a:pt x="167259" y="107949"/>
                  </a:lnTo>
                  <a:lnTo>
                    <a:pt x="170154" y="104139"/>
                  </a:lnTo>
                  <a:lnTo>
                    <a:pt x="127381" y="104139"/>
                  </a:lnTo>
                  <a:lnTo>
                    <a:pt x="122174" y="101599"/>
                  </a:lnTo>
                  <a:lnTo>
                    <a:pt x="118237" y="99059"/>
                  </a:lnTo>
                  <a:lnTo>
                    <a:pt x="112522" y="95249"/>
                  </a:lnTo>
                  <a:lnTo>
                    <a:pt x="105283" y="88899"/>
                  </a:lnTo>
                  <a:lnTo>
                    <a:pt x="94911" y="80009"/>
                  </a:lnTo>
                  <a:close/>
                </a:path>
                <a:path w="835025" h="755650">
                  <a:moveTo>
                    <a:pt x="149987" y="118109"/>
                  </a:moveTo>
                  <a:lnTo>
                    <a:pt x="127126" y="118109"/>
                  </a:lnTo>
                  <a:lnTo>
                    <a:pt x="135382" y="120649"/>
                  </a:lnTo>
                  <a:lnTo>
                    <a:pt x="143001" y="120649"/>
                  </a:lnTo>
                  <a:lnTo>
                    <a:pt x="149987" y="118109"/>
                  </a:lnTo>
                  <a:close/>
                </a:path>
                <a:path w="835025" h="755650">
                  <a:moveTo>
                    <a:pt x="140759" y="29209"/>
                  </a:moveTo>
                  <a:lnTo>
                    <a:pt x="111125" y="29209"/>
                  </a:lnTo>
                  <a:lnTo>
                    <a:pt x="144653" y="58419"/>
                  </a:lnTo>
                  <a:lnTo>
                    <a:pt x="150368" y="63499"/>
                  </a:lnTo>
                  <a:lnTo>
                    <a:pt x="155701" y="72389"/>
                  </a:lnTo>
                  <a:lnTo>
                    <a:pt x="156591" y="77469"/>
                  </a:lnTo>
                  <a:lnTo>
                    <a:pt x="155956" y="81279"/>
                  </a:lnTo>
                  <a:lnTo>
                    <a:pt x="155194" y="86359"/>
                  </a:lnTo>
                  <a:lnTo>
                    <a:pt x="153035" y="91439"/>
                  </a:lnTo>
                  <a:lnTo>
                    <a:pt x="145669" y="100329"/>
                  </a:lnTo>
                  <a:lnTo>
                    <a:pt x="141478" y="102869"/>
                  </a:lnTo>
                  <a:lnTo>
                    <a:pt x="132334" y="104139"/>
                  </a:lnTo>
                  <a:lnTo>
                    <a:pt x="170154" y="104139"/>
                  </a:lnTo>
                  <a:lnTo>
                    <a:pt x="172085" y="101599"/>
                  </a:lnTo>
                  <a:lnTo>
                    <a:pt x="175260" y="95249"/>
                  </a:lnTo>
                  <a:lnTo>
                    <a:pt x="177800" y="78739"/>
                  </a:lnTo>
                  <a:lnTo>
                    <a:pt x="176657" y="71119"/>
                  </a:lnTo>
                  <a:lnTo>
                    <a:pt x="153797" y="40639"/>
                  </a:lnTo>
                  <a:lnTo>
                    <a:pt x="140759" y="29209"/>
                  </a:lnTo>
                  <a:close/>
                </a:path>
              </a:pathLst>
            </a:custGeom>
            <a:solidFill>
              <a:srgbClr val="000000"/>
            </a:solidFill>
          </p:spPr>
          <p:txBody>
            <a:bodyPr wrap="square" lIns="0" tIns="0" rIns="0" bIns="0" rtlCol="0"/>
            <a:lstStyle/>
            <a:p>
              <a:endParaRPr>
                <a:solidFill>
                  <a:prstClr val="black"/>
                </a:solidFill>
                <a:latin typeface="Calibri"/>
              </a:endParaRPr>
            </a:p>
          </p:txBody>
        </p:sp>
        <p:pic>
          <p:nvPicPr>
            <p:cNvPr id="52" name="object 52"/>
            <p:cNvPicPr/>
            <p:nvPr/>
          </p:nvPicPr>
          <p:blipFill>
            <a:blip r:embed="rId22" cstate="print"/>
            <a:stretch>
              <a:fillRect/>
            </a:stretch>
          </p:blipFill>
          <p:spPr>
            <a:xfrm>
              <a:off x="537972" y="5535168"/>
              <a:ext cx="5202936" cy="591311"/>
            </a:xfrm>
            <a:prstGeom prst="rect">
              <a:avLst/>
            </a:prstGeom>
          </p:spPr>
        </p:pic>
        <p:pic>
          <p:nvPicPr>
            <p:cNvPr id="53" name="object 53"/>
            <p:cNvPicPr/>
            <p:nvPr/>
          </p:nvPicPr>
          <p:blipFill>
            <a:blip r:embed="rId23" cstate="print"/>
            <a:stretch>
              <a:fillRect/>
            </a:stretch>
          </p:blipFill>
          <p:spPr>
            <a:xfrm>
              <a:off x="537972" y="6094476"/>
              <a:ext cx="2417064" cy="562356"/>
            </a:xfrm>
            <a:prstGeom prst="rect">
              <a:avLst/>
            </a:prstGeom>
          </p:spPr>
        </p:pic>
      </p:grpSp>
      <p:sp>
        <p:nvSpPr>
          <p:cNvPr id="54" name="object 54"/>
          <p:cNvSpPr txBox="1"/>
          <p:nvPr/>
        </p:nvSpPr>
        <p:spPr>
          <a:xfrm>
            <a:off x="2054759" y="5396280"/>
            <a:ext cx="3476625" cy="258404"/>
          </a:xfrm>
          <a:prstGeom prst="rect">
            <a:avLst/>
          </a:prstGeom>
        </p:spPr>
        <p:txBody>
          <a:bodyPr vert="horz" wrap="square" lIns="0" tIns="12065" rIns="0" bIns="0" rtlCol="0">
            <a:spAutoFit/>
          </a:bodyPr>
          <a:lstStyle/>
          <a:p>
            <a:pPr marL="12700">
              <a:spcBef>
                <a:spcPts val="95"/>
              </a:spcBef>
            </a:pPr>
            <a:r>
              <a:rPr sz="1600" spc="-5" dirty="0">
                <a:solidFill>
                  <a:prstClr val="black"/>
                </a:solidFill>
                <a:latin typeface="Arial MT"/>
                <a:cs typeface="Arial MT"/>
              </a:rPr>
              <a:t>Calculate</a:t>
            </a:r>
            <a:r>
              <a:rPr sz="1600" spc="-20" dirty="0">
                <a:solidFill>
                  <a:prstClr val="black"/>
                </a:solidFill>
                <a:latin typeface="Arial MT"/>
                <a:cs typeface="Arial MT"/>
              </a:rPr>
              <a:t> </a:t>
            </a:r>
            <a:r>
              <a:rPr sz="1600" spc="-5" dirty="0">
                <a:solidFill>
                  <a:prstClr val="black"/>
                </a:solidFill>
                <a:latin typeface="Arial MT"/>
                <a:cs typeface="Arial MT"/>
              </a:rPr>
              <a:t>gradient</a:t>
            </a:r>
            <a:r>
              <a:rPr sz="1600" spc="-10" dirty="0">
                <a:solidFill>
                  <a:prstClr val="black"/>
                </a:solidFill>
                <a:latin typeface="Arial MT"/>
                <a:cs typeface="Arial MT"/>
              </a:rPr>
              <a:t> </a:t>
            </a:r>
            <a:r>
              <a:rPr sz="1600" spc="-5" dirty="0">
                <a:solidFill>
                  <a:prstClr val="black"/>
                </a:solidFill>
                <a:latin typeface="Arial MT"/>
                <a:cs typeface="Arial MT"/>
              </a:rPr>
              <a:t>and</a:t>
            </a:r>
            <a:r>
              <a:rPr sz="1600" spc="5" dirty="0">
                <a:solidFill>
                  <a:prstClr val="black"/>
                </a:solidFill>
                <a:latin typeface="Arial MT"/>
                <a:cs typeface="Arial MT"/>
              </a:rPr>
              <a:t> </a:t>
            </a:r>
            <a:r>
              <a:rPr sz="1600" spc="-5" dirty="0">
                <a:solidFill>
                  <a:prstClr val="black"/>
                </a:solidFill>
                <a:latin typeface="Arial MT"/>
                <a:cs typeface="Arial MT"/>
              </a:rPr>
              <a:t>update</a:t>
            </a:r>
            <a:r>
              <a:rPr sz="1600" spc="5" dirty="0">
                <a:solidFill>
                  <a:prstClr val="black"/>
                </a:solidFill>
                <a:latin typeface="Arial MT"/>
                <a:cs typeface="Arial MT"/>
              </a:rPr>
              <a:t> </a:t>
            </a:r>
            <a:r>
              <a:rPr sz="1600" spc="-5" dirty="0">
                <a:solidFill>
                  <a:prstClr val="black"/>
                </a:solidFill>
                <a:latin typeface="Arial MT"/>
                <a:cs typeface="Arial MT"/>
              </a:rPr>
              <a:t>weights</a:t>
            </a:r>
            <a:endParaRPr sz="1600">
              <a:solidFill>
                <a:prstClr val="black"/>
              </a:solidFill>
              <a:latin typeface="Arial MT"/>
              <a:cs typeface="Arial M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55647" y="1740407"/>
            <a:ext cx="8755380" cy="3898900"/>
            <a:chOff x="231647" y="1740407"/>
            <a:chExt cx="8755380" cy="3898900"/>
          </a:xfrm>
        </p:grpSpPr>
        <p:pic>
          <p:nvPicPr>
            <p:cNvPr id="3" name="object 3"/>
            <p:cNvPicPr/>
            <p:nvPr/>
          </p:nvPicPr>
          <p:blipFill>
            <a:blip r:embed="rId2" cstate="print"/>
            <a:stretch>
              <a:fillRect/>
            </a:stretch>
          </p:blipFill>
          <p:spPr>
            <a:xfrm>
              <a:off x="231647" y="1946147"/>
              <a:ext cx="7174992" cy="3180588"/>
            </a:xfrm>
            <a:prstGeom prst="rect">
              <a:avLst/>
            </a:prstGeom>
          </p:spPr>
        </p:pic>
        <p:pic>
          <p:nvPicPr>
            <p:cNvPr id="4" name="object 4"/>
            <p:cNvPicPr/>
            <p:nvPr/>
          </p:nvPicPr>
          <p:blipFill>
            <a:blip r:embed="rId3" cstate="print"/>
            <a:stretch>
              <a:fillRect/>
            </a:stretch>
          </p:blipFill>
          <p:spPr>
            <a:xfrm>
              <a:off x="271271" y="1740407"/>
              <a:ext cx="6317996" cy="571500"/>
            </a:xfrm>
            <a:prstGeom prst="rect">
              <a:avLst/>
            </a:prstGeom>
          </p:spPr>
        </p:pic>
        <p:sp>
          <p:nvSpPr>
            <p:cNvPr id="5" name="object 5"/>
            <p:cNvSpPr/>
            <p:nvPr/>
          </p:nvSpPr>
          <p:spPr>
            <a:xfrm>
              <a:off x="1037081" y="4737353"/>
              <a:ext cx="762000" cy="0"/>
            </a:xfrm>
            <a:custGeom>
              <a:avLst/>
              <a:gdLst/>
              <a:ahLst/>
              <a:cxnLst/>
              <a:rect l="l" t="t" r="r" b="b"/>
              <a:pathLst>
                <a:path w="762000">
                  <a:moveTo>
                    <a:pt x="0" y="0"/>
                  </a:moveTo>
                  <a:lnTo>
                    <a:pt x="762000" y="0"/>
                  </a:lnTo>
                </a:path>
              </a:pathLst>
            </a:custGeom>
            <a:ln w="28956">
              <a:solidFill>
                <a:srgbClr val="961A2E"/>
              </a:solidFill>
            </a:ln>
          </p:spPr>
          <p:txBody>
            <a:bodyPr wrap="square" lIns="0" tIns="0" rIns="0" bIns="0" rtlCol="0"/>
            <a:lstStyle/>
            <a:p>
              <a:endParaRPr>
                <a:solidFill>
                  <a:prstClr val="black"/>
                </a:solidFill>
                <a:latin typeface="Calibri"/>
              </a:endParaRPr>
            </a:p>
          </p:txBody>
        </p:sp>
        <p:sp>
          <p:nvSpPr>
            <p:cNvPr id="6" name="object 6"/>
            <p:cNvSpPr/>
            <p:nvPr/>
          </p:nvSpPr>
          <p:spPr>
            <a:xfrm>
              <a:off x="1028699" y="4985638"/>
              <a:ext cx="1343660" cy="0"/>
            </a:xfrm>
            <a:custGeom>
              <a:avLst/>
              <a:gdLst/>
              <a:ahLst/>
              <a:cxnLst/>
              <a:rect l="l" t="t" r="r" b="b"/>
              <a:pathLst>
                <a:path w="1343660">
                  <a:moveTo>
                    <a:pt x="0" y="0"/>
                  </a:moveTo>
                  <a:lnTo>
                    <a:pt x="1343152" y="0"/>
                  </a:lnTo>
                </a:path>
              </a:pathLst>
            </a:custGeom>
            <a:ln w="40893">
              <a:solidFill>
                <a:srgbClr val="961A2E"/>
              </a:solidFill>
            </a:ln>
          </p:spPr>
          <p:txBody>
            <a:bodyPr wrap="square" lIns="0" tIns="0" rIns="0" bIns="0" rtlCol="0"/>
            <a:lstStyle/>
            <a:p>
              <a:endParaRPr>
                <a:solidFill>
                  <a:prstClr val="black"/>
                </a:solidFill>
                <a:latin typeface="Calibri"/>
              </a:endParaRPr>
            </a:p>
          </p:txBody>
        </p:sp>
        <p:pic>
          <p:nvPicPr>
            <p:cNvPr id="7" name="object 7"/>
            <p:cNvPicPr/>
            <p:nvPr/>
          </p:nvPicPr>
          <p:blipFill>
            <a:blip r:embed="rId4" cstate="print"/>
            <a:stretch>
              <a:fillRect/>
            </a:stretch>
          </p:blipFill>
          <p:spPr>
            <a:xfrm>
              <a:off x="1022603" y="4291583"/>
              <a:ext cx="6399276" cy="260604"/>
            </a:xfrm>
            <a:prstGeom prst="rect">
              <a:avLst/>
            </a:prstGeom>
          </p:spPr>
        </p:pic>
        <p:pic>
          <p:nvPicPr>
            <p:cNvPr id="8" name="object 8"/>
            <p:cNvPicPr/>
            <p:nvPr/>
          </p:nvPicPr>
          <p:blipFill>
            <a:blip r:embed="rId5" cstate="print"/>
            <a:stretch>
              <a:fillRect/>
            </a:stretch>
          </p:blipFill>
          <p:spPr>
            <a:xfrm>
              <a:off x="1028699" y="4596383"/>
              <a:ext cx="7958328" cy="530351"/>
            </a:xfrm>
            <a:prstGeom prst="rect">
              <a:avLst/>
            </a:prstGeom>
          </p:spPr>
        </p:pic>
        <p:sp>
          <p:nvSpPr>
            <p:cNvPr id="9" name="object 9"/>
            <p:cNvSpPr/>
            <p:nvPr/>
          </p:nvSpPr>
          <p:spPr>
            <a:xfrm>
              <a:off x="284987" y="4861559"/>
              <a:ext cx="744220" cy="265430"/>
            </a:xfrm>
            <a:custGeom>
              <a:avLst/>
              <a:gdLst/>
              <a:ahLst/>
              <a:cxnLst/>
              <a:rect l="l" t="t" r="r" b="b"/>
              <a:pathLst>
                <a:path w="744219" h="265429">
                  <a:moveTo>
                    <a:pt x="743712" y="0"/>
                  </a:moveTo>
                  <a:lnTo>
                    <a:pt x="0" y="0"/>
                  </a:lnTo>
                  <a:lnTo>
                    <a:pt x="0" y="265175"/>
                  </a:lnTo>
                  <a:lnTo>
                    <a:pt x="743712" y="265175"/>
                  </a:lnTo>
                  <a:lnTo>
                    <a:pt x="743712" y="0"/>
                  </a:lnTo>
                  <a:close/>
                </a:path>
              </a:pathLst>
            </a:custGeom>
            <a:solidFill>
              <a:srgbClr val="FFFFFF"/>
            </a:solidFill>
          </p:spPr>
          <p:txBody>
            <a:bodyPr wrap="square" lIns="0" tIns="0" rIns="0" bIns="0" rtlCol="0"/>
            <a:lstStyle/>
            <a:p>
              <a:endParaRPr>
                <a:solidFill>
                  <a:prstClr val="black"/>
                </a:solidFill>
                <a:latin typeface="Calibri"/>
              </a:endParaRPr>
            </a:p>
          </p:txBody>
        </p:sp>
        <p:pic>
          <p:nvPicPr>
            <p:cNvPr id="10" name="object 10"/>
            <p:cNvPicPr/>
            <p:nvPr/>
          </p:nvPicPr>
          <p:blipFill>
            <a:blip r:embed="rId6" cstate="print"/>
            <a:stretch>
              <a:fillRect/>
            </a:stretch>
          </p:blipFill>
          <p:spPr>
            <a:xfrm>
              <a:off x="1798320" y="5097779"/>
              <a:ext cx="5158739" cy="541019"/>
            </a:xfrm>
            <a:prstGeom prst="rect">
              <a:avLst/>
            </a:prstGeom>
          </p:spPr>
        </p:pic>
      </p:grpSp>
      <p:pic>
        <p:nvPicPr>
          <p:cNvPr id="11" name="object 11"/>
          <p:cNvPicPr/>
          <p:nvPr/>
        </p:nvPicPr>
        <p:blipFill>
          <a:blip r:embed="rId7" cstate="print"/>
          <a:stretch>
            <a:fillRect/>
          </a:stretch>
        </p:blipFill>
        <p:spPr>
          <a:xfrm>
            <a:off x="1890755" y="6083433"/>
            <a:ext cx="2204416" cy="465694"/>
          </a:xfrm>
          <a:prstGeom prst="rect">
            <a:avLst/>
          </a:prstGeom>
        </p:spPr>
      </p:pic>
      <p:pic>
        <p:nvPicPr>
          <p:cNvPr id="12" name="object 12"/>
          <p:cNvPicPr/>
          <p:nvPr/>
        </p:nvPicPr>
        <p:blipFill>
          <a:blip r:embed="rId8" cstate="print"/>
          <a:stretch>
            <a:fillRect/>
          </a:stretch>
        </p:blipFill>
        <p:spPr>
          <a:xfrm>
            <a:off x="2596346" y="5676114"/>
            <a:ext cx="6415984" cy="229189"/>
          </a:xfrm>
          <a:prstGeom prst="rect">
            <a:avLst/>
          </a:prstGeom>
        </p:spPr>
      </p:pic>
      <p:sp>
        <p:nvSpPr>
          <p:cNvPr id="13" name="object 13"/>
          <p:cNvSpPr txBox="1">
            <a:spLocks noGrp="1"/>
          </p:cNvSpPr>
          <p:nvPr>
            <p:ph type="title"/>
          </p:nvPr>
        </p:nvSpPr>
        <p:spPr>
          <a:xfrm>
            <a:off x="5348985" y="1051052"/>
            <a:ext cx="1494790" cy="391160"/>
          </a:xfrm>
          <a:prstGeom prst="rect">
            <a:avLst/>
          </a:prstGeom>
        </p:spPr>
        <p:txBody>
          <a:bodyPr vert="horz" wrap="square" lIns="0" tIns="12700" rIns="0" bIns="0" rtlCol="0">
            <a:spAutoFit/>
          </a:bodyPr>
          <a:lstStyle/>
          <a:p>
            <a:pPr marL="12700">
              <a:spcBef>
                <a:spcPts val="100"/>
              </a:spcBef>
            </a:pPr>
            <a:r>
              <a:rPr spc="275" dirty="0"/>
              <a:t>Q</a:t>
            </a:r>
            <a:r>
              <a:rPr spc="-10" dirty="0"/>
              <a:t> </a:t>
            </a:r>
            <a:r>
              <a:rPr b="0" dirty="0">
                <a:latin typeface="Wingdings"/>
                <a:cs typeface="Wingdings"/>
              </a:rPr>
              <a:t></a:t>
            </a:r>
            <a:r>
              <a:rPr b="0" spc="114" dirty="0">
                <a:latin typeface="Times New Roman"/>
                <a:cs typeface="Times New Roman"/>
              </a:rPr>
              <a:t> </a:t>
            </a:r>
            <a:r>
              <a:rPr spc="290" dirty="0"/>
              <a:t>DQN</a:t>
            </a:r>
          </a:p>
        </p:txBody>
      </p:sp>
      <p:sp>
        <p:nvSpPr>
          <p:cNvPr id="14" name="object 14"/>
          <p:cNvSpPr txBox="1"/>
          <p:nvPr/>
        </p:nvSpPr>
        <p:spPr>
          <a:xfrm>
            <a:off x="5875401" y="6610908"/>
            <a:ext cx="4768850" cy="197490"/>
          </a:xfrm>
          <a:prstGeom prst="rect">
            <a:avLst/>
          </a:prstGeom>
        </p:spPr>
        <p:txBody>
          <a:bodyPr vert="horz" wrap="square" lIns="0" tIns="12700" rIns="0" bIns="0" rtlCol="0">
            <a:spAutoFit/>
          </a:bodyPr>
          <a:lstStyle/>
          <a:p>
            <a:pPr marL="12700">
              <a:spcBef>
                <a:spcPts val="100"/>
              </a:spcBef>
            </a:pPr>
            <a:r>
              <a:rPr sz="1200" i="1" spc="-5" dirty="0">
                <a:solidFill>
                  <a:prstClr val="black"/>
                </a:solidFill>
                <a:latin typeface="Arial"/>
                <a:cs typeface="Arial"/>
                <a:hlinkClick r:id="rId9"/>
              </a:rPr>
              <a:t>http://www.nervanasys.com/demystifying-deep-reinforcement-learning/</a:t>
            </a:r>
            <a:endParaRPr sz="1200">
              <a:solidFill>
                <a:prstClr val="black"/>
              </a:solidFill>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17912" y="605118"/>
            <a:ext cx="7956176" cy="5804647"/>
            <a:chOff x="520700" y="685800"/>
            <a:chExt cx="9017000" cy="6578600"/>
          </a:xfrm>
        </p:grpSpPr>
        <p:pic>
          <p:nvPicPr>
            <p:cNvPr id="3" name="object 3"/>
            <p:cNvPicPr/>
            <p:nvPr/>
          </p:nvPicPr>
          <p:blipFill>
            <a:blip r:embed="rId2" cstate="print"/>
            <a:stretch>
              <a:fillRect/>
            </a:stretch>
          </p:blipFill>
          <p:spPr>
            <a:xfrm>
              <a:off x="1955800" y="685800"/>
              <a:ext cx="6908800" cy="393700"/>
            </a:xfrm>
            <a:prstGeom prst="rect">
              <a:avLst/>
            </a:prstGeom>
          </p:spPr>
        </p:pic>
        <p:pic>
          <p:nvPicPr>
            <p:cNvPr id="4" name="object 4"/>
            <p:cNvPicPr/>
            <p:nvPr/>
          </p:nvPicPr>
          <p:blipFill>
            <a:blip r:embed="rId3" cstate="print"/>
            <a:stretch>
              <a:fillRect/>
            </a:stretch>
          </p:blipFill>
          <p:spPr>
            <a:xfrm>
              <a:off x="4140200" y="1231900"/>
              <a:ext cx="2552700" cy="368300"/>
            </a:xfrm>
            <a:prstGeom prst="rect">
              <a:avLst/>
            </a:prstGeom>
          </p:spPr>
        </p:pic>
      </p:grpSp>
      <p:grpSp>
        <p:nvGrpSpPr>
          <p:cNvPr id="6" name="object 6"/>
          <p:cNvGrpSpPr/>
          <p:nvPr/>
        </p:nvGrpSpPr>
        <p:grpSpPr>
          <a:xfrm>
            <a:off x="3238500" y="1804147"/>
            <a:ext cx="4202206" cy="3014382"/>
            <a:chOff x="1790700" y="2044700"/>
            <a:chExt cx="4762500" cy="3416300"/>
          </a:xfrm>
        </p:grpSpPr>
        <p:pic>
          <p:nvPicPr>
            <p:cNvPr id="7" name="object 7"/>
            <p:cNvPicPr/>
            <p:nvPr/>
          </p:nvPicPr>
          <p:blipFill>
            <a:blip r:embed="rId4" cstate="print"/>
            <a:stretch>
              <a:fillRect/>
            </a:stretch>
          </p:blipFill>
          <p:spPr>
            <a:xfrm>
              <a:off x="1790700" y="2044700"/>
              <a:ext cx="4762500" cy="3416300"/>
            </a:xfrm>
            <a:prstGeom prst="rect">
              <a:avLst/>
            </a:prstGeom>
          </p:spPr>
        </p:pic>
        <p:sp>
          <p:nvSpPr>
            <p:cNvPr id="8" name="object 8"/>
            <p:cNvSpPr/>
            <p:nvPr/>
          </p:nvSpPr>
          <p:spPr>
            <a:xfrm>
              <a:off x="2110132" y="2311400"/>
              <a:ext cx="4124960" cy="2885440"/>
            </a:xfrm>
            <a:custGeom>
              <a:avLst/>
              <a:gdLst/>
              <a:ahLst/>
              <a:cxnLst/>
              <a:rect l="l" t="t" r="r" b="b"/>
              <a:pathLst>
                <a:path w="4124960" h="2885440">
                  <a:moveTo>
                    <a:pt x="2062453" y="0"/>
                  </a:moveTo>
                  <a:lnTo>
                    <a:pt x="2012968" y="412"/>
                  </a:lnTo>
                  <a:lnTo>
                    <a:pt x="1963507" y="1650"/>
                  </a:lnTo>
                  <a:lnTo>
                    <a:pt x="1914091" y="3713"/>
                  </a:lnTo>
                  <a:lnTo>
                    <a:pt x="1864744" y="6602"/>
                  </a:lnTo>
                  <a:lnTo>
                    <a:pt x="1815488" y="10316"/>
                  </a:lnTo>
                  <a:lnTo>
                    <a:pt x="1766348" y="14855"/>
                  </a:lnTo>
                  <a:lnTo>
                    <a:pt x="1717344" y="20220"/>
                  </a:lnTo>
                  <a:lnTo>
                    <a:pt x="1668501" y="26410"/>
                  </a:lnTo>
                  <a:lnTo>
                    <a:pt x="1619841" y="33425"/>
                  </a:lnTo>
                  <a:lnTo>
                    <a:pt x="1571388" y="41265"/>
                  </a:lnTo>
                  <a:lnTo>
                    <a:pt x="1523164" y="49931"/>
                  </a:lnTo>
                  <a:lnTo>
                    <a:pt x="1475191" y="59422"/>
                  </a:lnTo>
                  <a:lnTo>
                    <a:pt x="1427494" y="69739"/>
                  </a:lnTo>
                  <a:lnTo>
                    <a:pt x="1380094" y="80881"/>
                  </a:lnTo>
                  <a:lnTo>
                    <a:pt x="1333015" y="92848"/>
                  </a:lnTo>
                  <a:lnTo>
                    <a:pt x="1286280" y="105640"/>
                  </a:lnTo>
                  <a:lnTo>
                    <a:pt x="1239911" y="119258"/>
                  </a:lnTo>
                  <a:lnTo>
                    <a:pt x="1193932" y="133701"/>
                  </a:lnTo>
                  <a:lnTo>
                    <a:pt x="1148365" y="148970"/>
                  </a:lnTo>
                  <a:lnTo>
                    <a:pt x="1103233" y="165063"/>
                  </a:lnTo>
                  <a:lnTo>
                    <a:pt x="1058560" y="181982"/>
                  </a:lnTo>
                  <a:lnTo>
                    <a:pt x="1014368" y="199727"/>
                  </a:lnTo>
                  <a:lnTo>
                    <a:pt x="970680" y="218296"/>
                  </a:lnTo>
                  <a:lnTo>
                    <a:pt x="927518" y="237691"/>
                  </a:lnTo>
                  <a:lnTo>
                    <a:pt x="884907" y="257912"/>
                  </a:lnTo>
                  <a:lnTo>
                    <a:pt x="842868" y="278957"/>
                  </a:lnTo>
                  <a:lnTo>
                    <a:pt x="801425" y="300828"/>
                  </a:lnTo>
                  <a:lnTo>
                    <a:pt x="760601" y="323524"/>
                  </a:lnTo>
                  <a:lnTo>
                    <a:pt x="720418" y="347046"/>
                  </a:lnTo>
                  <a:lnTo>
                    <a:pt x="680899" y="371393"/>
                  </a:lnTo>
                  <a:lnTo>
                    <a:pt x="642068" y="396565"/>
                  </a:lnTo>
                  <a:lnTo>
                    <a:pt x="603947" y="422563"/>
                  </a:lnTo>
                  <a:lnTo>
                    <a:pt x="562295" y="452536"/>
                  </a:lnTo>
                  <a:lnTo>
                    <a:pt x="522131" y="483132"/>
                  </a:lnTo>
                  <a:lnTo>
                    <a:pt x="483455" y="514330"/>
                  </a:lnTo>
                  <a:lnTo>
                    <a:pt x="446266" y="546107"/>
                  </a:lnTo>
                  <a:lnTo>
                    <a:pt x="410565" y="578439"/>
                  </a:lnTo>
                  <a:lnTo>
                    <a:pt x="376351" y="611304"/>
                  </a:lnTo>
                  <a:lnTo>
                    <a:pt x="343625" y="644679"/>
                  </a:lnTo>
                  <a:lnTo>
                    <a:pt x="312386" y="678542"/>
                  </a:lnTo>
                  <a:lnTo>
                    <a:pt x="282635" y="712871"/>
                  </a:lnTo>
                  <a:lnTo>
                    <a:pt x="254371" y="747641"/>
                  </a:lnTo>
                  <a:lnTo>
                    <a:pt x="227595" y="782831"/>
                  </a:lnTo>
                  <a:lnTo>
                    <a:pt x="202307" y="818418"/>
                  </a:lnTo>
                  <a:lnTo>
                    <a:pt x="178506" y="854379"/>
                  </a:lnTo>
                  <a:lnTo>
                    <a:pt x="156193" y="890692"/>
                  </a:lnTo>
                  <a:lnTo>
                    <a:pt x="135367" y="927334"/>
                  </a:lnTo>
                  <a:lnTo>
                    <a:pt x="116029" y="964282"/>
                  </a:lnTo>
                  <a:lnTo>
                    <a:pt x="98178" y="1001514"/>
                  </a:lnTo>
                  <a:lnTo>
                    <a:pt x="81815" y="1039006"/>
                  </a:lnTo>
                  <a:lnTo>
                    <a:pt x="66939" y="1076737"/>
                  </a:lnTo>
                  <a:lnTo>
                    <a:pt x="53551" y="1114683"/>
                  </a:lnTo>
                  <a:lnTo>
                    <a:pt x="41651" y="1152822"/>
                  </a:lnTo>
                  <a:lnTo>
                    <a:pt x="31238" y="1191131"/>
                  </a:lnTo>
                  <a:lnTo>
                    <a:pt x="22313" y="1229587"/>
                  </a:lnTo>
                  <a:lnTo>
                    <a:pt x="14875" y="1268168"/>
                  </a:lnTo>
                  <a:lnTo>
                    <a:pt x="8925" y="1306852"/>
                  </a:lnTo>
                  <a:lnTo>
                    <a:pt x="4462" y="1345614"/>
                  </a:lnTo>
                  <a:lnTo>
                    <a:pt x="1487" y="1384434"/>
                  </a:lnTo>
                  <a:lnTo>
                    <a:pt x="0" y="1423287"/>
                  </a:lnTo>
                  <a:lnTo>
                    <a:pt x="0" y="1462152"/>
                  </a:lnTo>
                  <a:lnTo>
                    <a:pt x="1487" y="1501005"/>
                  </a:lnTo>
                  <a:lnTo>
                    <a:pt x="4462" y="1539825"/>
                  </a:lnTo>
                  <a:lnTo>
                    <a:pt x="8925" y="1578587"/>
                  </a:lnTo>
                  <a:lnTo>
                    <a:pt x="14875" y="1617271"/>
                  </a:lnTo>
                  <a:lnTo>
                    <a:pt x="22313" y="1655852"/>
                  </a:lnTo>
                  <a:lnTo>
                    <a:pt x="31238" y="1694309"/>
                  </a:lnTo>
                  <a:lnTo>
                    <a:pt x="41651" y="1732618"/>
                  </a:lnTo>
                  <a:lnTo>
                    <a:pt x="53551" y="1770756"/>
                  </a:lnTo>
                  <a:lnTo>
                    <a:pt x="66939" y="1808703"/>
                  </a:lnTo>
                  <a:lnTo>
                    <a:pt x="81815" y="1846433"/>
                  </a:lnTo>
                  <a:lnTo>
                    <a:pt x="98178" y="1883926"/>
                  </a:lnTo>
                  <a:lnTo>
                    <a:pt x="116029" y="1921157"/>
                  </a:lnTo>
                  <a:lnTo>
                    <a:pt x="135367" y="1958105"/>
                  </a:lnTo>
                  <a:lnTo>
                    <a:pt x="156193" y="1994747"/>
                  </a:lnTo>
                  <a:lnTo>
                    <a:pt x="178506" y="2031060"/>
                  </a:lnTo>
                  <a:lnTo>
                    <a:pt x="202307" y="2067022"/>
                  </a:lnTo>
                  <a:lnTo>
                    <a:pt x="227595" y="2102609"/>
                  </a:lnTo>
                  <a:lnTo>
                    <a:pt x="254371" y="2137799"/>
                  </a:lnTo>
                  <a:lnTo>
                    <a:pt x="282635" y="2172569"/>
                  </a:lnTo>
                  <a:lnTo>
                    <a:pt x="312386" y="2206898"/>
                  </a:lnTo>
                  <a:lnTo>
                    <a:pt x="343625" y="2240761"/>
                  </a:lnTo>
                  <a:lnTo>
                    <a:pt x="376351" y="2274136"/>
                  </a:lnTo>
                  <a:lnTo>
                    <a:pt x="410565" y="2307002"/>
                  </a:lnTo>
                  <a:lnTo>
                    <a:pt x="446266" y="2339334"/>
                  </a:lnTo>
                  <a:lnTo>
                    <a:pt x="483455" y="2371110"/>
                  </a:lnTo>
                  <a:lnTo>
                    <a:pt x="522131" y="2402308"/>
                  </a:lnTo>
                  <a:lnTo>
                    <a:pt x="562295" y="2432905"/>
                  </a:lnTo>
                  <a:lnTo>
                    <a:pt x="603947" y="2462878"/>
                  </a:lnTo>
                  <a:lnTo>
                    <a:pt x="642068" y="2488875"/>
                  </a:lnTo>
                  <a:lnTo>
                    <a:pt x="680899" y="2514048"/>
                  </a:lnTo>
                  <a:lnTo>
                    <a:pt x="720418" y="2538394"/>
                  </a:lnTo>
                  <a:lnTo>
                    <a:pt x="760601" y="2561916"/>
                  </a:lnTo>
                  <a:lnTo>
                    <a:pt x="801425" y="2584612"/>
                  </a:lnTo>
                  <a:lnTo>
                    <a:pt x="842868" y="2606483"/>
                  </a:lnTo>
                  <a:lnTo>
                    <a:pt x="884907" y="2627528"/>
                  </a:lnTo>
                  <a:lnTo>
                    <a:pt x="927518" y="2647749"/>
                  </a:lnTo>
                  <a:lnTo>
                    <a:pt x="970680" y="2667143"/>
                  </a:lnTo>
                  <a:lnTo>
                    <a:pt x="1014368" y="2685713"/>
                  </a:lnTo>
                  <a:lnTo>
                    <a:pt x="1058560" y="2703457"/>
                  </a:lnTo>
                  <a:lnTo>
                    <a:pt x="1103233" y="2720376"/>
                  </a:lnTo>
                  <a:lnTo>
                    <a:pt x="1148365" y="2736470"/>
                  </a:lnTo>
                  <a:lnTo>
                    <a:pt x="1193932" y="2751738"/>
                  </a:lnTo>
                  <a:lnTo>
                    <a:pt x="1239911" y="2766181"/>
                  </a:lnTo>
                  <a:lnTo>
                    <a:pt x="1286280" y="2779799"/>
                  </a:lnTo>
                  <a:lnTo>
                    <a:pt x="1333015" y="2792591"/>
                  </a:lnTo>
                  <a:lnTo>
                    <a:pt x="1380094" y="2804558"/>
                  </a:lnTo>
                  <a:lnTo>
                    <a:pt x="1427494" y="2815700"/>
                  </a:lnTo>
                  <a:lnTo>
                    <a:pt x="1475191" y="2826016"/>
                  </a:lnTo>
                  <a:lnTo>
                    <a:pt x="1523164" y="2835508"/>
                  </a:lnTo>
                  <a:lnTo>
                    <a:pt x="1571388" y="2844173"/>
                  </a:lnTo>
                  <a:lnTo>
                    <a:pt x="1619841" y="2852014"/>
                  </a:lnTo>
                  <a:lnTo>
                    <a:pt x="1668501" y="2859029"/>
                  </a:lnTo>
                  <a:lnTo>
                    <a:pt x="1717344" y="2865219"/>
                  </a:lnTo>
                  <a:lnTo>
                    <a:pt x="1766348" y="2870583"/>
                  </a:lnTo>
                  <a:lnTo>
                    <a:pt x="1815488" y="2875123"/>
                  </a:lnTo>
                  <a:lnTo>
                    <a:pt x="1864744" y="2878837"/>
                  </a:lnTo>
                  <a:lnTo>
                    <a:pt x="1914091" y="2881725"/>
                  </a:lnTo>
                  <a:lnTo>
                    <a:pt x="1963507" y="2883788"/>
                  </a:lnTo>
                  <a:lnTo>
                    <a:pt x="2012968" y="2885026"/>
                  </a:lnTo>
                  <a:lnTo>
                    <a:pt x="2062453" y="2885439"/>
                  </a:lnTo>
                  <a:lnTo>
                    <a:pt x="2111937" y="2885026"/>
                  </a:lnTo>
                  <a:lnTo>
                    <a:pt x="2161399" y="2883788"/>
                  </a:lnTo>
                  <a:lnTo>
                    <a:pt x="2210814" y="2881725"/>
                  </a:lnTo>
                  <a:lnTo>
                    <a:pt x="2260161" y="2878837"/>
                  </a:lnTo>
                  <a:lnTo>
                    <a:pt x="2309417" y="2875123"/>
                  </a:lnTo>
                  <a:lnTo>
                    <a:pt x="2358558" y="2870583"/>
                  </a:lnTo>
                  <a:lnTo>
                    <a:pt x="2407561" y="2865219"/>
                  </a:lnTo>
                  <a:lnTo>
                    <a:pt x="2456404" y="2859029"/>
                  </a:lnTo>
                  <a:lnTo>
                    <a:pt x="2505064" y="2852014"/>
                  </a:lnTo>
                  <a:lnTo>
                    <a:pt x="2553517" y="2844173"/>
                  </a:lnTo>
                  <a:lnTo>
                    <a:pt x="2601742" y="2835508"/>
                  </a:lnTo>
                  <a:lnTo>
                    <a:pt x="2649714" y="2826016"/>
                  </a:lnTo>
                  <a:lnTo>
                    <a:pt x="2697412" y="2815700"/>
                  </a:lnTo>
                  <a:lnTo>
                    <a:pt x="2744811" y="2804558"/>
                  </a:lnTo>
                  <a:lnTo>
                    <a:pt x="2791890" y="2792591"/>
                  </a:lnTo>
                  <a:lnTo>
                    <a:pt x="2838625" y="2779799"/>
                  </a:lnTo>
                  <a:lnTo>
                    <a:pt x="2884994" y="2766181"/>
                  </a:lnTo>
                  <a:lnTo>
                    <a:pt x="2930973" y="2751738"/>
                  </a:lnTo>
                  <a:lnTo>
                    <a:pt x="2976540" y="2736470"/>
                  </a:lnTo>
                  <a:lnTo>
                    <a:pt x="3021672" y="2720376"/>
                  </a:lnTo>
                  <a:lnTo>
                    <a:pt x="3066345" y="2703457"/>
                  </a:lnTo>
                  <a:lnTo>
                    <a:pt x="3110537" y="2685713"/>
                  </a:lnTo>
                  <a:lnTo>
                    <a:pt x="3154225" y="2667143"/>
                  </a:lnTo>
                  <a:lnTo>
                    <a:pt x="3197387" y="2647749"/>
                  </a:lnTo>
                  <a:lnTo>
                    <a:pt x="3239998" y="2627528"/>
                  </a:lnTo>
                  <a:lnTo>
                    <a:pt x="3282037" y="2606483"/>
                  </a:lnTo>
                  <a:lnTo>
                    <a:pt x="3323480" y="2584612"/>
                  </a:lnTo>
                  <a:lnTo>
                    <a:pt x="3364304" y="2561916"/>
                  </a:lnTo>
                  <a:lnTo>
                    <a:pt x="3404487" y="2538394"/>
                  </a:lnTo>
                  <a:lnTo>
                    <a:pt x="3444005" y="2514048"/>
                  </a:lnTo>
                  <a:lnTo>
                    <a:pt x="3482837" y="2488875"/>
                  </a:lnTo>
                  <a:lnTo>
                    <a:pt x="3520958" y="2462878"/>
                  </a:lnTo>
                  <a:lnTo>
                    <a:pt x="3562609" y="2432905"/>
                  </a:lnTo>
                  <a:lnTo>
                    <a:pt x="3602773" y="2402308"/>
                  </a:lnTo>
                  <a:lnTo>
                    <a:pt x="3641450" y="2371110"/>
                  </a:lnTo>
                  <a:lnTo>
                    <a:pt x="3678638" y="2339334"/>
                  </a:lnTo>
                  <a:lnTo>
                    <a:pt x="3714340" y="2307002"/>
                  </a:lnTo>
                  <a:lnTo>
                    <a:pt x="3748554" y="2274136"/>
                  </a:lnTo>
                  <a:lnTo>
                    <a:pt x="3781280" y="2240761"/>
                  </a:lnTo>
                  <a:lnTo>
                    <a:pt x="3812518" y="2206898"/>
                  </a:lnTo>
                  <a:lnTo>
                    <a:pt x="3842269" y="2172569"/>
                  </a:lnTo>
                  <a:lnTo>
                    <a:pt x="3870533" y="2137799"/>
                  </a:lnTo>
                  <a:lnTo>
                    <a:pt x="3897309" y="2102609"/>
                  </a:lnTo>
                  <a:lnTo>
                    <a:pt x="3922597" y="2067022"/>
                  </a:lnTo>
                  <a:lnTo>
                    <a:pt x="3946398" y="2031060"/>
                  </a:lnTo>
                  <a:lnTo>
                    <a:pt x="3968712" y="1994747"/>
                  </a:lnTo>
                  <a:lnTo>
                    <a:pt x="3989537" y="1958105"/>
                  </a:lnTo>
                  <a:lnTo>
                    <a:pt x="4008876" y="1921157"/>
                  </a:lnTo>
                  <a:lnTo>
                    <a:pt x="4026726" y="1883926"/>
                  </a:lnTo>
                  <a:lnTo>
                    <a:pt x="4043089" y="1846433"/>
                  </a:lnTo>
                  <a:lnTo>
                    <a:pt x="4057965" y="1808703"/>
                  </a:lnTo>
                  <a:lnTo>
                    <a:pt x="4071353" y="1770756"/>
                  </a:lnTo>
                  <a:lnTo>
                    <a:pt x="4083253" y="1732618"/>
                  </a:lnTo>
                  <a:lnTo>
                    <a:pt x="4093666" y="1694309"/>
                  </a:lnTo>
                  <a:lnTo>
                    <a:pt x="4102592" y="1655852"/>
                  </a:lnTo>
                  <a:lnTo>
                    <a:pt x="4110029" y="1617271"/>
                  </a:lnTo>
                  <a:lnTo>
                    <a:pt x="4115980" y="1578587"/>
                  </a:lnTo>
                  <a:lnTo>
                    <a:pt x="4120442" y="1539825"/>
                  </a:lnTo>
                  <a:lnTo>
                    <a:pt x="4123417" y="1501005"/>
                  </a:lnTo>
                  <a:lnTo>
                    <a:pt x="4124905" y="1462152"/>
                  </a:lnTo>
                  <a:lnTo>
                    <a:pt x="4124905" y="1423287"/>
                  </a:lnTo>
                  <a:lnTo>
                    <a:pt x="4123417" y="1384434"/>
                  </a:lnTo>
                  <a:lnTo>
                    <a:pt x="4120442" y="1345614"/>
                  </a:lnTo>
                  <a:lnTo>
                    <a:pt x="4115980" y="1306852"/>
                  </a:lnTo>
                  <a:lnTo>
                    <a:pt x="4110029" y="1268168"/>
                  </a:lnTo>
                  <a:lnTo>
                    <a:pt x="4102592" y="1229587"/>
                  </a:lnTo>
                  <a:lnTo>
                    <a:pt x="4093666" y="1191131"/>
                  </a:lnTo>
                  <a:lnTo>
                    <a:pt x="4083253" y="1152822"/>
                  </a:lnTo>
                  <a:lnTo>
                    <a:pt x="4071353" y="1114683"/>
                  </a:lnTo>
                  <a:lnTo>
                    <a:pt x="4057965" y="1076737"/>
                  </a:lnTo>
                  <a:lnTo>
                    <a:pt x="4043089" y="1039006"/>
                  </a:lnTo>
                  <a:lnTo>
                    <a:pt x="4026726" y="1001514"/>
                  </a:lnTo>
                  <a:lnTo>
                    <a:pt x="4008876" y="964282"/>
                  </a:lnTo>
                  <a:lnTo>
                    <a:pt x="3989537" y="927334"/>
                  </a:lnTo>
                  <a:lnTo>
                    <a:pt x="3968712" y="890692"/>
                  </a:lnTo>
                  <a:lnTo>
                    <a:pt x="3946398" y="854379"/>
                  </a:lnTo>
                  <a:lnTo>
                    <a:pt x="3922597" y="818418"/>
                  </a:lnTo>
                  <a:lnTo>
                    <a:pt x="3897309" y="782831"/>
                  </a:lnTo>
                  <a:lnTo>
                    <a:pt x="3870533" y="747641"/>
                  </a:lnTo>
                  <a:lnTo>
                    <a:pt x="3842269" y="712871"/>
                  </a:lnTo>
                  <a:lnTo>
                    <a:pt x="3812518" y="678542"/>
                  </a:lnTo>
                  <a:lnTo>
                    <a:pt x="3781280" y="644679"/>
                  </a:lnTo>
                  <a:lnTo>
                    <a:pt x="3748554" y="611304"/>
                  </a:lnTo>
                  <a:lnTo>
                    <a:pt x="3714340" y="578439"/>
                  </a:lnTo>
                  <a:lnTo>
                    <a:pt x="3678638" y="546107"/>
                  </a:lnTo>
                  <a:lnTo>
                    <a:pt x="3641450" y="514330"/>
                  </a:lnTo>
                  <a:lnTo>
                    <a:pt x="3602773" y="483132"/>
                  </a:lnTo>
                  <a:lnTo>
                    <a:pt x="3562609" y="452536"/>
                  </a:lnTo>
                  <a:lnTo>
                    <a:pt x="3520958" y="422563"/>
                  </a:lnTo>
                  <a:lnTo>
                    <a:pt x="3482837" y="396565"/>
                  </a:lnTo>
                  <a:lnTo>
                    <a:pt x="3444005" y="371393"/>
                  </a:lnTo>
                  <a:lnTo>
                    <a:pt x="3404487" y="347046"/>
                  </a:lnTo>
                  <a:lnTo>
                    <a:pt x="3364304" y="323524"/>
                  </a:lnTo>
                  <a:lnTo>
                    <a:pt x="3323480" y="300828"/>
                  </a:lnTo>
                  <a:lnTo>
                    <a:pt x="3282037" y="278957"/>
                  </a:lnTo>
                  <a:lnTo>
                    <a:pt x="3239998" y="257912"/>
                  </a:lnTo>
                  <a:lnTo>
                    <a:pt x="3197387" y="237691"/>
                  </a:lnTo>
                  <a:lnTo>
                    <a:pt x="3154225" y="218296"/>
                  </a:lnTo>
                  <a:lnTo>
                    <a:pt x="3110537" y="199727"/>
                  </a:lnTo>
                  <a:lnTo>
                    <a:pt x="3066345" y="181982"/>
                  </a:lnTo>
                  <a:lnTo>
                    <a:pt x="3021672" y="165063"/>
                  </a:lnTo>
                  <a:lnTo>
                    <a:pt x="2976540" y="148970"/>
                  </a:lnTo>
                  <a:lnTo>
                    <a:pt x="2930973" y="133701"/>
                  </a:lnTo>
                  <a:lnTo>
                    <a:pt x="2884994" y="119258"/>
                  </a:lnTo>
                  <a:lnTo>
                    <a:pt x="2838625" y="105640"/>
                  </a:lnTo>
                  <a:lnTo>
                    <a:pt x="2791890" y="92848"/>
                  </a:lnTo>
                  <a:lnTo>
                    <a:pt x="2744811" y="80881"/>
                  </a:lnTo>
                  <a:lnTo>
                    <a:pt x="2697412" y="69739"/>
                  </a:lnTo>
                  <a:lnTo>
                    <a:pt x="2649714" y="59422"/>
                  </a:lnTo>
                  <a:lnTo>
                    <a:pt x="2601742" y="49931"/>
                  </a:lnTo>
                  <a:lnTo>
                    <a:pt x="2553517" y="41265"/>
                  </a:lnTo>
                  <a:lnTo>
                    <a:pt x="2505064" y="33425"/>
                  </a:lnTo>
                  <a:lnTo>
                    <a:pt x="2456404" y="26410"/>
                  </a:lnTo>
                  <a:lnTo>
                    <a:pt x="2407561" y="20220"/>
                  </a:lnTo>
                  <a:lnTo>
                    <a:pt x="2358558" y="14855"/>
                  </a:lnTo>
                  <a:lnTo>
                    <a:pt x="2309417" y="10316"/>
                  </a:lnTo>
                  <a:lnTo>
                    <a:pt x="2260161" y="6602"/>
                  </a:lnTo>
                  <a:lnTo>
                    <a:pt x="2210814" y="3713"/>
                  </a:lnTo>
                  <a:lnTo>
                    <a:pt x="2161399" y="1650"/>
                  </a:lnTo>
                  <a:lnTo>
                    <a:pt x="2111937" y="412"/>
                  </a:lnTo>
                  <a:lnTo>
                    <a:pt x="2062453" y="0"/>
                  </a:lnTo>
                  <a:close/>
                </a:path>
              </a:pathLst>
            </a:custGeom>
            <a:solidFill>
              <a:srgbClr val="8BA5CC"/>
            </a:solidFill>
          </p:spPr>
          <p:txBody>
            <a:bodyPr wrap="square" lIns="0" tIns="0" rIns="0" bIns="0" rtlCol="0"/>
            <a:lstStyle/>
            <a:p>
              <a:pPr defTabSz="806867"/>
              <a:endParaRPr sz="1588">
                <a:solidFill>
                  <a:prstClr val="black"/>
                </a:solidFill>
                <a:latin typeface="Calibri"/>
              </a:endParaRPr>
            </a:p>
          </p:txBody>
        </p:sp>
      </p:grpSp>
      <p:sp>
        <p:nvSpPr>
          <p:cNvPr id="9" name="object 9"/>
          <p:cNvSpPr txBox="1"/>
          <p:nvPr/>
        </p:nvSpPr>
        <p:spPr>
          <a:xfrm>
            <a:off x="3513003" y="3186883"/>
            <a:ext cx="1578909" cy="536156"/>
          </a:xfrm>
          <a:prstGeom prst="rect">
            <a:avLst/>
          </a:prstGeom>
        </p:spPr>
        <p:txBody>
          <a:bodyPr vert="horz" wrap="square" lIns="0" tIns="22971" rIns="0" bIns="0" rtlCol="0">
            <a:spAutoFit/>
          </a:bodyPr>
          <a:lstStyle/>
          <a:p>
            <a:pPr marL="211802" marR="4483" indent="-201156" defTabSz="806867">
              <a:lnSpc>
                <a:spcPts val="2038"/>
              </a:lnSpc>
              <a:spcBef>
                <a:spcPts val="180"/>
              </a:spcBef>
            </a:pPr>
            <a:r>
              <a:rPr sz="1721" b="1" spc="-22" dirty="0">
                <a:solidFill>
                  <a:srgbClr val="FFF2FF"/>
                </a:solidFill>
                <a:latin typeface="Arial"/>
                <a:cs typeface="Arial"/>
              </a:rPr>
              <a:t>Value</a:t>
            </a:r>
            <a:r>
              <a:rPr sz="1721" b="1" spc="-71" dirty="0">
                <a:solidFill>
                  <a:srgbClr val="FFF2FF"/>
                </a:solidFill>
                <a:latin typeface="Arial"/>
                <a:cs typeface="Arial"/>
              </a:rPr>
              <a:t> </a:t>
            </a:r>
            <a:r>
              <a:rPr sz="1721" b="1" dirty="0">
                <a:solidFill>
                  <a:srgbClr val="FFF2FF"/>
                </a:solidFill>
                <a:latin typeface="Arial"/>
                <a:cs typeface="Arial"/>
              </a:rPr>
              <a:t>Function </a:t>
            </a:r>
            <a:r>
              <a:rPr sz="1721" b="1" spc="-463" dirty="0">
                <a:solidFill>
                  <a:srgbClr val="FFF2FF"/>
                </a:solidFill>
                <a:latin typeface="Arial"/>
                <a:cs typeface="Arial"/>
              </a:rPr>
              <a:t> </a:t>
            </a:r>
            <a:r>
              <a:rPr sz="1721" b="1" spc="-4" dirty="0">
                <a:solidFill>
                  <a:srgbClr val="FFF8FA"/>
                </a:solidFill>
                <a:latin typeface="Arial"/>
                <a:cs typeface="Arial"/>
              </a:rPr>
              <a:t>Algorithms</a:t>
            </a:r>
            <a:endParaRPr sz="1721">
              <a:solidFill>
                <a:prstClr val="black"/>
              </a:solidFill>
              <a:latin typeface="Arial"/>
              <a:cs typeface="Arial"/>
            </a:endParaRPr>
          </a:p>
        </p:txBody>
      </p:sp>
      <p:sp>
        <p:nvSpPr>
          <p:cNvPr id="10" name="object 10"/>
          <p:cNvSpPr txBox="1"/>
          <p:nvPr/>
        </p:nvSpPr>
        <p:spPr>
          <a:xfrm>
            <a:off x="2211951" y="1938758"/>
            <a:ext cx="1376082" cy="781780"/>
          </a:xfrm>
          <a:prstGeom prst="rect">
            <a:avLst/>
          </a:prstGeom>
        </p:spPr>
        <p:txBody>
          <a:bodyPr vert="horz" wrap="square" lIns="0" tIns="33618" rIns="0" bIns="0" rtlCol="0">
            <a:spAutoFit/>
          </a:bodyPr>
          <a:lstStyle/>
          <a:p>
            <a:pPr algn="ctr" defTabSz="806867">
              <a:spcBef>
                <a:spcPts val="265"/>
              </a:spcBef>
            </a:pPr>
            <a:r>
              <a:rPr sz="1544" b="1" spc="18" dirty="0">
                <a:solidFill>
                  <a:srgbClr val="009296"/>
                </a:solidFill>
                <a:latin typeface="Palatino Linotype"/>
                <a:cs typeface="Palatino Linotype"/>
              </a:rPr>
              <a:t>SARSA</a:t>
            </a:r>
            <a:endParaRPr sz="1544">
              <a:solidFill>
                <a:prstClr val="black"/>
              </a:solidFill>
              <a:latin typeface="Palatino Linotype"/>
              <a:cs typeface="Palatino Linotype"/>
            </a:endParaRPr>
          </a:p>
          <a:p>
            <a:pPr marL="11206" marR="4483" algn="ctr" defTabSz="806867">
              <a:lnSpc>
                <a:spcPct val="109900"/>
              </a:lnSpc>
            </a:pPr>
            <a:r>
              <a:rPr sz="1544" b="1" spc="9" dirty="0">
                <a:solidFill>
                  <a:srgbClr val="009296"/>
                </a:solidFill>
                <a:latin typeface="Palatino Linotype"/>
                <a:cs typeface="Palatino Linotype"/>
              </a:rPr>
              <a:t>Q-learning </a:t>
            </a:r>
            <a:r>
              <a:rPr sz="1544" b="1" spc="13" dirty="0">
                <a:solidFill>
                  <a:srgbClr val="009296"/>
                </a:solidFill>
                <a:latin typeface="Palatino Linotype"/>
                <a:cs typeface="Palatino Linotype"/>
              </a:rPr>
              <a:t> </a:t>
            </a:r>
            <a:r>
              <a:rPr sz="1544" b="1" spc="-26" dirty="0">
                <a:solidFill>
                  <a:srgbClr val="009296"/>
                </a:solidFill>
                <a:latin typeface="Palatino Linotype"/>
                <a:cs typeface="Palatino Linotype"/>
              </a:rPr>
              <a:t>Value</a:t>
            </a:r>
            <a:r>
              <a:rPr sz="1544" b="1" spc="-53" dirty="0">
                <a:solidFill>
                  <a:srgbClr val="009296"/>
                </a:solidFill>
                <a:latin typeface="Palatino Linotype"/>
                <a:cs typeface="Palatino Linotype"/>
              </a:rPr>
              <a:t> </a:t>
            </a:r>
            <a:r>
              <a:rPr sz="1544" b="1" spc="4" dirty="0">
                <a:solidFill>
                  <a:srgbClr val="009296"/>
                </a:solidFill>
                <a:latin typeface="Palatino Linotype"/>
                <a:cs typeface="Palatino Linotype"/>
              </a:rPr>
              <a:t>Iteration</a:t>
            </a:r>
            <a:endParaRPr sz="1544">
              <a:solidFill>
                <a:prstClr val="black"/>
              </a:solidFill>
              <a:latin typeface="Palatino Linotype"/>
              <a:cs typeface="Palatino Linotype"/>
            </a:endParaRPr>
          </a:p>
        </p:txBody>
      </p:sp>
      <p:grpSp>
        <p:nvGrpSpPr>
          <p:cNvPr id="11" name="object 11"/>
          <p:cNvGrpSpPr/>
          <p:nvPr/>
        </p:nvGrpSpPr>
        <p:grpSpPr>
          <a:xfrm>
            <a:off x="2848675" y="1860177"/>
            <a:ext cx="6205817" cy="3014382"/>
            <a:chOff x="1348898" y="2108200"/>
            <a:chExt cx="7033259" cy="3416300"/>
          </a:xfrm>
        </p:grpSpPr>
        <p:sp>
          <p:nvSpPr>
            <p:cNvPr id="12" name="object 12"/>
            <p:cNvSpPr/>
            <p:nvPr/>
          </p:nvSpPr>
          <p:spPr>
            <a:xfrm>
              <a:off x="1388586" y="3156744"/>
              <a:ext cx="1325880" cy="322580"/>
            </a:xfrm>
            <a:custGeom>
              <a:avLst/>
              <a:gdLst/>
              <a:ahLst/>
              <a:cxnLst/>
              <a:rect l="l" t="t" r="r" b="b"/>
              <a:pathLst>
                <a:path w="1325880" h="322579">
                  <a:moveTo>
                    <a:pt x="1325812" y="322246"/>
                  </a:moveTo>
                  <a:lnTo>
                    <a:pt x="0" y="0"/>
                  </a:lnTo>
                </a:path>
              </a:pathLst>
            </a:custGeom>
            <a:ln w="78898">
              <a:solidFill>
                <a:srgbClr val="82219E"/>
              </a:solidFill>
              <a:prstDash val="dash"/>
            </a:ln>
          </p:spPr>
          <p:txBody>
            <a:bodyPr wrap="square" lIns="0" tIns="0" rIns="0" bIns="0" rtlCol="0"/>
            <a:lstStyle/>
            <a:p>
              <a:pPr defTabSz="806867"/>
              <a:endParaRPr sz="1588">
                <a:solidFill>
                  <a:prstClr val="black"/>
                </a:solidFill>
                <a:latin typeface="Calibri"/>
              </a:endParaRPr>
            </a:p>
          </p:txBody>
        </p:sp>
        <p:sp>
          <p:nvSpPr>
            <p:cNvPr id="13" name="object 13"/>
            <p:cNvSpPr/>
            <p:nvPr/>
          </p:nvSpPr>
          <p:spPr>
            <a:xfrm>
              <a:off x="2672624" y="3326622"/>
              <a:ext cx="339090" cy="302895"/>
            </a:xfrm>
            <a:custGeom>
              <a:avLst/>
              <a:gdLst/>
              <a:ahLst/>
              <a:cxnLst/>
              <a:rect l="l" t="t" r="r" b="b"/>
              <a:pathLst>
                <a:path w="339089" h="302895">
                  <a:moveTo>
                    <a:pt x="73472" y="0"/>
                  </a:moveTo>
                  <a:lnTo>
                    <a:pt x="0" y="302285"/>
                  </a:lnTo>
                  <a:lnTo>
                    <a:pt x="339021" y="224614"/>
                  </a:lnTo>
                  <a:lnTo>
                    <a:pt x="73472" y="0"/>
                  </a:lnTo>
                  <a:close/>
                </a:path>
              </a:pathLst>
            </a:custGeom>
            <a:solidFill>
              <a:srgbClr val="82219E">
                <a:alpha val="50000"/>
              </a:srgbClr>
            </a:solidFill>
          </p:spPr>
          <p:txBody>
            <a:bodyPr wrap="square" lIns="0" tIns="0" rIns="0" bIns="0" rtlCol="0"/>
            <a:lstStyle/>
            <a:p>
              <a:pPr defTabSz="806867"/>
              <a:endParaRPr sz="1588">
                <a:solidFill>
                  <a:prstClr val="black"/>
                </a:solidFill>
                <a:latin typeface="Calibri"/>
              </a:endParaRPr>
            </a:p>
          </p:txBody>
        </p:sp>
        <p:pic>
          <p:nvPicPr>
            <p:cNvPr id="14" name="object 14"/>
            <p:cNvPicPr/>
            <p:nvPr/>
          </p:nvPicPr>
          <p:blipFill>
            <a:blip r:embed="rId5" cstate="print"/>
            <a:stretch>
              <a:fillRect/>
            </a:stretch>
          </p:blipFill>
          <p:spPr>
            <a:xfrm>
              <a:off x="3606800" y="2108200"/>
              <a:ext cx="4775200" cy="3416300"/>
            </a:xfrm>
            <a:prstGeom prst="rect">
              <a:avLst/>
            </a:prstGeom>
          </p:spPr>
        </p:pic>
        <p:sp>
          <p:nvSpPr>
            <p:cNvPr id="15" name="object 15"/>
            <p:cNvSpPr/>
            <p:nvPr/>
          </p:nvSpPr>
          <p:spPr>
            <a:xfrm>
              <a:off x="3879718" y="2322671"/>
              <a:ext cx="4124960" cy="2885440"/>
            </a:xfrm>
            <a:custGeom>
              <a:avLst/>
              <a:gdLst/>
              <a:ahLst/>
              <a:cxnLst/>
              <a:rect l="l" t="t" r="r" b="b"/>
              <a:pathLst>
                <a:path w="4124959" h="2885440">
                  <a:moveTo>
                    <a:pt x="2062453" y="0"/>
                  </a:moveTo>
                  <a:lnTo>
                    <a:pt x="2012969" y="412"/>
                  </a:lnTo>
                  <a:lnTo>
                    <a:pt x="1963507" y="1650"/>
                  </a:lnTo>
                  <a:lnTo>
                    <a:pt x="1914091" y="3713"/>
                  </a:lnTo>
                  <a:lnTo>
                    <a:pt x="1864744" y="6602"/>
                  </a:lnTo>
                  <a:lnTo>
                    <a:pt x="1815489" y="10316"/>
                  </a:lnTo>
                  <a:lnTo>
                    <a:pt x="1766348" y="14855"/>
                  </a:lnTo>
                  <a:lnTo>
                    <a:pt x="1717345" y="20220"/>
                  </a:lnTo>
                  <a:lnTo>
                    <a:pt x="1668502" y="26410"/>
                  </a:lnTo>
                  <a:lnTo>
                    <a:pt x="1619842" y="33425"/>
                  </a:lnTo>
                  <a:lnTo>
                    <a:pt x="1571388" y="41265"/>
                  </a:lnTo>
                  <a:lnTo>
                    <a:pt x="1523164" y="49931"/>
                  </a:lnTo>
                  <a:lnTo>
                    <a:pt x="1475192" y="59422"/>
                  </a:lnTo>
                  <a:lnTo>
                    <a:pt x="1427494" y="69739"/>
                  </a:lnTo>
                  <a:lnTo>
                    <a:pt x="1380094" y="80881"/>
                  </a:lnTo>
                  <a:lnTo>
                    <a:pt x="1333015" y="92848"/>
                  </a:lnTo>
                  <a:lnTo>
                    <a:pt x="1286280" y="105640"/>
                  </a:lnTo>
                  <a:lnTo>
                    <a:pt x="1239911" y="119258"/>
                  </a:lnTo>
                  <a:lnTo>
                    <a:pt x="1193932" y="133701"/>
                  </a:lnTo>
                  <a:lnTo>
                    <a:pt x="1148365" y="148970"/>
                  </a:lnTo>
                  <a:lnTo>
                    <a:pt x="1103234" y="165063"/>
                  </a:lnTo>
                  <a:lnTo>
                    <a:pt x="1058560" y="181982"/>
                  </a:lnTo>
                  <a:lnTo>
                    <a:pt x="1014368" y="199727"/>
                  </a:lnTo>
                  <a:lnTo>
                    <a:pt x="970680" y="218296"/>
                  </a:lnTo>
                  <a:lnTo>
                    <a:pt x="927519" y="237691"/>
                  </a:lnTo>
                  <a:lnTo>
                    <a:pt x="884907" y="257912"/>
                  </a:lnTo>
                  <a:lnTo>
                    <a:pt x="842869" y="278957"/>
                  </a:lnTo>
                  <a:lnTo>
                    <a:pt x="801426" y="300828"/>
                  </a:lnTo>
                  <a:lnTo>
                    <a:pt x="760601" y="323524"/>
                  </a:lnTo>
                  <a:lnTo>
                    <a:pt x="720418" y="347046"/>
                  </a:lnTo>
                  <a:lnTo>
                    <a:pt x="680900" y="371393"/>
                  </a:lnTo>
                  <a:lnTo>
                    <a:pt x="642068" y="396565"/>
                  </a:lnTo>
                  <a:lnTo>
                    <a:pt x="603947" y="422563"/>
                  </a:lnTo>
                  <a:lnTo>
                    <a:pt x="562296" y="452536"/>
                  </a:lnTo>
                  <a:lnTo>
                    <a:pt x="522132" y="483133"/>
                  </a:lnTo>
                  <a:lnTo>
                    <a:pt x="483455" y="514330"/>
                  </a:lnTo>
                  <a:lnTo>
                    <a:pt x="446266" y="546107"/>
                  </a:lnTo>
                  <a:lnTo>
                    <a:pt x="410565" y="578439"/>
                  </a:lnTo>
                  <a:lnTo>
                    <a:pt x="376351" y="611304"/>
                  </a:lnTo>
                  <a:lnTo>
                    <a:pt x="343625" y="644679"/>
                  </a:lnTo>
                  <a:lnTo>
                    <a:pt x="312386" y="678543"/>
                  </a:lnTo>
                  <a:lnTo>
                    <a:pt x="282635" y="712871"/>
                  </a:lnTo>
                  <a:lnTo>
                    <a:pt x="254372" y="747641"/>
                  </a:lnTo>
                  <a:lnTo>
                    <a:pt x="227596" y="782831"/>
                  </a:lnTo>
                  <a:lnTo>
                    <a:pt x="202307" y="818418"/>
                  </a:lnTo>
                  <a:lnTo>
                    <a:pt x="178506" y="854380"/>
                  </a:lnTo>
                  <a:lnTo>
                    <a:pt x="156193" y="890693"/>
                  </a:lnTo>
                  <a:lnTo>
                    <a:pt x="135367" y="927334"/>
                  </a:lnTo>
                  <a:lnTo>
                    <a:pt x="116029" y="964282"/>
                  </a:lnTo>
                  <a:lnTo>
                    <a:pt x="98178" y="1001514"/>
                  </a:lnTo>
                  <a:lnTo>
                    <a:pt x="81815" y="1039006"/>
                  </a:lnTo>
                  <a:lnTo>
                    <a:pt x="66940" y="1076737"/>
                  </a:lnTo>
                  <a:lnTo>
                    <a:pt x="53552" y="1114683"/>
                  </a:lnTo>
                  <a:lnTo>
                    <a:pt x="41651" y="1152822"/>
                  </a:lnTo>
                  <a:lnTo>
                    <a:pt x="31238" y="1191131"/>
                  </a:lnTo>
                  <a:lnTo>
                    <a:pt x="22313" y="1229588"/>
                  </a:lnTo>
                  <a:lnTo>
                    <a:pt x="14875" y="1268169"/>
                  </a:lnTo>
                  <a:lnTo>
                    <a:pt x="8925" y="1306852"/>
                  </a:lnTo>
                  <a:lnTo>
                    <a:pt x="4462" y="1345615"/>
                  </a:lnTo>
                  <a:lnTo>
                    <a:pt x="1487" y="1384434"/>
                  </a:lnTo>
                  <a:lnTo>
                    <a:pt x="0" y="1423288"/>
                  </a:lnTo>
                  <a:lnTo>
                    <a:pt x="0" y="1462152"/>
                  </a:lnTo>
                  <a:lnTo>
                    <a:pt x="1487" y="1501006"/>
                  </a:lnTo>
                  <a:lnTo>
                    <a:pt x="4462" y="1539825"/>
                  </a:lnTo>
                  <a:lnTo>
                    <a:pt x="8925" y="1578588"/>
                  </a:lnTo>
                  <a:lnTo>
                    <a:pt x="14875" y="1617271"/>
                  </a:lnTo>
                  <a:lnTo>
                    <a:pt x="22313" y="1655852"/>
                  </a:lnTo>
                  <a:lnTo>
                    <a:pt x="31238" y="1694309"/>
                  </a:lnTo>
                  <a:lnTo>
                    <a:pt x="41651" y="1732618"/>
                  </a:lnTo>
                  <a:lnTo>
                    <a:pt x="53552" y="1770757"/>
                  </a:lnTo>
                  <a:lnTo>
                    <a:pt x="66940" y="1808703"/>
                  </a:lnTo>
                  <a:lnTo>
                    <a:pt x="81815" y="1846434"/>
                  </a:lnTo>
                  <a:lnTo>
                    <a:pt x="98178" y="1883926"/>
                  </a:lnTo>
                  <a:lnTo>
                    <a:pt x="116029" y="1921158"/>
                  </a:lnTo>
                  <a:lnTo>
                    <a:pt x="135367" y="1958106"/>
                  </a:lnTo>
                  <a:lnTo>
                    <a:pt x="156193" y="1994748"/>
                  </a:lnTo>
                  <a:lnTo>
                    <a:pt x="178506" y="2031061"/>
                  </a:lnTo>
                  <a:lnTo>
                    <a:pt x="202307" y="2067022"/>
                  </a:lnTo>
                  <a:lnTo>
                    <a:pt x="227596" y="2102609"/>
                  </a:lnTo>
                  <a:lnTo>
                    <a:pt x="254372" y="2137799"/>
                  </a:lnTo>
                  <a:lnTo>
                    <a:pt x="282635" y="2172570"/>
                  </a:lnTo>
                  <a:lnTo>
                    <a:pt x="312386" y="2206898"/>
                  </a:lnTo>
                  <a:lnTo>
                    <a:pt x="343625" y="2240761"/>
                  </a:lnTo>
                  <a:lnTo>
                    <a:pt x="376351" y="2274137"/>
                  </a:lnTo>
                  <a:lnTo>
                    <a:pt x="410565" y="2307002"/>
                  </a:lnTo>
                  <a:lnTo>
                    <a:pt x="446266" y="2339334"/>
                  </a:lnTo>
                  <a:lnTo>
                    <a:pt x="483455" y="2371110"/>
                  </a:lnTo>
                  <a:lnTo>
                    <a:pt x="522132" y="2402308"/>
                  </a:lnTo>
                  <a:lnTo>
                    <a:pt x="562296" y="2432905"/>
                  </a:lnTo>
                  <a:lnTo>
                    <a:pt x="603947" y="2462878"/>
                  </a:lnTo>
                  <a:lnTo>
                    <a:pt x="642068" y="2488876"/>
                  </a:lnTo>
                  <a:lnTo>
                    <a:pt x="680900" y="2514048"/>
                  </a:lnTo>
                  <a:lnTo>
                    <a:pt x="720418" y="2538395"/>
                  </a:lnTo>
                  <a:lnTo>
                    <a:pt x="760601" y="2561916"/>
                  </a:lnTo>
                  <a:lnTo>
                    <a:pt x="801426" y="2584612"/>
                  </a:lnTo>
                  <a:lnTo>
                    <a:pt x="842869" y="2606483"/>
                  </a:lnTo>
                  <a:lnTo>
                    <a:pt x="884907" y="2627529"/>
                  </a:lnTo>
                  <a:lnTo>
                    <a:pt x="927519" y="2647749"/>
                  </a:lnTo>
                  <a:lnTo>
                    <a:pt x="970680" y="2667144"/>
                  </a:lnTo>
                  <a:lnTo>
                    <a:pt x="1014368" y="2685713"/>
                  </a:lnTo>
                  <a:lnTo>
                    <a:pt x="1058560" y="2703458"/>
                  </a:lnTo>
                  <a:lnTo>
                    <a:pt x="1103234" y="2720377"/>
                  </a:lnTo>
                  <a:lnTo>
                    <a:pt x="1148365" y="2736470"/>
                  </a:lnTo>
                  <a:lnTo>
                    <a:pt x="1193932" y="2751739"/>
                  </a:lnTo>
                  <a:lnTo>
                    <a:pt x="1239911" y="2766182"/>
                  </a:lnTo>
                  <a:lnTo>
                    <a:pt x="1286280" y="2779799"/>
                  </a:lnTo>
                  <a:lnTo>
                    <a:pt x="1333015" y="2792592"/>
                  </a:lnTo>
                  <a:lnTo>
                    <a:pt x="1380094" y="2804559"/>
                  </a:lnTo>
                  <a:lnTo>
                    <a:pt x="1427494" y="2815700"/>
                  </a:lnTo>
                  <a:lnTo>
                    <a:pt x="1475192" y="2826017"/>
                  </a:lnTo>
                  <a:lnTo>
                    <a:pt x="1523164" y="2835508"/>
                  </a:lnTo>
                  <a:lnTo>
                    <a:pt x="1571388" y="2844174"/>
                  </a:lnTo>
                  <a:lnTo>
                    <a:pt x="1619842" y="2852014"/>
                  </a:lnTo>
                  <a:lnTo>
                    <a:pt x="1668502" y="2859029"/>
                  </a:lnTo>
                  <a:lnTo>
                    <a:pt x="1717345" y="2865219"/>
                  </a:lnTo>
                  <a:lnTo>
                    <a:pt x="1766348" y="2870584"/>
                  </a:lnTo>
                  <a:lnTo>
                    <a:pt x="1815489" y="2875123"/>
                  </a:lnTo>
                  <a:lnTo>
                    <a:pt x="1864744" y="2878837"/>
                  </a:lnTo>
                  <a:lnTo>
                    <a:pt x="1914091" y="2881726"/>
                  </a:lnTo>
                  <a:lnTo>
                    <a:pt x="1963507" y="2883789"/>
                  </a:lnTo>
                  <a:lnTo>
                    <a:pt x="2012969" y="2885027"/>
                  </a:lnTo>
                  <a:lnTo>
                    <a:pt x="2062453" y="2885439"/>
                  </a:lnTo>
                  <a:lnTo>
                    <a:pt x="2111938" y="2885027"/>
                  </a:lnTo>
                  <a:lnTo>
                    <a:pt x="2161399" y="2883789"/>
                  </a:lnTo>
                  <a:lnTo>
                    <a:pt x="2210815" y="2881726"/>
                  </a:lnTo>
                  <a:lnTo>
                    <a:pt x="2260162" y="2878837"/>
                  </a:lnTo>
                  <a:lnTo>
                    <a:pt x="2309417" y="2875123"/>
                  </a:lnTo>
                  <a:lnTo>
                    <a:pt x="2358558" y="2870584"/>
                  </a:lnTo>
                  <a:lnTo>
                    <a:pt x="2407562" y="2865219"/>
                  </a:lnTo>
                  <a:lnTo>
                    <a:pt x="2456405" y="2859029"/>
                  </a:lnTo>
                  <a:lnTo>
                    <a:pt x="2505064" y="2852014"/>
                  </a:lnTo>
                  <a:lnTo>
                    <a:pt x="2553518" y="2844174"/>
                  </a:lnTo>
                  <a:lnTo>
                    <a:pt x="2601742" y="2835508"/>
                  </a:lnTo>
                  <a:lnTo>
                    <a:pt x="2649715" y="2826017"/>
                  </a:lnTo>
                  <a:lnTo>
                    <a:pt x="2697412" y="2815700"/>
                  </a:lnTo>
                  <a:lnTo>
                    <a:pt x="2744812" y="2804559"/>
                  </a:lnTo>
                  <a:lnTo>
                    <a:pt x="2791891" y="2792592"/>
                  </a:lnTo>
                  <a:lnTo>
                    <a:pt x="2838626" y="2779799"/>
                  </a:lnTo>
                  <a:lnTo>
                    <a:pt x="2884995" y="2766182"/>
                  </a:lnTo>
                  <a:lnTo>
                    <a:pt x="2930974" y="2751739"/>
                  </a:lnTo>
                  <a:lnTo>
                    <a:pt x="2976541" y="2736470"/>
                  </a:lnTo>
                  <a:lnTo>
                    <a:pt x="3021672" y="2720377"/>
                  </a:lnTo>
                  <a:lnTo>
                    <a:pt x="3066345" y="2703458"/>
                  </a:lnTo>
                  <a:lnTo>
                    <a:pt x="3110538" y="2685713"/>
                  </a:lnTo>
                  <a:lnTo>
                    <a:pt x="3154226" y="2667144"/>
                  </a:lnTo>
                  <a:lnTo>
                    <a:pt x="3197387" y="2647749"/>
                  </a:lnTo>
                  <a:lnTo>
                    <a:pt x="3239998" y="2627529"/>
                  </a:lnTo>
                  <a:lnTo>
                    <a:pt x="3282037" y="2606483"/>
                  </a:lnTo>
                  <a:lnTo>
                    <a:pt x="3323480" y="2584612"/>
                  </a:lnTo>
                  <a:lnTo>
                    <a:pt x="3364304" y="2561916"/>
                  </a:lnTo>
                  <a:lnTo>
                    <a:pt x="3404487" y="2538395"/>
                  </a:lnTo>
                  <a:lnTo>
                    <a:pt x="3444006" y="2514048"/>
                  </a:lnTo>
                  <a:lnTo>
                    <a:pt x="3482837" y="2488876"/>
                  </a:lnTo>
                  <a:lnTo>
                    <a:pt x="3520958" y="2462878"/>
                  </a:lnTo>
                  <a:lnTo>
                    <a:pt x="3562610" y="2432905"/>
                  </a:lnTo>
                  <a:lnTo>
                    <a:pt x="3602774" y="2402308"/>
                  </a:lnTo>
                  <a:lnTo>
                    <a:pt x="3641450" y="2371110"/>
                  </a:lnTo>
                  <a:lnTo>
                    <a:pt x="3678639" y="2339334"/>
                  </a:lnTo>
                  <a:lnTo>
                    <a:pt x="3714340" y="2307002"/>
                  </a:lnTo>
                  <a:lnTo>
                    <a:pt x="3748554" y="2274137"/>
                  </a:lnTo>
                  <a:lnTo>
                    <a:pt x="3781280" y="2240761"/>
                  </a:lnTo>
                  <a:lnTo>
                    <a:pt x="3812519" y="2206898"/>
                  </a:lnTo>
                  <a:lnTo>
                    <a:pt x="3842270" y="2172570"/>
                  </a:lnTo>
                  <a:lnTo>
                    <a:pt x="3870534" y="2137799"/>
                  </a:lnTo>
                  <a:lnTo>
                    <a:pt x="3897310" y="2102609"/>
                  </a:lnTo>
                  <a:lnTo>
                    <a:pt x="3922598" y="2067022"/>
                  </a:lnTo>
                  <a:lnTo>
                    <a:pt x="3946399" y="2031061"/>
                  </a:lnTo>
                  <a:lnTo>
                    <a:pt x="3968712" y="1994748"/>
                  </a:lnTo>
                  <a:lnTo>
                    <a:pt x="3989538" y="1958106"/>
                  </a:lnTo>
                  <a:lnTo>
                    <a:pt x="4008876" y="1921158"/>
                  </a:lnTo>
                  <a:lnTo>
                    <a:pt x="4026727" y="1883926"/>
                  </a:lnTo>
                  <a:lnTo>
                    <a:pt x="4043090" y="1846434"/>
                  </a:lnTo>
                  <a:lnTo>
                    <a:pt x="4057966" y="1808703"/>
                  </a:lnTo>
                  <a:lnTo>
                    <a:pt x="4071354" y="1770757"/>
                  </a:lnTo>
                  <a:lnTo>
                    <a:pt x="4083254" y="1732618"/>
                  </a:lnTo>
                  <a:lnTo>
                    <a:pt x="4093667" y="1694309"/>
                  </a:lnTo>
                  <a:lnTo>
                    <a:pt x="4102592" y="1655852"/>
                  </a:lnTo>
                  <a:lnTo>
                    <a:pt x="4110030" y="1617271"/>
                  </a:lnTo>
                  <a:lnTo>
                    <a:pt x="4115980" y="1578588"/>
                  </a:lnTo>
                  <a:lnTo>
                    <a:pt x="4120443" y="1539825"/>
                  </a:lnTo>
                  <a:lnTo>
                    <a:pt x="4123418" y="1501006"/>
                  </a:lnTo>
                  <a:lnTo>
                    <a:pt x="4124906" y="1462152"/>
                  </a:lnTo>
                  <a:lnTo>
                    <a:pt x="4124906" y="1423288"/>
                  </a:lnTo>
                  <a:lnTo>
                    <a:pt x="4123418" y="1384434"/>
                  </a:lnTo>
                  <a:lnTo>
                    <a:pt x="4120443" y="1345615"/>
                  </a:lnTo>
                  <a:lnTo>
                    <a:pt x="4115980" y="1306852"/>
                  </a:lnTo>
                  <a:lnTo>
                    <a:pt x="4110030" y="1268169"/>
                  </a:lnTo>
                  <a:lnTo>
                    <a:pt x="4102592" y="1229588"/>
                  </a:lnTo>
                  <a:lnTo>
                    <a:pt x="4093667" y="1191131"/>
                  </a:lnTo>
                  <a:lnTo>
                    <a:pt x="4083254" y="1152822"/>
                  </a:lnTo>
                  <a:lnTo>
                    <a:pt x="4071354" y="1114683"/>
                  </a:lnTo>
                  <a:lnTo>
                    <a:pt x="4057966" y="1076737"/>
                  </a:lnTo>
                  <a:lnTo>
                    <a:pt x="4043090" y="1039006"/>
                  </a:lnTo>
                  <a:lnTo>
                    <a:pt x="4026727" y="1001514"/>
                  </a:lnTo>
                  <a:lnTo>
                    <a:pt x="4008876" y="964282"/>
                  </a:lnTo>
                  <a:lnTo>
                    <a:pt x="3989538" y="927334"/>
                  </a:lnTo>
                  <a:lnTo>
                    <a:pt x="3968712" y="890693"/>
                  </a:lnTo>
                  <a:lnTo>
                    <a:pt x="3946399" y="854380"/>
                  </a:lnTo>
                  <a:lnTo>
                    <a:pt x="3922598" y="818418"/>
                  </a:lnTo>
                  <a:lnTo>
                    <a:pt x="3897310" y="782831"/>
                  </a:lnTo>
                  <a:lnTo>
                    <a:pt x="3870534" y="747641"/>
                  </a:lnTo>
                  <a:lnTo>
                    <a:pt x="3842270" y="712871"/>
                  </a:lnTo>
                  <a:lnTo>
                    <a:pt x="3812519" y="678543"/>
                  </a:lnTo>
                  <a:lnTo>
                    <a:pt x="3781280" y="644679"/>
                  </a:lnTo>
                  <a:lnTo>
                    <a:pt x="3748554" y="611304"/>
                  </a:lnTo>
                  <a:lnTo>
                    <a:pt x="3714340" y="578439"/>
                  </a:lnTo>
                  <a:lnTo>
                    <a:pt x="3678639" y="546107"/>
                  </a:lnTo>
                  <a:lnTo>
                    <a:pt x="3641450" y="514330"/>
                  </a:lnTo>
                  <a:lnTo>
                    <a:pt x="3602774" y="483133"/>
                  </a:lnTo>
                  <a:lnTo>
                    <a:pt x="3562610" y="452536"/>
                  </a:lnTo>
                  <a:lnTo>
                    <a:pt x="3520958" y="422563"/>
                  </a:lnTo>
                  <a:lnTo>
                    <a:pt x="3482837" y="396565"/>
                  </a:lnTo>
                  <a:lnTo>
                    <a:pt x="3444006" y="371393"/>
                  </a:lnTo>
                  <a:lnTo>
                    <a:pt x="3404487" y="347046"/>
                  </a:lnTo>
                  <a:lnTo>
                    <a:pt x="3364304" y="323524"/>
                  </a:lnTo>
                  <a:lnTo>
                    <a:pt x="3323480" y="300828"/>
                  </a:lnTo>
                  <a:lnTo>
                    <a:pt x="3282037" y="278957"/>
                  </a:lnTo>
                  <a:lnTo>
                    <a:pt x="3239998" y="257912"/>
                  </a:lnTo>
                  <a:lnTo>
                    <a:pt x="3197387" y="237691"/>
                  </a:lnTo>
                  <a:lnTo>
                    <a:pt x="3154226" y="218296"/>
                  </a:lnTo>
                  <a:lnTo>
                    <a:pt x="3110538" y="199727"/>
                  </a:lnTo>
                  <a:lnTo>
                    <a:pt x="3066345" y="181982"/>
                  </a:lnTo>
                  <a:lnTo>
                    <a:pt x="3021672" y="165063"/>
                  </a:lnTo>
                  <a:lnTo>
                    <a:pt x="2976541" y="148970"/>
                  </a:lnTo>
                  <a:lnTo>
                    <a:pt x="2930974" y="133701"/>
                  </a:lnTo>
                  <a:lnTo>
                    <a:pt x="2884995" y="119258"/>
                  </a:lnTo>
                  <a:lnTo>
                    <a:pt x="2838626" y="105640"/>
                  </a:lnTo>
                  <a:lnTo>
                    <a:pt x="2791891" y="92848"/>
                  </a:lnTo>
                  <a:lnTo>
                    <a:pt x="2744812" y="80881"/>
                  </a:lnTo>
                  <a:lnTo>
                    <a:pt x="2697412" y="69739"/>
                  </a:lnTo>
                  <a:lnTo>
                    <a:pt x="2649715" y="59422"/>
                  </a:lnTo>
                  <a:lnTo>
                    <a:pt x="2601742" y="49931"/>
                  </a:lnTo>
                  <a:lnTo>
                    <a:pt x="2553518" y="41265"/>
                  </a:lnTo>
                  <a:lnTo>
                    <a:pt x="2505064" y="33425"/>
                  </a:lnTo>
                  <a:lnTo>
                    <a:pt x="2456405" y="26410"/>
                  </a:lnTo>
                  <a:lnTo>
                    <a:pt x="2407562" y="20220"/>
                  </a:lnTo>
                  <a:lnTo>
                    <a:pt x="2358558" y="14855"/>
                  </a:lnTo>
                  <a:lnTo>
                    <a:pt x="2309417" y="10316"/>
                  </a:lnTo>
                  <a:lnTo>
                    <a:pt x="2260162" y="6602"/>
                  </a:lnTo>
                  <a:lnTo>
                    <a:pt x="2210815" y="3713"/>
                  </a:lnTo>
                  <a:lnTo>
                    <a:pt x="2161399" y="1650"/>
                  </a:lnTo>
                  <a:lnTo>
                    <a:pt x="2111938" y="412"/>
                  </a:lnTo>
                  <a:lnTo>
                    <a:pt x="2062453" y="0"/>
                  </a:lnTo>
                  <a:close/>
                </a:path>
              </a:pathLst>
            </a:custGeom>
            <a:solidFill>
              <a:srgbClr val="8CA2D3"/>
            </a:solidFill>
          </p:spPr>
          <p:txBody>
            <a:bodyPr wrap="square" lIns="0" tIns="0" rIns="0" bIns="0" rtlCol="0"/>
            <a:lstStyle/>
            <a:p>
              <a:pPr defTabSz="806867"/>
              <a:endParaRPr sz="1588">
                <a:solidFill>
                  <a:prstClr val="black"/>
                </a:solidFill>
                <a:latin typeface="Calibri"/>
              </a:endParaRPr>
            </a:p>
          </p:txBody>
        </p:sp>
        <p:pic>
          <p:nvPicPr>
            <p:cNvPr id="16" name="object 16"/>
            <p:cNvPicPr/>
            <p:nvPr/>
          </p:nvPicPr>
          <p:blipFill>
            <a:blip r:embed="rId6" cstate="print"/>
            <a:stretch>
              <a:fillRect/>
            </a:stretch>
          </p:blipFill>
          <p:spPr>
            <a:xfrm>
              <a:off x="3670300" y="2197100"/>
              <a:ext cx="2514600" cy="3124200"/>
            </a:xfrm>
            <a:prstGeom prst="rect">
              <a:avLst/>
            </a:prstGeom>
          </p:spPr>
        </p:pic>
        <p:sp>
          <p:nvSpPr>
            <p:cNvPr id="17" name="object 17"/>
            <p:cNvSpPr/>
            <p:nvPr/>
          </p:nvSpPr>
          <p:spPr>
            <a:xfrm>
              <a:off x="3890804" y="2446908"/>
              <a:ext cx="2073910" cy="2625725"/>
            </a:xfrm>
            <a:custGeom>
              <a:avLst/>
              <a:gdLst/>
              <a:ahLst/>
              <a:cxnLst/>
              <a:rect l="l" t="t" r="r" b="b"/>
              <a:pathLst>
                <a:path w="2073910" h="2625725">
                  <a:moveTo>
                    <a:pt x="1057365" y="0"/>
                  </a:moveTo>
                  <a:lnTo>
                    <a:pt x="1016539" y="0"/>
                  </a:lnTo>
                  <a:lnTo>
                    <a:pt x="975739" y="2022"/>
                  </a:lnTo>
                  <a:lnTo>
                    <a:pt x="935016" y="6068"/>
                  </a:lnTo>
                  <a:lnTo>
                    <a:pt x="894419" y="12137"/>
                  </a:lnTo>
                  <a:lnTo>
                    <a:pt x="854001" y="20228"/>
                  </a:lnTo>
                  <a:lnTo>
                    <a:pt x="813812" y="30343"/>
                  </a:lnTo>
                  <a:lnTo>
                    <a:pt x="773902" y="42480"/>
                  </a:lnTo>
                  <a:lnTo>
                    <a:pt x="734324" y="56640"/>
                  </a:lnTo>
                  <a:lnTo>
                    <a:pt x="695127" y="72823"/>
                  </a:lnTo>
                  <a:lnTo>
                    <a:pt x="656363" y="91029"/>
                  </a:lnTo>
                  <a:lnTo>
                    <a:pt x="618083" y="111257"/>
                  </a:lnTo>
                  <a:lnTo>
                    <a:pt x="580337" y="133509"/>
                  </a:lnTo>
                  <a:lnTo>
                    <a:pt x="543176" y="157783"/>
                  </a:lnTo>
                  <a:lnTo>
                    <a:pt x="506652" y="184080"/>
                  </a:lnTo>
                  <a:lnTo>
                    <a:pt x="470814" y="212401"/>
                  </a:lnTo>
                  <a:lnTo>
                    <a:pt x="435715" y="242744"/>
                  </a:lnTo>
                  <a:lnTo>
                    <a:pt x="401405" y="275110"/>
                  </a:lnTo>
                  <a:lnTo>
                    <a:pt x="367934" y="309498"/>
                  </a:lnTo>
                  <a:lnTo>
                    <a:pt x="335355" y="345910"/>
                  </a:lnTo>
                  <a:lnTo>
                    <a:pt x="303716" y="384344"/>
                  </a:lnTo>
                  <a:lnTo>
                    <a:pt x="275480" y="421506"/>
                  </a:lnTo>
                  <a:lnTo>
                    <a:pt x="248620" y="459699"/>
                  </a:lnTo>
                  <a:lnTo>
                    <a:pt x="223138" y="498873"/>
                  </a:lnTo>
                  <a:lnTo>
                    <a:pt x="199034" y="538976"/>
                  </a:lnTo>
                  <a:lnTo>
                    <a:pt x="176307" y="579957"/>
                  </a:lnTo>
                  <a:lnTo>
                    <a:pt x="154957" y="621763"/>
                  </a:lnTo>
                  <a:lnTo>
                    <a:pt x="134985" y="664343"/>
                  </a:lnTo>
                  <a:lnTo>
                    <a:pt x="116390" y="707645"/>
                  </a:lnTo>
                  <a:lnTo>
                    <a:pt x="99172" y="751619"/>
                  </a:lnTo>
                  <a:lnTo>
                    <a:pt x="83332" y="796211"/>
                  </a:lnTo>
                  <a:lnTo>
                    <a:pt x="68870" y="841372"/>
                  </a:lnTo>
                  <a:lnTo>
                    <a:pt x="55784" y="887048"/>
                  </a:lnTo>
                  <a:lnTo>
                    <a:pt x="44076" y="933189"/>
                  </a:lnTo>
                  <a:lnTo>
                    <a:pt x="33746" y="979742"/>
                  </a:lnTo>
                  <a:lnTo>
                    <a:pt x="24793" y="1026657"/>
                  </a:lnTo>
                  <a:lnTo>
                    <a:pt x="17217" y="1073882"/>
                  </a:lnTo>
                  <a:lnTo>
                    <a:pt x="11019" y="1121364"/>
                  </a:lnTo>
                  <a:lnTo>
                    <a:pt x="6198" y="1169053"/>
                  </a:lnTo>
                  <a:lnTo>
                    <a:pt x="2754" y="1216897"/>
                  </a:lnTo>
                  <a:lnTo>
                    <a:pt x="688" y="1264844"/>
                  </a:lnTo>
                  <a:lnTo>
                    <a:pt x="0" y="1312843"/>
                  </a:lnTo>
                  <a:lnTo>
                    <a:pt x="688" y="1360842"/>
                  </a:lnTo>
                  <a:lnTo>
                    <a:pt x="2754" y="1408789"/>
                  </a:lnTo>
                  <a:lnTo>
                    <a:pt x="6198" y="1456632"/>
                  </a:lnTo>
                  <a:lnTo>
                    <a:pt x="11019" y="1504322"/>
                  </a:lnTo>
                  <a:lnTo>
                    <a:pt x="17217" y="1551804"/>
                  </a:lnTo>
                  <a:lnTo>
                    <a:pt x="24793" y="1599029"/>
                  </a:lnTo>
                  <a:lnTo>
                    <a:pt x="33746" y="1645944"/>
                  </a:lnTo>
                  <a:lnTo>
                    <a:pt x="44076" y="1692497"/>
                  </a:lnTo>
                  <a:lnTo>
                    <a:pt x="55784" y="1738638"/>
                  </a:lnTo>
                  <a:lnTo>
                    <a:pt x="68870" y="1784315"/>
                  </a:lnTo>
                  <a:lnTo>
                    <a:pt x="83332" y="1829475"/>
                  </a:lnTo>
                  <a:lnTo>
                    <a:pt x="99172" y="1874068"/>
                  </a:lnTo>
                  <a:lnTo>
                    <a:pt x="116390" y="1918041"/>
                  </a:lnTo>
                  <a:lnTo>
                    <a:pt x="134985" y="1961344"/>
                  </a:lnTo>
                  <a:lnTo>
                    <a:pt x="154957" y="2003924"/>
                  </a:lnTo>
                  <a:lnTo>
                    <a:pt x="176307" y="2045730"/>
                  </a:lnTo>
                  <a:lnTo>
                    <a:pt x="199034" y="2086711"/>
                  </a:lnTo>
                  <a:lnTo>
                    <a:pt x="223138" y="2126814"/>
                  </a:lnTo>
                  <a:lnTo>
                    <a:pt x="248620" y="2165988"/>
                  </a:lnTo>
                  <a:lnTo>
                    <a:pt x="275480" y="2204182"/>
                  </a:lnTo>
                  <a:lnTo>
                    <a:pt x="303716" y="2241344"/>
                  </a:lnTo>
                  <a:lnTo>
                    <a:pt x="335355" y="2279779"/>
                  </a:lnTo>
                  <a:lnTo>
                    <a:pt x="367934" y="2316191"/>
                  </a:lnTo>
                  <a:lnTo>
                    <a:pt x="401405" y="2350580"/>
                  </a:lnTo>
                  <a:lnTo>
                    <a:pt x="435715" y="2382947"/>
                  </a:lnTo>
                  <a:lnTo>
                    <a:pt x="470814" y="2413290"/>
                  </a:lnTo>
                  <a:lnTo>
                    <a:pt x="506652" y="2441611"/>
                  </a:lnTo>
                  <a:lnTo>
                    <a:pt x="543176" y="2467909"/>
                  </a:lnTo>
                  <a:lnTo>
                    <a:pt x="580337" y="2492183"/>
                  </a:lnTo>
                  <a:lnTo>
                    <a:pt x="618083" y="2514435"/>
                  </a:lnTo>
                  <a:lnTo>
                    <a:pt x="656363" y="2534664"/>
                  </a:lnTo>
                  <a:lnTo>
                    <a:pt x="695127" y="2552871"/>
                  </a:lnTo>
                  <a:lnTo>
                    <a:pt x="734324" y="2569054"/>
                  </a:lnTo>
                  <a:lnTo>
                    <a:pt x="773902" y="2583214"/>
                  </a:lnTo>
                  <a:lnTo>
                    <a:pt x="813812" y="2595352"/>
                  </a:lnTo>
                  <a:lnTo>
                    <a:pt x="854001" y="2605466"/>
                  </a:lnTo>
                  <a:lnTo>
                    <a:pt x="894419" y="2613558"/>
                  </a:lnTo>
                  <a:lnTo>
                    <a:pt x="935016" y="2619626"/>
                  </a:lnTo>
                  <a:lnTo>
                    <a:pt x="975739" y="2623672"/>
                  </a:lnTo>
                  <a:lnTo>
                    <a:pt x="1016539" y="2625695"/>
                  </a:lnTo>
                  <a:lnTo>
                    <a:pt x="1057365" y="2625695"/>
                  </a:lnTo>
                  <a:lnTo>
                    <a:pt x="1098165" y="2623672"/>
                  </a:lnTo>
                  <a:lnTo>
                    <a:pt x="1138889" y="2619626"/>
                  </a:lnTo>
                  <a:lnTo>
                    <a:pt x="1179485" y="2613558"/>
                  </a:lnTo>
                  <a:lnTo>
                    <a:pt x="1219903" y="2605466"/>
                  </a:lnTo>
                  <a:lnTo>
                    <a:pt x="1260092" y="2595352"/>
                  </a:lnTo>
                  <a:lnTo>
                    <a:pt x="1300002" y="2583214"/>
                  </a:lnTo>
                  <a:lnTo>
                    <a:pt x="1339580" y="2569054"/>
                  </a:lnTo>
                  <a:lnTo>
                    <a:pt x="1378777" y="2552871"/>
                  </a:lnTo>
                  <a:lnTo>
                    <a:pt x="1417541" y="2534664"/>
                  </a:lnTo>
                  <a:lnTo>
                    <a:pt x="1455821" y="2514435"/>
                  </a:lnTo>
                  <a:lnTo>
                    <a:pt x="1493567" y="2492183"/>
                  </a:lnTo>
                  <a:lnTo>
                    <a:pt x="1530728" y="2467909"/>
                  </a:lnTo>
                  <a:lnTo>
                    <a:pt x="1567253" y="2441611"/>
                  </a:lnTo>
                  <a:lnTo>
                    <a:pt x="1603090" y="2413290"/>
                  </a:lnTo>
                  <a:lnTo>
                    <a:pt x="1638189" y="2382947"/>
                  </a:lnTo>
                  <a:lnTo>
                    <a:pt x="1672500" y="2350580"/>
                  </a:lnTo>
                  <a:lnTo>
                    <a:pt x="1705970" y="2316191"/>
                  </a:lnTo>
                  <a:lnTo>
                    <a:pt x="1738550" y="2279779"/>
                  </a:lnTo>
                  <a:lnTo>
                    <a:pt x="1770188" y="2241344"/>
                  </a:lnTo>
                  <a:lnTo>
                    <a:pt x="1798425" y="2204182"/>
                  </a:lnTo>
                  <a:lnTo>
                    <a:pt x="1825285" y="2165988"/>
                  </a:lnTo>
                  <a:lnTo>
                    <a:pt x="1850767" y="2126814"/>
                  </a:lnTo>
                  <a:lnTo>
                    <a:pt x="1874872" y="2086711"/>
                  </a:lnTo>
                  <a:lnTo>
                    <a:pt x="1897599" y="2045730"/>
                  </a:lnTo>
                  <a:lnTo>
                    <a:pt x="1918949" y="2003924"/>
                  </a:lnTo>
                  <a:lnTo>
                    <a:pt x="1938922" y="1961344"/>
                  </a:lnTo>
                  <a:lnTo>
                    <a:pt x="1957517" y="1918041"/>
                  </a:lnTo>
                  <a:lnTo>
                    <a:pt x="1974735" y="1874068"/>
                  </a:lnTo>
                  <a:lnTo>
                    <a:pt x="1990575" y="1829475"/>
                  </a:lnTo>
                  <a:lnTo>
                    <a:pt x="2005038" y="1784315"/>
                  </a:lnTo>
                  <a:lnTo>
                    <a:pt x="2018124" y="1738638"/>
                  </a:lnTo>
                  <a:lnTo>
                    <a:pt x="2029832" y="1692497"/>
                  </a:lnTo>
                  <a:lnTo>
                    <a:pt x="2040163" y="1645944"/>
                  </a:lnTo>
                  <a:lnTo>
                    <a:pt x="2049116" y="1599029"/>
                  </a:lnTo>
                  <a:lnTo>
                    <a:pt x="2056692" y="1551804"/>
                  </a:lnTo>
                  <a:lnTo>
                    <a:pt x="2062890" y="1504322"/>
                  </a:lnTo>
                  <a:lnTo>
                    <a:pt x="2067711" y="1456632"/>
                  </a:lnTo>
                  <a:lnTo>
                    <a:pt x="2071155" y="1408789"/>
                  </a:lnTo>
                  <a:lnTo>
                    <a:pt x="2073221" y="1360842"/>
                  </a:lnTo>
                  <a:lnTo>
                    <a:pt x="2073909" y="1312843"/>
                  </a:lnTo>
                  <a:lnTo>
                    <a:pt x="2073221" y="1264844"/>
                  </a:lnTo>
                  <a:lnTo>
                    <a:pt x="2071155" y="1216897"/>
                  </a:lnTo>
                  <a:lnTo>
                    <a:pt x="2067711" y="1169053"/>
                  </a:lnTo>
                  <a:lnTo>
                    <a:pt x="2062890" y="1121364"/>
                  </a:lnTo>
                  <a:lnTo>
                    <a:pt x="2056692" y="1073882"/>
                  </a:lnTo>
                  <a:lnTo>
                    <a:pt x="2049116" y="1026657"/>
                  </a:lnTo>
                  <a:lnTo>
                    <a:pt x="2040163" y="979742"/>
                  </a:lnTo>
                  <a:lnTo>
                    <a:pt x="2029832" y="933189"/>
                  </a:lnTo>
                  <a:lnTo>
                    <a:pt x="2018124" y="887048"/>
                  </a:lnTo>
                  <a:lnTo>
                    <a:pt x="2005038" y="841372"/>
                  </a:lnTo>
                  <a:lnTo>
                    <a:pt x="1990575" y="796211"/>
                  </a:lnTo>
                  <a:lnTo>
                    <a:pt x="1974735" y="751619"/>
                  </a:lnTo>
                  <a:lnTo>
                    <a:pt x="1957517" y="707645"/>
                  </a:lnTo>
                  <a:lnTo>
                    <a:pt x="1938922" y="664343"/>
                  </a:lnTo>
                  <a:lnTo>
                    <a:pt x="1918949" y="621763"/>
                  </a:lnTo>
                  <a:lnTo>
                    <a:pt x="1897599" y="579957"/>
                  </a:lnTo>
                  <a:lnTo>
                    <a:pt x="1874872" y="538976"/>
                  </a:lnTo>
                  <a:lnTo>
                    <a:pt x="1850767" y="498873"/>
                  </a:lnTo>
                  <a:lnTo>
                    <a:pt x="1825285" y="459699"/>
                  </a:lnTo>
                  <a:lnTo>
                    <a:pt x="1798425" y="421506"/>
                  </a:lnTo>
                  <a:lnTo>
                    <a:pt x="1770188" y="384344"/>
                  </a:lnTo>
                  <a:lnTo>
                    <a:pt x="1738550" y="345910"/>
                  </a:lnTo>
                  <a:lnTo>
                    <a:pt x="1705970" y="309498"/>
                  </a:lnTo>
                  <a:lnTo>
                    <a:pt x="1672500" y="275110"/>
                  </a:lnTo>
                  <a:lnTo>
                    <a:pt x="1638189" y="242744"/>
                  </a:lnTo>
                  <a:lnTo>
                    <a:pt x="1603090" y="212401"/>
                  </a:lnTo>
                  <a:lnTo>
                    <a:pt x="1567253" y="184080"/>
                  </a:lnTo>
                  <a:lnTo>
                    <a:pt x="1530728" y="157783"/>
                  </a:lnTo>
                  <a:lnTo>
                    <a:pt x="1493567" y="133509"/>
                  </a:lnTo>
                  <a:lnTo>
                    <a:pt x="1455821" y="111257"/>
                  </a:lnTo>
                  <a:lnTo>
                    <a:pt x="1417541" y="91029"/>
                  </a:lnTo>
                  <a:lnTo>
                    <a:pt x="1378777" y="72823"/>
                  </a:lnTo>
                  <a:lnTo>
                    <a:pt x="1339580" y="56640"/>
                  </a:lnTo>
                  <a:lnTo>
                    <a:pt x="1300002" y="42480"/>
                  </a:lnTo>
                  <a:lnTo>
                    <a:pt x="1260092" y="30343"/>
                  </a:lnTo>
                  <a:lnTo>
                    <a:pt x="1219903" y="20228"/>
                  </a:lnTo>
                  <a:lnTo>
                    <a:pt x="1179485" y="12137"/>
                  </a:lnTo>
                  <a:lnTo>
                    <a:pt x="1138889" y="6068"/>
                  </a:lnTo>
                  <a:lnTo>
                    <a:pt x="1098165" y="2022"/>
                  </a:lnTo>
                  <a:lnTo>
                    <a:pt x="1057365" y="0"/>
                  </a:lnTo>
                  <a:close/>
                </a:path>
              </a:pathLst>
            </a:custGeom>
            <a:solidFill>
              <a:srgbClr val="AD2CA6"/>
            </a:solidFill>
          </p:spPr>
          <p:txBody>
            <a:bodyPr wrap="square" lIns="0" tIns="0" rIns="0" bIns="0" rtlCol="0"/>
            <a:lstStyle/>
            <a:p>
              <a:pPr defTabSz="806867"/>
              <a:endParaRPr sz="1588">
                <a:solidFill>
                  <a:prstClr val="black"/>
                </a:solidFill>
                <a:latin typeface="Calibri"/>
              </a:endParaRPr>
            </a:p>
          </p:txBody>
        </p:sp>
      </p:grpSp>
      <p:sp>
        <p:nvSpPr>
          <p:cNvPr id="18" name="object 18"/>
          <p:cNvSpPr txBox="1"/>
          <p:nvPr/>
        </p:nvSpPr>
        <p:spPr>
          <a:xfrm>
            <a:off x="5384937" y="3664253"/>
            <a:ext cx="1225924" cy="536156"/>
          </a:xfrm>
          <a:prstGeom prst="rect">
            <a:avLst/>
          </a:prstGeom>
        </p:spPr>
        <p:txBody>
          <a:bodyPr vert="horz" wrap="square" lIns="0" tIns="22971" rIns="0" bIns="0" rtlCol="0">
            <a:spAutoFit/>
          </a:bodyPr>
          <a:lstStyle/>
          <a:p>
            <a:pPr marL="35300" marR="4483" indent="-24654" defTabSz="806867">
              <a:lnSpc>
                <a:spcPts val="2038"/>
              </a:lnSpc>
              <a:spcBef>
                <a:spcPts val="180"/>
              </a:spcBef>
            </a:pPr>
            <a:r>
              <a:rPr sz="1721" b="1" spc="-4" dirty="0">
                <a:solidFill>
                  <a:srgbClr val="FAF2FF"/>
                </a:solidFill>
                <a:latin typeface="Arial"/>
                <a:cs typeface="Arial"/>
              </a:rPr>
              <a:t>Actor-Critic  Algorithms</a:t>
            </a:r>
            <a:endParaRPr sz="1721">
              <a:solidFill>
                <a:prstClr val="black"/>
              </a:solidFill>
              <a:latin typeface="Arial"/>
              <a:cs typeface="Arial"/>
            </a:endParaRPr>
          </a:p>
        </p:txBody>
      </p:sp>
      <p:sp>
        <p:nvSpPr>
          <p:cNvPr id="19" name="object 19"/>
          <p:cNvSpPr txBox="1"/>
          <p:nvPr/>
        </p:nvSpPr>
        <p:spPr>
          <a:xfrm>
            <a:off x="6999598" y="3375842"/>
            <a:ext cx="1457885" cy="536156"/>
          </a:xfrm>
          <a:prstGeom prst="rect">
            <a:avLst/>
          </a:prstGeom>
        </p:spPr>
        <p:txBody>
          <a:bodyPr vert="horz" wrap="square" lIns="0" tIns="22971" rIns="0" bIns="0" rtlCol="0">
            <a:spAutoFit/>
          </a:bodyPr>
          <a:lstStyle/>
          <a:p>
            <a:pPr marL="151287" marR="4483" indent="-140641" defTabSz="806867">
              <a:lnSpc>
                <a:spcPts val="2038"/>
              </a:lnSpc>
              <a:spcBef>
                <a:spcPts val="180"/>
              </a:spcBef>
            </a:pPr>
            <a:r>
              <a:rPr sz="1721" b="1" dirty="0">
                <a:solidFill>
                  <a:srgbClr val="FFEEF4"/>
                </a:solidFill>
                <a:latin typeface="Arial"/>
                <a:cs typeface="Arial"/>
              </a:rPr>
              <a:t>Policy</a:t>
            </a:r>
            <a:r>
              <a:rPr sz="1721" b="1" spc="-75" dirty="0">
                <a:solidFill>
                  <a:srgbClr val="FFEEF4"/>
                </a:solidFill>
                <a:latin typeface="Arial"/>
                <a:cs typeface="Arial"/>
              </a:rPr>
              <a:t> </a:t>
            </a:r>
            <a:r>
              <a:rPr sz="1721" b="1" dirty="0">
                <a:solidFill>
                  <a:srgbClr val="FFEEF4"/>
                </a:solidFill>
                <a:latin typeface="Arial"/>
                <a:cs typeface="Arial"/>
              </a:rPr>
              <a:t>Search </a:t>
            </a:r>
            <a:r>
              <a:rPr sz="1721" b="1" spc="-463" dirty="0">
                <a:solidFill>
                  <a:srgbClr val="FFEEF4"/>
                </a:solidFill>
                <a:latin typeface="Arial"/>
                <a:cs typeface="Arial"/>
              </a:rPr>
              <a:t> </a:t>
            </a:r>
            <a:r>
              <a:rPr sz="1721" b="1" spc="-4" dirty="0">
                <a:solidFill>
                  <a:srgbClr val="FFEEF4"/>
                </a:solidFill>
                <a:latin typeface="Arial"/>
                <a:cs typeface="Arial"/>
              </a:rPr>
              <a:t>Algorithms</a:t>
            </a:r>
            <a:endParaRPr sz="1721">
              <a:solidFill>
                <a:prstClr val="black"/>
              </a:solidFill>
              <a:latin typeface="Arial"/>
              <a:cs typeface="Arial"/>
            </a:endParaRPr>
          </a:p>
        </p:txBody>
      </p:sp>
      <p:sp>
        <p:nvSpPr>
          <p:cNvPr id="20" name="object 20"/>
          <p:cNvSpPr txBox="1"/>
          <p:nvPr/>
        </p:nvSpPr>
        <p:spPr>
          <a:xfrm>
            <a:off x="8157134" y="1918867"/>
            <a:ext cx="1818154" cy="534853"/>
          </a:xfrm>
          <a:prstGeom prst="rect">
            <a:avLst/>
          </a:prstGeom>
        </p:spPr>
        <p:txBody>
          <a:bodyPr vert="horz" wrap="square" lIns="0" tIns="33618" rIns="0" bIns="0" rtlCol="0">
            <a:spAutoFit/>
          </a:bodyPr>
          <a:lstStyle/>
          <a:p>
            <a:pPr algn="ctr" defTabSz="806867">
              <a:spcBef>
                <a:spcPts val="265"/>
              </a:spcBef>
            </a:pPr>
            <a:r>
              <a:rPr sz="1544" b="1" spc="13" dirty="0">
                <a:solidFill>
                  <a:srgbClr val="009296"/>
                </a:solidFill>
                <a:latin typeface="Palatino Linotype"/>
                <a:cs typeface="Palatino Linotype"/>
              </a:rPr>
              <a:t>PEGASUS</a:t>
            </a:r>
            <a:endParaRPr sz="1544">
              <a:solidFill>
                <a:prstClr val="black"/>
              </a:solidFill>
              <a:latin typeface="Palatino Linotype"/>
              <a:cs typeface="Palatino Linotype"/>
            </a:endParaRPr>
          </a:p>
          <a:p>
            <a:pPr algn="ctr" defTabSz="806867">
              <a:spcBef>
                <a:spcPts val="185"/>
              </a:spcBef>
            </a:pPr>
            <a:r>
              <a:rPr sz="1544" b="1" spc="9" dirty="0">
                <a:solidFill>
                  <a:srgbClr val="009296"/>
                </a:solidFill>
                <a:latin typeface="Palatino Linotype"/>
                <a:cs typeface="Palatino Linotype"/>
              </a:rPr>
              <a:t>Genetic</a:t>
            </a:r>
            <a:r>
              <a:rPr sz="1544" b="1" spc="-26" dirty="0">
                <a:solidFill>
                  <a:srgbClr val="009296"/>
                </a:solidFill>
                <a:latin typeface="Palatino Linotype"/>
                <a:cs typeface="Palatino Linotype"/>
              </a:rPr>
              <a:t> </a:t>
            </a:r>
            <a:r>
              <a:rPr sz="1544" b="1" spc="9" dirty="0">
                <a:solidFill>
                  <a:srgbClr val="009296"/>
                </a:solidFill>
                <a:latin typeface="Palatino Linotype"/>
                <a:cs typeface="Palatino Linotype"/>
              </a:rPr>
              <a:t>Algorithms</a:t>
            </a:r>
            <a:endParaRPr sz="1544">
              <a:solidFill>
                <a:prstClr val="black"/>
              </a:solidFill>
              <a:latin typeface="Palatino Linotype"/>
              <a:cs typeface="Palatino Linotype"/>
            </a:endParaRPr>
          </a:p>
        </p:txBody>
      </p:sp>
      <p:grpSp>
        <p:nvGrpSpPr>
          <p:cNvPr id="21" name="object 21"/>
          <p:cNvGrpSpPr/>
          <p:nvPr/>
        </p:nvGrpSpPr>
        <p:grpSpPr>
          <a:xfrm>
            <a:off x="7955756" y="2471878"/>
            <a:ext cx="1079687" cy="910478"/>
            <a:chOff x="7136923" y="2801461"/>
            <a:chExt cx="1223645" cy="1031875"/>
          </a:xfrm>
        </p:grpSpPr>
        <p:sp>
          <p:nvSpPr>
            <p:cNvPr id="22" name="object 22"/>
            <p:cNvSpPr/>
            <p:nvPr/>
          </p:nvSpPr>
          <p:spPr>
            <a:xfrm>
              <a:off x="7371373" y="2841149"/>
              <a:ext cx="949325" cy="795655"/>
            </a:xfrm>
            <a:custGeom>
              <a:avLst/>
              <a:gdLst/>
              <a:ahLst/>
              <a:cxnLst/>
              <a:rect l="l" t="t" r="r" b="b"/>
              <a:pathLst>
                <a:path w="949325" h="795654">
                  <a:moveTo>
                    <a:pt x="0" y="795378"/>
                  </a:moveTo>
                  <a:lnTo>
                    <a:pt x="949030" y="0"/>
                  </a:lnTo>
                </a:path>
              </a:pathLst>
            </a:custGeom>
            <a:ln w="78898">
              <a:solidFill>
                <a:srgbClr val="82219E"/>
              </a:solidFill>
              <a:prstDash val="dash"/>
            </a:ln>
          </p:spPr>
          <p:txBody>
            <a:bodyPr wrap="square" lIns="0" tIns="0" rIns="0" bIns="0" rtlCol="0"/>
            <a:lstStyle/>
            <a:p>
              <a:pPr defTabSz="806867"/>
              <a:endParaRPr sz="1588">
                <a:solidFill>
                  <a:prstClr val="black"/>
                </a:solidFill>
                <a:latin typeface="Calibri"/>
              </a:endParaRPr>
            </a:p>
          </p:txBody>
        </p:sp>
        <p:sp>
          <p:nvSpPr>
            <p:cNvPr id="23" name="object 23"/>
            <p:cNvSpPr/>
            <p:nvPr/>
          </p:nvSpPr>
          <p:spPr>
            <a:xfrm>
              <a:off x="7136923" y="3513984"/>
              <a:ext cx="338455" cy="319405"/>
            </a:xfrm>
            <a:custGeom>
              <a:avLst/>
              <a:gdLst/>
              <a:ahLst/>
              <a:cxnLst/>
              <a:rect l="l" t="t" r="r" b="b"/>
              <a:pathLst>
                <a:path w="338454" h="319404">
                  <a:moveTo>
                    <a:pt x="138513" y="0"/>
                  </a:moveTo>
                  <a:lnTo>
                    <a:pt x="0" y="319034"/>
                  </a:lnTo>
                  <a:lnTo>
                    <a:pt x="338335" y="238424"/>
                  </a:lnTo>
                  <a:lnTo>
                    <a:pt x="138513" y="0"/>
                  </a:lnTo>
                  <a:close/>
                </a:path>
              </a:pathLst>
            </a:custGeom>
            <a:solidFill>
              <a:srgbClr val="82219E">
                <a:alpha val="50000"/>
              </a:srgbClr>
            </a:solidFill>
          </p:spPr>
          <p:txBody>
            <a:bodyPr wrap="square" lIns="0" tIns="0" rIns="0" bIns="0" rtlCol="0"/>
            <a:lstStyle/>
            <a:p>
              <a:pPr defTabSz="806867"/>
              <a:endParaRPr sz="1588">
                <a:solidFill>
                  <a:prstClr val="black"/>
                </a:solidFill>
                <a:latin typeface="Calibri"/>
              </a:endParaRPr>
            </a:p>
          </p:txBody>
        </p:sp>
      </p:grpSp>
      <p:sp>
        <p:nvSpPr>
          <p:cNvPr id="24" name="object 24"/>
          <p:cNvSpPr txBox="1"/>
          <p:nvPr/>
        </p:nvSpPr>
        <p:spPr>
          <a:xfrm>
            <a:off x="6481170" y="4623967"/>
            <a:ext cx="3509121" cy="1058281"/>
          </a:xfrm>
          <a:prstGeom prst="rect">
            <a:avLst/>
          </a:prstGeom>
        </p:spPr>
        <p:txBody>
          <a:bodyPr vert="horz" wrap="square" lIns="0" tIns="10646" rIns="0" bIns="0" rtlCol="0">
            <a:spAutoFit/>
          </a:bodyPr>
          <a:lstStyle/>
          <a:p>
            <a:pPr marL="679673" marR="672949" indent="-560" algn="ctr" defTabSz="806867">
              <a:lnSpc>
                <a:spcPct val="109900"/>
              </a:lnSpc>
              <a:spcBef>
                <a:spcPts val="84"/>
              </a:spcBef>
            </a:pPr>
            <a:r>
              <a:rPr sz="1544" b="1" spc="9" dirty="0">
                <a:solidFill>
                  <a:srgbClr val="009296"/>
                </a:solidFill>
                <a:latin typeface="Palatino Linotype"/>
                <a:cs typeface="Palatino Linotype"/>
              </a:rPr>
              <a:t>Sutton, et </a:t>
            </a:r>
            <a:r>
              <a:rPr sz="1544" b="1" spc="4" dirty="0">
                <a:solidFill>
                  <a:srgbClr val="009296"/>
                </a:solidFill>
                <a:latin typeface="Palatino Linotype"/>
                <a:cs typeface="Palatino Linotype"/>
              </a:rPr>
              <a:t>al. </a:t>
            </a:r>
            <a:r>
              <a:rPr sz="1544" b="1" spc="9" dirty="0">
                <a:solidFill>
                  <a:srgbClr val="009296"/>
                </a:solidFill>
                <a:latin typeface="Palatino Linotype"/>
                <a:cs typeface="Palatino Linotype"/>
              </a:rPr>
              <a:t>2000 </a:t>
            </a:r>
            <a:r>
              <a:rPr sz="1544" b="1" spc="13" dirty="0">
                <a:solidFill>
                  <a:srgbClr val="009296"/>
                </a:solidFill>
                <a:latin typeface="Palatino Linotype"/>
                <a:cs typeface="Palatino Linotype"/>
              </a:rPr>
              <a:t> Konda</a:t>
            </a:r>
            <a:r>
              <a:rPr sz="1544" b="1" spc="-18" dirty="0">
                <a:solidFill>
                  <a:srgbClr val="009296"/>
                </a:solidFill>
                <a:latin typeface="Palatino Linotype"/>
                <a:cs typeface="Palatino Linotype"/>
              </a:rPr>
              <a:t> </a:t>
            </a:r>
            <a:r>
              <a:rPr sz="1544" b="1" spc="18" dirty="0">
                <a:solidFill>
                  <a:srgbClr val="009296"/>
                </a:solidFill>
                <a:latin typeface="Palatino Linotype"/>
                <a:cs typeface="Palatino Linotype"/>
              </a:rPr>
              <a:t>&amp;</a:t>
            </a:r>
            <a:r>
              <a:rPr sz="1544" b="1" spc="-13" dirty="0">
                <a:solidFill>
                  <a:srgbClr val="009296"/>
                </a:solidFill>
                <a:latin typeface="Palatino Linotype"/>
                <a:cs typeface="Palatino Linotype"/>
              </a:rPr>
              <a:t> </a:t>
            </a:r>
            <a:r>
              <a:rPr sz="1544" b="1" spc="-9" dirty="0">
                <a:solidFill>
                  <a:srgbClr val="009296"/>
                </a:solidFill>
                <a:latin typeface="Palatino Linotype"/>
                <a:cs typeface="Palatino Linotype"/>
              </a:rPr>
              <a:t>Tsitsiklis</a:t>
            </a:r>
            <a:r>
              <a:rPr sz="1544" b="1" spc="-13" dirty="0">
                <a:solidFill>
                  <a:srgbClr val="009296"/>
                </a:solidFill>
                <a:latin typeface="Palatino Linotype"/>
                <a:cs typeface="Palatino Linotype"/>
              </a:rPr>
              <a:t> </a:t>
            </a:r>
            <a:r>
              <a:rPr sz="1544" b="1" spc="9" dirty="0">
                <a:solidFill>
                  <a:srgbClr val="009296"/>
                </a:solidFill>
                <a:latin typeface="Palatino Linotype"/>
                <a:cs typeface="Palatino Linotype"/>
              </a:rPr>
              <a:t>2000 </a:t>
            </a:r>
            <a:r>
              <a:rPr sz="1544" b="1" spc="-375" dirty="0">
                <a:solidFill>
                  <a:srgbClr val="009296"/>
                </a:solidFill>
                <a:latin typeface="Palatino Linotype"/>
                <a:cs typeface="Palatino Linotype"/>
              </a:rPr>
              <a:t> </a:t>
            </a:r>
            <a:r>
              <a:rPr sz="1544" b="1" spc="9" dirty="0">
                <a:solidFill>
                  <a:srgbClr val="009296"/>
                </a:solidFill>
                <a:latin typeface="Palatino Linotype"/>
                <a:cs typeface="Palatino Linotype"/>
              </a:rPr>
              <a:t>Peters,</a:t>
            </a:r>
            <a:r>
              <a:rPr sz="1544" b="1" dirty="0">
                <a:solidFill>
                  <a:srgbClr val="009296"/>
                </a:solidFill>
                <a:latin typeface="Palatino Linotype"/>
                <a:cs typeface="Palatino Linotype"/>
              </a:rPr>
              <a:t> </a:t>
            </a:r>
            <a:r>
              <a:rPr sz="1544" b="1" spc="9" dirty="0">
                <a:solidFill>
                  <a:srgbClr val="009296"/>
                </a:solidFill>
                <a:latin typeface="Palatino Linotype"/>
                <a:cs typeface="Palatino Linotype"/>
              </a:rPr>
              <a:t>et</a:t>
            </a:r>
            <a:r>
              <a:rPr sz="1544" b="1" dirty="0">
                <a:solidFill>
                  <a:srgbClr val="009296"/>
                </a:solidFill>
                <a:latin typeface="Palatino Linotype"/>
                <a:cs typeface="Palatino Linotype"/>
              </a:rPr>
              <a:t> </a:t>
            </a:r>
            <a:r>
              <a:rPr sz="1544" b="1" spc="4" dirty="0">
                <a:solidFill>
                  <a:srgbClr val="009296"/>
                </a:solidFill>
                <a:latin typeface="Palatino Linotype"/>
                <a:cs typeface="Palatino Linotype"/>
              </a:rPr>
              <a:t>al.</a:t>
            </a:r>
            <a:r>
              <a:rPr sz="1544" b="1" dirty="0">
                <a:solidFill>
                  <a:srgbClr val="009296"/>
                </a:solidFill>
                <a:latin typeface="Palatino Linotype"/>
                <a:cs typeface="Palatino Linotype"/>
              </a:rPr>
              <a:t> </a:t>
            </a:r>
            <a:r>
              <a:rPr sz="1544" b="1" spc="9" dirty="0">
                <a:solidFill>
                  <a:srgbClr val="009296"/>
                </a:solidFill>
                <a:latin typeface="Palatino Linotype"/>
                <a:cs typeface="Palatino Linotype"/>
              </a:rPr>
              <a:t>2005</a:t>
            </a:r>
            <a:endParaRPr sz="1544">
              <a:solidFill>
                <a:prstClr val="black"/>
              </a:solidFill>
              <a:latin typeface="Palatino Linotype"/>
              <a:cs typeface="Palatino Linotype"/>
            </a:endParaRPr>
          </a:p>
          <a:p>
            <a:pPr algn="ctr" defTabSz="806867">
              <a:spcBef>
                <a:spcPts val="180"/>
              </a:spcBef>
            </a:pPr>
            <a:r>
              <a:rPr sz="1544" b="1" dirty="0">
                <a:solidFill>
                  <a:srgbClr val="009296"/>
                </a:solidFill>
                <a:latin typeface="Palatino Linotype"/>
                <a:cs typeface="Palatino Linotype"/>
              </a:rPr>
              <a:t>Bhatnagar,</a:t>
            </a:r>
            <a:r>
              <a:rPr sz="1544" b="1" spc="4" dirty="0">
                <a:solidFill>
                  <a:srgbClr val="009296"/>
                </a:solidFill>
                <a:latin typeface="Palatino Linotype"/>
                <a:cs typeface="Palatino Linotype"/>
              </a:rPr>
              <a:t> </a:t>
            </a:r>
            <a:r>
              <a:rPr sz="1544" b="1" spc="9" dirty="0">
                <a:solidFill>
                  <a:srgbClr val="009296"/>
                </a:solidFill>
                <a:latin typeface="Palatino Linotype"/>
                <a:cs typeface="Palatino Linotype"/>
              </a:rPr>
              <a:t>Ghavamzadeh, Sutton 2007</a:t>
            </a:r>
            <a:endParaRPr sz="1544">
              <a:solidFill>
                <a:prstClr val="black"/>
              </a:solidFill>
              <a:latin typeface="Palatino Linotype"/>
              <a:cs typeface="Palatino Linotype"/>
            </a:endParaRPr>
          </a:p>
        </p:txBody>
      </p:sp>
      <p:grpSp>
        <p:nvGrpSpPr>
          <p:cNvPr id="25" name="object 25"/>
          <p:cNvGrpSpPr/>
          <p:nvPr/>
        </p:nvGrpSpPr>
        <p:grpSpPr>
          <a:xfrm>
            <a:off x="5132294" y="1983441"/>
            <a:ext cx="3350559" cy="3393141"/>
            <a:chOff x="3937000" y="2247900"/>
            <a:chExt cx="3797300" cy="3845560"/>
          </a:xfrm>
        </p:grpSpPr>
        <p:sp>
          <p:nvSpPr>
            <p:cNvPr id="26" name="object 26"/>
            <p:cNvSpPr/>
            <p:nvPr/>
          </p:nvSpPr>
          <p:spPr>
            <a:xfrm>
              <a:off x="5101447" y="4980658"/>
              <a:ext cx="897255" cy="1073150"/>
            </a:xfrm>
            <a:custGeom>
              <a:avLst/>
              <a:gdLst/>
              <a:ahLst/>
              <a:cxnLst/>
              <a:rect l="l" t="t" r="r" b="b"/>
              <a:pathLst>
                <a:path w="897254" h="1073150">
                  <a:moveTo>
                    <a:pt x="0" y="0"/>
                  </a:moveTo>
                  <a:lnTo>
                    <a:pt x="897080" y="1072797"/>
                  </a:lnTo>
                </a:path>
              </a:pathLst>
            </a:custGeom>
            <a:ln w="78898">
              <a:solidFill>
                <a:srgbClr val="64177A"/>
              </a:solidFill>
              <a:prstDash val="dash"/>
            </a:ln>
          </p:spPr>
          <p:txBody>
            <a:bodyPr wrap="square" lIns="0" tIns="0" rIns="0" bIns="0" rtlCol="0"/>
            <a:lstStyle/>
            <a:p>
              <a:pPr defTabSz="806867"/>
              <a:endParaRPr sz="1588">
                <a:solidFill>
                  <a:prstClr val="black"/>
                </a:solidFill>
                <a:latin typeface="Calibri"/>
              </a:endParaRPr>
            </a:p>
          </p:txBody>
        </p:sp>
        <p:sp>
          <p:nvSpPr>
            <p:cNvPr id="27" name="object 27"/>
            <p:cNvSpPr/>
            <p:nvPr/>
          </p:nvSpPr>
          <p:spPr>
            <a:xfrm>
              <a:off x="4906119" y="4749800"/>
              <a:ext cx="318135" cy="334645"/>
            </a:xfrm>
            <a:custGeom>
              <a:avLst/>
              <a:gdLst/>
              <a:ahLst/>
              <a:cxnLst/>
              <a:rect l="l" t="t" r="r" b="b"/>
              <a:pathLst>
                <a:path w="318135" h="334645">
                  <a:moveTo>
                    <a:pt x="7846" y="0"/>
                  </a:moveTo>
                  <a:lnTo>
                    <a:pt x="0" y="0"/>
                  </a:lnTo>
                  <a:lnTo>
                    <a:pt x="79331" y="334614"/>
                  </a:lnTo>
                  <a:lnTo>
                    <a:pt x="317976" y="135056"/>
                  </a:lnTo>
                  <a:lnTo>
                    <a:pt x="7846" y="0"/>
                  </a:lnTo>
                  <a:close/>
                </a:path>
              </a:pathLst>
            </a:custGeom>
            <a:solidFill>
              <a:srgbClr val="64177A">
                <a:alpha val="66999"/>
              </a:srgbClr>
            </a:solidFill>
          </p:spPr>
          <p:txBody>
            <a:bodyPr wrap="square" lIns="0" tIns="0" rIns="0" bIns="0" rtlCol="0"/>
            <a:lstStyle/>
            <a:p>
              <a:pPr defTabSz="806867"/>
              <a:endParaRPr sz="1588">
                <a:solidFill>
                  <a:prstClr val="black"/>
                </a:solidFill>
                <a:latin typeface="Calibri"/>
              </a:endParaRPr>
            </a:p>
          </p:txBody>
        </p:sp>
        <p:pic>
          <p:nvPicPr>
            <p:cNvPr id="28" name="object 28"/>
            <p:cNvPicPr/>
            <p:nvPr/>
          </p:nvPicPr>
          <p:blipFill>
            <a:blip r:embed="rId7" cstate="print"/>
            <a:stretch>
              <a:fillRect/>
            </a:stretch>
          </p:blipFill>
          <p:spPr>
            <a:xfrm>
              <a:off x="3937000" y="2247900"/>
              <a:ext cx="3797300" cy="1701800"/>
            </a:xfrm>
            <a:prstGeom prst="rect">
              <a:avLst/>
            </a:prstGeom>
          </p:spPr>
        </p:pic>
        <p:sp>
          <p:nvSpPr>
            <p:cNvPr id="29" name="object 29"/>
            <p:cNvSpPr/>
            <p:nvPr/>
          </p:nvSpPr>
          <p:spPr>
            <a:xfrm>
              <a:off x="4251483" y="2457926"/>
              <a:ext cx="3167380" cy="1262380"/>
            </a:xfrm>
            <a:custGeom>
              <a:avLst/>
              <a:gdLst/>
              <a:ahLst/>
              <a:cxnLst/>
              <a:rect l="l" t="t" r="r" b="b"/>
              <a:pathLst>
                <a:path w="3167379" h="1262379">
                  <a:moveTo>
                    <a:pt x="1583610" y="0"/>
                  </a:moveTo>
                  <a:lnTo>
                    <a:pt x="1530755" y="349"/>
                  </a:lnTo>
                  <a:lnTo>
                    <a:pt x="1477948" y="1397"/>
                  </a:lnTo>
                  <a:lnTo>
                    <a:pt x="1425235" y="3145"/>
                  </a:lnTo>
                  <a:lnTo>
                    <a:pt x="1372664" y="5591"/>
                  </a:lnTo>
                  <a:lnTo>
                    <a:pt x="1320283" y="8736"/>
                  </a:lnTo>
                  <a:lnTo>
                    <a:pt x="1268139" y="12581"/>
                  </a:lnTo>
                  <a:lnTo>
                    <a:pt x="1216279" y="17124"/>
                  </a:lnTo>
                  <a:lnTo>
                    <a:pt x="1164750" y="22366"/>
                  </a:lnTo>
                  <a:lnTo>
                    <a:pt x="1113601" y="28307"/>
                  </a:lnTo>
                  <a:lnTo>
                    <a:pt x="1062878" y="34947"/>
                  </a:lnTo>
                  <a:lnTo>
                    <a:pt x="1012628" y="42286"/>
                  </a:lnTo>
                  <a:lnTo>
                    <a:pt x="962900" y="50324"/>
                  </a:lnTo>
                  <a:lnTo>
                    <a:pt x="913740" y="59060"/>
                  </a:lnTo>
                  <a:lnTo>
                    <a:pt x="865196" y="68496"/>
                  </a:lnTo>
                  <a:lnTo>
                    <a:pt x="817315" y="78631"/>
                  </a:lnTo>
                  <a:lnTo>
                    <a:pt x="770145" y="89465"/>
                  </a:lnTo>
                  <a:lnTo>
                    <a:pt x="723733" y="100997"/>
                  </a:lnTo>
                  <a:lnTo>
                    <a:pt x="678126" y="113229"/>
                  </a:lnTo>
                  <a:lnTo>
                    <a:pt x="633371" y="126159"/>
                  </a:lnTo>
                  <a:lnTo>
                    <a:pt x="589517" y="139789"/>
                  </a:lnTo>
                  <a:lnTo>
                    <a:pt x="546610" y="154117"/>
                  </a:lnTo>
                  <a:lnTo>
                    <a:pt x="504698" y="169145"/>
                  </a:lnTo>
                  <a:lnTo>
                    <a:pt x="463828" y="184871"/>
                  </a:lnTo>
                  <a:lnTo>
                    <a:pt x="410865" y="207010"/>
                  </a:lnTo>
                  <a:lnTo>
                    <a:pt x="361112" y="229897"/>
                  </a:lnTo>
                  <a:lnTo>
                    <a:pt x="314569" y="253486"/>
                  </a:lnTo>
                  <a:lnTo>
                    <a:pt x="271235" y="277729"/>
                  </a:lnTo>
                  <a:lnTo>
                    <a:pt x="231111" y="302581"/>
                  </a:lnTo>
                  <a:lnTo>
                    <a:pt x="194198" y="327993"/>
                  </a:lnTo>
                  <a:lnTo>
                    <a:pt x="160494" y="353920"/>
                  </a:lnTo>
                  <a:lnTo>
                    <a:pt x="130000" y="380314"/>
                  </a:lnTo>
                  <a:lnTo>
                    <a:pt x="102716" y="407129"/>
                  </a:lnTo>
                  <a:lnTo>
                    <a:pt x="57777" y="461835"/>
                  </a:lnTo>
                  <a:lnTo>
                    <a:pt x="25679" y="517663"/>
                  </a:lnTo>
                  <a:lnTo>
                    <a:pt x="6419" y="574239"/>
                  </a:lnTo>
                  <a:lnTo>
                    <a:pt x="0" y="631189"/>
                  </a:lnTo>
                  <a:lnTo>
                    <a:pt x="1604" y="659688"/>
                  </a:lnTo>
                  <a:lnTo>
                    <a:pt x="14444" y="716498"/>
                  </a:lnTo>
                  <a:lnTo>
                    <a:pt x="40123" y="772746"/>
                  </a:lnTo>
                  <a:lnTo>
                    <a:pt x="78642" y="828060"/>
                  </a:lnTo>
                  <a:lnTo>
                    <a:pt x="130000" y="882064"/>
                  </a:lnTo>
                  <a:lnTo>
                    <a:pt x="160494" y="908459"/>
                  </a:lnTo>
                  <a:lnTo>
                    <a:pt x="194198" y="934385"/>
                  </a:lnTo>
                  <a:lnTo>
                    <a:pt x="231111" y="959798"/>
                  </a:lnTo>
                  <a:lnTo>
                    <a:pt x="271235" y="984649"/>
                  </a:lnTo>
                  <a:lnTo>
                    <a:pt x="314569" y="1008892"/>
                  </a:lnTo>
                  <a:lnTo>
                    <a:pt x="361112" y="1032481"/>
                  </a:lnTo>
                  <a:lnTo>
                    <a:pt x="410865" y="1055369"/>
                  </a:lnTo>
                  <a:lnTo>
                    <a:pt x="463828" y="1077508"/>
                  </a:lnTo>
                  <a:lnTo>
                    <a:pt x="504698" y="1093234"/>
                  </a:lnTo>
                  <a:lnTo>
                    <a:pt x="546610" y="1108261"/>
                  </a:lnTo>
                  <a:lnTo>
                    <a:pt x="589517" y="1122590"/>
                  </a:lnTo>
                  <a:lnTo>
                    <a:pt x="633371" y="1136219"/>
                  </a:lnTo>
                  <a:lnTo>
                    <a:pt x="678126" y="1149150"/>
                  </a:lnTo>
                  <a:lnTo>
                    <a:pt x="723733" y="1161381"/>
                  </a:lnTo>
                  <a:lnTo>
                    <a:pt x="770145" y="1172914"/>
                  </a:lnTo>
                  <a:lnTo>
                    <a:pt x="817315" y="1183748"/>
                  </a:lnTo>
                  <a:lnTo>
                    <a:pt x="865196" y="1193883"/>
                  </a:lnTo>
                  <a:lnTo>
                    <a:pt x="913740" y="1203318"/>
                  </a:lnTo>
                  <a:lnTo>
                    <a:pt x="962900" y="1212055"/>
                  </a:lnTo>
                  <a:lnTo>
                    <a:pt x="1012628" y="1220093"/>
                  </a:lnTo>
                  <a:lnTo>
                    <a:pt x="1062878" y="1227432"/>
                  </a:lnTo>
                  <a:lnTo>
                    <a:pt x="1113601" y="1234072"/>
                  </a:lnTo>
                  <a:lnTo>
                    <a:pt x="1164750" y="1240013"/>
                  </a:lnTo>
                  <a:lnTo>
                    <a:pt x="1216279" y="1245255"/>
                  </a:lnTo>
                  <a:lnTo>
                    <a:pt x="1268139" y="1249798"/>
                  </a:lnTo>
                  <a:lnTo>
                    <a:pt x="1320283" y="1253642"/>
                  </a:lnTo>
                  <a:lnTo>
                    <a:pt x="1372664" y="1256788"/>
                  </a:lnTo>
                  <a:lnTo>
                    <a:pt x="1425235" y="1259234"/>
                  </a:lnTo>
                  <a:lnTo>
                    <a:pt x="1477948" y="1260981"/>
                  </a:lnTo>
                  <a:lnTo>
                    <a:pt x="1530755" y="1262030"/>
                  </a:lnTo>
                  <a:lnTo>
                    <a:pt x="1583610" y="1262379"/>
                  </a:lnTo>
                  <a:lnTo>
                    <a:pt x="1636465" y="1262030"/>
                  </a:lnTo>
                  <a:lnTo>
                    <a:pt x="1689272" y="1260981"/>
                  </a:lnTo>
                  <a:lnTo>
                    <a:pt x="1741985" y="1259234"/>
                  </a:lnTo>
                  <a:lnTo>
                    <a:pt x="1794556" y="1256788"/>
                  </a:lnTo>
                  <a:lnTo>
                    <a:pt x="1846937" y="1253642"/>
                  </a:lnTo>
                  <a:lnTo>
                    <a:pt x="1899081" y="1249798"/>
                  </a:lnTo>
                  <a:lnTo>
                    <a:pt x="1950941" y="1245255"/>
                  </a:lnTo>
                  <a:lnTo>
                    <a:pt x="2002470" y="1240013"/>
                  </a:lnTo>
                  <a:lnTo>
                    <a:pt x="2053619" y="1234072"/>
                  </a:lnTo>
                  <a:lnTo>
                    <a:pt x="2104343" y="1227432"/>
                  </a:lnTo>
                  <a:lnTo>
                    <a:pt x="2154592" y="1220093"/>
                  </a:lnTo>
                  <a:lnTo>
                    <a:pt x="2204320" y="1212055"/>
                  </a:lnTo>
                  <a:lnTo>
                    <a:pt x="2253480" y="1203318"/>
                  </a:lnTo>
                  <a:lnTo>
                    <a:pt x="2302024" y="1193883"/>
                  </a:lnTo>
                  <a:lnTo>
                    <a:pt x="2349905" y="1183748"/>
                  </a:lnTo>
                  <a:lnTo>
                    <a:pt x="2397075" y="1172914"/>
                  </a:lnTo>
                  <a:lnTo>
                    <a:pt x="2443488" y="1161381"/>
                  </a:lnTo>
                  <a:lnTo>
                    <a:pt x="2489095" y="1149150"/>
                  </a:lnTo>
                  <a:lnTo>
                    <a:pt x="2533849" y="1136219"/>
                  </a:lnTo>
                  <a:lnTo>
                    <a:pt x="2577703" y="1122590"/>
                  </a:lnTo>
                  <a:lnTo>
                    <a:pt x="2620610" y="1108261"/>
                  </a:lnTo>
                  <a:lnTo>
                    <a:pt x="2662522" y="1093234"/>
                  </a:lnTo>
                  <a:lnTo>
                    <a:pt x="2703392" y="1077508"/>
                  </a:lnTo>
                  <a:lnTo>
                    <a:pt x="2756355" y="1055369"/>
                  </a:lnTo>
                  <a:lnTo>
                    <a:pt x="2806108" y="1032481"/>
                  </a:lnTo>
                  <a:lnTo>
                    <a:pt x="2852652" y="1008892"/>
                  </a:lnTo>
                  <a:lnTo>
                    <a:pt x="2895985" y="984649"/>
                  </a:lnTo>
                  <a:lnTo>
                    <a:pt x="2936109" y="959798"/>
                  </a:lnTo>
                  <a:lnTo>
                    <a:pt x="2973022" y="934385"/>
                  </a:lnTo>
                  <a:lnTo>
                    <a:pt x="3006726" y="908459"/>
                  </a:lnTo>
                  <a:lnTo>
                    <a:pt x="3037220" y="882064"/>
                  </a:lnTo>
                  <a:lnTo>
                    <a:pt x="3064504" y="855249"/>
                  </a:lnTo>
                  <a:lnTo>
                    <a:pt x="3109442" y="800543"/>
                  </a:lnTo>
                  <a:lnTo>
                    <a:pt x="3141541" y="744715"/>
                  </a:lnTo>
                  <a:lnTo>
                    <a:pt x="3160800" y="688139"/>
                  </a:lnTo>
                  <a:lnTo>
                    <a:pt x="3167220" y="631189"/>
                  </a:lnTo>
                  <a:lnTo>
                    <a:pt x="3165615" y="602691"/>
                  </a:lnTo>
                  <a:lnTo>
                    <a:pt x="3152776" y="545881"/>
                  </a:lnTo>
                  <a:lnTo>
                    <a:pt x="3127097" y="489632"/>
                  </a:lnTo>
                  <a:lnTo>
                    <a:pt x="3088578" y="434318"/>
                  </a:lnTo>
                  <a:lnTo>
                    <a:pt x="3037220" y="380314"/>
                  </a:lnTo>
                  <a:lnTo>
                    <a:pt x="3006726" y="353920"/>
                  </a:lnTo>
                  <a:lnTo>
                    <a:pt x="2973022" y="327993"/>
                  </a:lnTo>
                  <a:lnTo>
                    <a:pt x="2936109" y="302581"/>
                  </a:lnTo>
                  <a:lnTo>
                    <a:pt x="2895985" y="277729"/>
                  </a:lnTo>
                  <a:lnTo>
                    <a:pt x="2852652" y="253486"/>
                  </a:lnTo>
                  <a:lnTo>
                    <a:pt x="2806108" y="229897"/>
                  </a:lnTo>
                  <a:lnTo>
                    <a:pt x="2756355" y="207010"/>
                  </a:lnTo>
                  <a:lnTo>
                    <a:pt x="2703392" y="184871"/>
                  </a:lnTo>
                  <a:lnTo>
                    <a:pt x="2662522" y="169145"/>
                  </a:lnTo>
                  <a:lnTo>
                    <a:pt x="2620610" y="154117"/>
                  </a:lnTo>
                  <a:lnTo>
                    <a:pt x="2577703" y="139789"/>
                  </a:lnTo>
                  <a:lnTo>
                    <a:pt x="2533849" y="126159"/>
                  </a:lnTo>
                  <a:lnTo>
                    <a:pt x="2489095" y="113229"/>
                  </a:lnTo>
                  <a:lnTo>
                    <a:pt x="2443488" y="100997"/>
                  </a:lnTo>
                  <a:lnTo>
                    <a:pt x="2397075" y="89465"/>
                  </a:lnTo>
                  <a:lnTo>
                    <a:pt x="2349905" y="78631"/>
                  </a:lnTo>
                  <a:lnTo>
                    <a:pt x="2302024" y="68496"/>
                  </a:lnTo>
                  <a:lnTo>
                    <a:pt x="2253480" y="59060"/>
                  </a:lnTo>
                  <a:lnTo>
                    <a:pt x="2204320" y="50324"/>
                  </a:lnTo>
                  <a:lnTo>
                    <a:pt x="2154592" y="42286"/>
                  </a:lnTo>
                  <a:lnTo>
                    <a:pt x="2104343" y="34947"/>
                  </a:lnTo>
                  <a:lnTo>
                    <a:pt x="2053619" y="28307"/>
                  </a:lnTo>
                  <a:lnTo>
                    <a:pt x="2002470" y="22366"/>
                  </a:lnTo>
                  <a:lnTo>
                    <a:pt x="1950941" y="17124"/>
                  </a:lnTo>
                  <a:lnTo>
                    <a:pt x="1899081" y="12581"/>
                  </a:lnTo>
                  <a:lnTo>
                    <a:pt x="1846937" y="8736"/>
                  </a:lnTo>
                  <a:lnTo>
                    <a:pt x="1794556" y="5591"/>
                  </a:lnTo>
                  <a:lnTo>
                    <a:pt x="1741985" y="3145"/>
                  </a:lnTo>
                  <a:lnTo>
                    <a:pt x="1689272" y="1397"/>
                  </a:lnTo>
                  <a:lnTo>
                    <a:pt x="1636465" y="349"/>
                  </a:lnTo>
                  <a:lnTo>
                    <a:pt x="1583610" y="0"/>
                  </a:lnTo>
                  <a:close/>
                </a:path>
              </a:pathLst>
            </a:custGeom>
            <a:solidFill>
              <a:srgbClr val="329A9A"/>
            </a:solidFill>
          </p:spPr>
          <p:txBody>
            <a:bodyPr wrap="square" lIns="0" tIns="0" rIns="0" bIns="0" rtlCol="0"/>
            <a:lstStyle/>
            <a:p>
              <a:pPr defTabSz="806867"/>
              <a:endParaRPr sz="1588">
                <a:solidFill>
                  <a:prstClr val="black"/>
                </a:solidFill>
                <a:latin typeface="Calibri"/>
              </a:endParaRPr>
            </a:p>
          </p:txBody>
        </p:sp>
        <p:sp>
          <p:nvSpPr>
            <p:cNvPr id="30" name="object 30"/>
            <p:cNvSpPr/>
            <p:nvPr/>
          </p:nvSpPr>
          <p:spPr>
            <a:xfrm>
              <a:off x="4251483" y="2457926"/>
              <a:ext cx="3167380" cy="1262380"/>
            </a:xfrm>
            <a:custGeom>
              <a:avLst/>
              <a:gdLst/>
              <a:ahLst/>
              <a:cxnLst/>
              <a:rect l="l" t="t" r="r" b="b"/>
              <a:pathLst>
                <a:path w="3167379" h="1262379">
                  <a:moveTo>
                    <a:pt x="2703392" y="184871"/>
                  </a:moveTo>
                  <a:lnTo>
                    <a:pt x="2756355" y="207010"/>
                  </a:lnTo>
                  <a:lnTo>
                    <a:pt x="2806108" y="229897"/>
                  </a:lnTo>
                  <a:lnTo>
                    <a:pt x="2852651" y="253486"/>
                  </a:lnTo>
                  <a:lnTo>
                    <a:pt x="2895985" y="277729"/>
                  </a:lnTo>
                  <a:lnTo>
                    <a:pt x="2936108" y="302581"/>
                  </a:lnTo>
                  <a:lnTo>
                    <a:pt x="2973022" y="327993"/>
                  </a:lnTo>
                  <a:lnTo>
                    <a:pt x="3006726" y="353920"/>
                  </a:lnTo>
                  <a:lnTo>
                    <a:pt x="3037220" y="380314"/>
                  </a:lnTo>
                  <a:lnTo>
                    <a:pt x="3064504" y="407129"/>
                  </a:lnTo>
                  <a:lnTo>
                    <a:pt x="3109442" y="461835"/>
                  </a:lnTo>
                  <a:lnTo>
                    <a:pt x="3141541" y="517663"/>
                  </a:lnTo>
                  <a:lnTo>
                    <a:pt x="3160800" y="574239"/>
                  </a:lnTo>
                  <a:lnTo>
                    <a:pt x="3167220" y="631189"/>
                  </a:lnTo>
                  <a:lnTo>
                    <a:pt x="3165615" y="659688"/>
                  </a:lnTo>
                  <a:lnTo>
                    <a:pt x="3152776" y="716498"/>
                  </a:lnTo>
                  <a:lnTo>
                    <a:pt x="3127097" y="772746"/>
                  </a:lnTo>
                  <a:lnTo>
                    <a:pt x="3088578" y="828060"/>
                  </a:lnTo>
                  <a:lnTo>
                    <a:pt x="3037220" y="882064"/>
                  </a:lnTo>
                  <a:lnTo>
                    <a:pt x="3006726" y="908459"/>
                  </a:lnTo>
                  <a:lnTo>
                    <a:pt x="2973022" y="934385"/>
                  </a:lnTo>
                  <a:lnTo>
                    <a:pt x="2936108" y="959798"/>
                  </a:lnTo>
                  <a:lnTo>
                    <a:pt x="2895985" y="984649"/>
                  </a:lnTo>
                  <a:lnTo>
                    <a:pt x="2852651" y="1008892"/>
                  </a:lnTo>
                  <a:lnTo>
                    <a:pt x="2806108" y="1032481"/>
                  </a:lnTo>
                  <a:lnTo>
                    <a:pt x="2756355" y="1055369"/>
                  </a:lnTo>
                  <a:lnTo>
                    <a:pt x="2703392" y="1077508"/>
                  </a:lnTo>
                  <a:lnTo>
                    <a:pt x="2662522" y="1093234"/>
                  </a:lnTo>
                  <a:lnTo>
                    <a:pt x="2620610" y="1108261"/>
                  </a:lnTo>
                  <a:lnTo>
                    <a:pt x="2577703" y="1122590"/>
                  </a:lnTo>
                  <a:lnTo>
                    <a:pt x="2533849" y="1136219"/>
                  </a:lnTo>
                  <a:lnTo>
                    <a:pt x="2489095" y="1149150"/>
                  </a:lnTo>
                  <a:lnTo>
                    <a:pt x="2443488" y="1161382"/>
                  </a:lnTo>
                  <a:lnTo>
                    <a:pt x="2397075" y="1172914"/>
                  </a:lnTo>
                  <a:lnTo>
                    <a:pt x="2349905" y="1183748"/>
                  </a:lnTo>
                  <a:lnTo>
                    <a:pt x="2302024" y="1193883"/>
                  </a:lnTo>
                  <a:lnTo>
                    <a:pt x="2253480" y="1203318"/>
                  </a:lnTo>
                  <a:lnTo>
                    <a:pt x="2204320" y="1212055"/>
                  </a:lnTo>
                  <a:lnTo>
                    <a:pt x="2154592" y="1220093"/>
                  </a:lnTo>
                  <a:lnTo>
                    <a:pt x="2104342" y="1227432"/>
                  </a:lnTo>
                  <a:lnTo>
                    <a:pt x="2053619" y="1234072"/>
                  </a:lnTo>
                  <a:lnTo>
                    <a:pt x="2002470" y="1240013"/>
                  </a:lnTo>
                  <a:lnTo>
                    <a:pt x="1950941" y="1245255"/>
                  </a:lnTo>
                  <a:lnTo>
                    <a:pt x="1899081" y="1249798"/>
                  </a:lnTo>
                  <a:lnTo>
                    <a:pt x="1846937" y="1253643"/>
                  </a:lnTo>
                  <a:lnTo>
                    <a:pt x="1794556" y="1256788"/>
                  </a:lnTo>
                  <a:lnTo>
                    <a:pt x="1741985" y="1259234"/>
                  </a:lnTo>
                  <a:lnTo>
                    <a:pt x="1689272" y="1260982"/>
                  </a:lnTo>
                  <a:lnTo>
                    <a:pt x="1636465" y="1262030"/>
                  </a:lnTo>
                  <a:lnTo>
                    <a:pt x="1583610" y="1262380"/>
                  </a:lnTo>
                  <a:lnTo>
                    <a:pt x="1530755" y="1262030"/>
                  </a:lnTo>
                  <a:lnTo>
                    <a:pt x="1477948" y="1260982"/>
                  </a:lnTo>
                  <a:lnTo>
                    <a:pt x="1425235" y="1259234"/>
                  </a:lnTo>
                  <a:lnTo>
                    <a:pt x="1372664" y="1256788"/>
                  </a:lnTo>
                  <a:lnTo>
                    <a:pt x="1320283" y="1253643"/>
                  </a:lnTo>
                  <a:lnTo>
                    <a:pt x="1268139" y="1249798"/>
                  </a:lnTo>
                  <a:lnTo>
                    <a:pt x="1216279" y="1245255"/>
                  </a:lnTo>
                  <a:lnTo>
                    <a:pt x="1164750" y="1240013"/>
                  </a:lnTo>
                  <a:lnTo>
                    <a:pt x="1113601" y="1234072"/>
                  </a:lnTo>
                  <a:lnTo>
                    <a:pt x="1062878" y="1227432"/>
                  </a:lnTo>
                  <a:lnTo>
                    <a:pt x="1012628" y="1220093"/>
                  </a:lnTo>
                  <a:lnTo>
                    <a:pt x="962900" y="1212055"/>
                  </a:lnTo>
                  <a:lnTo>
                    <a:pt x="913740" y="1203318"/>
                  </a:lnTo>
                  <a:lnTo>
                    <a:pt x="865196" y="1193883"/>
                  </a:lnTo>
                  <a:lnTo>
                    <a:pt x="817315" y="1183748"/>
                  </a:lnTo>
                  <a:lnTo>
                    <a:pt x="770145" y="1172914"/>
                  </a:lnTo>
                  <a:lnTo>
                    <a:pt x="723733" y="1161382"/>
                  </a:lnTo>
                  <a:lnTo>
                    <a:pt x="678126" y="1149150"/>
                  </a:lnTo>
                  <a:lnTo>
                    <a:pt x="633371" y="1136219"/>
                  </a:lnTo>
                  <a:lnTo>
                    <a:pt x="589517" y="1122590"/>
                  </a:lnTo>
                  <a:lnTo>
                    <a:pt x="546610" y="1108261"/>
                  </a:lnTo>
                  <a:lnTo>
                    <a:pt x="504698" y="1093234"/>
                  </a:lnTo>
                  <a:lnTo>
                    <a:pt x="463828" y="1077508"/>
                  </a:lnTo>
                  <a:lnTo>
                    <a:pt x="410865" y="1055369"/>
                  </a:lnTo>
                  <a:lnTo>
                    <a:pt x="361112" y="1032481"/>
                  </a:lnTo>
                  <a:lnTo>
                    <a:pt x="314569" y="1008892"/>
                  </a:lnTo>
                  <a:lnTo>
                    <a:pt x="271235" y="984649"/>
                  </a:lnTo>
                  <a:lnTo>
                    <a:pt x="231112" y="959798"/>
                  </a:lnTo>
                  <a:lnTo>
                    <a:pt x="194198" y="934385"/>
                  </a:lnTo>
                  <a:lnTo>
                    <a:pt x="160494" y="908459"/>
                  </a:lnTo>
                  <a:lnTo>
                    <a:pt x="130000" y="882064"/>
                  </a:lnTo>
                  <a:lnTo>
                    <a:pt x="102716" y="855249"/>
                  </a:lnTo>
                  <a:lnTo>
                    <a:pt x="57778" y="800543"/>
                  </a:lnTo>
                  <a:lnTo>
                    <a:pt x="25679" y="744715"/>
                  </a:lnTo>
                  <a:lnTo>
                    <a:pt x="6419" y="688139"/>
                  </a:lnTo>
                  <a:lnTo>
                    <a:pt x="0" y="631189"/>
                  </a:lnTo>
                  <a:lnTo>
                    <a:pt x="1604" y="602691"/>
                  </a:lnTo>
                  <a:lnTo>
                    <a:pt x="14444" y="545881"/>
                  </a:lnTo>
                  <a:lnTo>
                    <a:pt x="40123" y="489632"/>
                  </a:lnTo>
                  <a:lnTo>
                    <a:pt x="78642" y="434318"/>
                  </a:lnTo>
                  <a:lnTo>
                    <a:pt x="130000" y="380314"/>
                  </a:lnTo>
                  <a:lnTo>
                    <a:pt x="160494" y="353920"/>
                  </a:lnTo>
                  <a:lnTo>
                    <a:pt x="194198" y="327993"/>
                  </a:lnTo>
                  <a:lnTo>
                    <a:pt x="231112" y="302581"/>
                  </a:lnTo>
                  <a:lnTo>
                    <a:pt x="271235" y="277729"/>
                  </a:lnTo>
                  <a:lnTo>
                    <a:pt x="314569" y="253486"/>
                  </a:lnTo>
                  <a:lnTo>
                    <a:pt x="361112" y="229897"/>
                  </a:lnTo>
                  <a:lnTo>
                    <a:pt x="410865" y="207010"/>
                  </a:lnTo>
                  <a:lnTo>
                    <a:pt x="463828" y="184871"/>
                  </a:lnTo>
                  <a:lnTo>
                    <a:pt x="504698" y="169144"/>
                  </a:lnTo>
                  <a:lnTo>
                    <a:pt x="546610" y="154117"/>
                  </a:lnTo>
                  <a:lnTo>
                    <a:pt x="589517" y="139789"/>
                  </a:lnTo>
                  <a:lnTo>
                    <a:pt x="633371" y="126159"/>
                  </a:lnTo>
                  <a:lnTo>
                    <a:pt x="678126" y="113229"/>
                  </a:lnTo>
                  <a:lnTo>
                    <a:pt x="723733" y="100997"/>
                  </a:lnTo>
                  <a:lnTo>
                    <a:pt x="770145" y="89465"/>
                  </a:lnTo>
                  <a:lnTo>
                    <a:pt x="817315" y="78631"/>
                  </a:lnTo>
                  <a:lnTo>
                    <a:pt x="865196" y="68496"/>
                  </a:lnTo>
                  <a:lnTo>
                    <a:pt x="913740" y="59060"/>
                  </a:lnTo>
                  <a:lnTo>
                    <a:pt x="962900" y="50324"/>
                  </a:lnTo>
                  <a:lnTo>
                    <a:pt x="1012628" y="42286"/>
                  </a:lnTo>
                  <a:lnTo>
                    <a:pt x="1062878" y="34947"/>
                  </a:lnTo>
                  <a:lnTo>
                    <a:pt x="1113601" y="28307"/>
                  </a:lnTo>
                  <a:lnTo>
                    <a:pt x="1164750" y="22366"/>
                  </a:lnTo>
                  <a:lnTo>
                    <a:pt x="1216279" y="17124"/>
                  </a:lnTo>
                  <a:lnTo>
                    <a:pt x="1268139" y="12581"/>
                  </a:lnTo>
                  <a:lnTo>
                    <a:pt x="1320283" y="8736"/>
                  </a:lnTo>
                  <a:lnTo>
                    <a:pt x="1372664" y="5591"/>
                  </a:lnTo>
                  <a:lnTo>
                    <a:pt x="1425235" y="3145"/>
                  </a:lnTo>
                  <a:lnTo>
                    <a:pt x="1477948" y="1397"/>
                  </a:lnTo>
                  <a:lnTo>
                    <a:pt x="1530755" y="349"/>
                  </a:lnTo>
                  <a:lnTo>
                    <a:pt x="1583610" y="0"/>
                  </a:lnTo>
                  <a:lnTo>
                    <a:pt x="1636465" y="349"/>
                  </a:lnTo>
                  <a:lnTo>
                    <a:pt x="1689272" y="1397"/>
                  </a:lnTo>
                  <a:lnTo>
                    <a:pt x="1741985" y="3145"/>
                  </a:lnTo>
                  <a:lnTo>
                    <a:pt x="1794556" y="5591"/>
                  </a:lnTo>
                  <a:lnTo>
                    <a:pt x="1846937" y="8736"/>
                  </a:lnTo>
                  <a:lnTo>
                    <a:pt x="1899081" y="12581"/>
                  </a:lnTo>
                  <a:lnTo>
                    <a:pt x="1950941" y="17124"/>
                  </a:lnTo>
                  <a:lnTo>
                    <a:pt x="2002470" y="22366"/>
                  </a:lnTo>
                  <a:lnTo>
                    <a:pt x="2053619" y="28307"/>
                  </a:lnTo>
                  <a:lnTo>
                    <a:pt x="2104342" y="34947"/>
                  </a:lnTo>
                  <a:lnTo>
                    <a:pt x="2154592" y="42286"/>
                  </a:lnTo>
                  <a:lnTo>
                    <a:pt x="2204320" y="50324"/>
                  </a:lnTo>
                  <a:lnTo>
                    <a:pt x="2253480" y="59060"/>
                  </a:lnTo>
                  <a:lnTo>
                    <a:pt x="2302024" y="68496"/>
                  </a:lnTo>
                  <a:lnTo>
                    <a:pt x="2349905" y="78631"/>
                  </a:lnTo>
                  <a:lnTo>
                    <a:pt x="2397075" y="89465"/>
                  </a:lnTo>
                  <a:lnTo>
                    <a:pt x="2443488" y="100997"/>
                  </a:lnTo>
                  <a:lnTo>
                    <a:pt x="2489095" y="113229"/>
                  </a:lnTo>
                  <a:lnTo>
                    <a:pt x="2533849" y="126159"/>
                  </a:lnTo>
                  <a:lnTo>
                    <a:pt x="2577703" y="139789"/>
                  </a:lnTo>
                  <a:lnTo>
                    <a:pt x="2620610" y="154117"/>
                  </a:lnTo>
                  <a:lnTo>
                    <a:pt x="2662522" y="169144"/>
                  </a:lnTo>
                  <a:lnTo>
                    <a:pt x="2703392" y="184871"/>
                  </a:lnTo>
                </a:path>
              </a:pathLst>
            </a:custGeom>
            <a:ln w="22542">
              <a:solidFill>
                <a:srgbClr val="728FBC"/>
              </a:solidFill>
            </a:ln>
          </p:spPr>
          <p:txBody>
            <a:bodyPr wrap="square" lIns="0" tIns="0" rIns="0" bIns="0" rtlCol="0"/>
            <a:lstStyle/>
            <a:p>
              <a:pPr defTabSz="806867"/>
              <a:endParaRPr sz="1588">
                <a:solidFill>
                  <a:prstClr val="black"/>
                </a:solidFill>
                <a:latin typeface="Calibri"/>
              </a:endParaRPr>
            </a:p>
          </p:txBody>
        </p:sp>
      </p:grpSp>
      <p:sp>
        <p:nvSpPr>
          <p:cNvPr id="31" name="object 31"/>
          <p:cNvSpPr txBox="1"/>
          <p:nvPr/>
        </p:nvSpPr>
        <p:spPr>
          <a:xfrm>
            <a:off x="6019596" y="2431046"/>
            <a:ext cx="1628215" cy="536156"/>
          </a:xfrm>
          <a:prstGeom prst="rect">
            <a:avLst/>
          </a:prstGeom>
        </p:spPr>
        <p:txBody>
          <a:bodyPr vert="horz" wrap="square" lIns="0" tIns="22971" rIns="0" bIns="0" rtlCol="0">
            <a:spAutoFit/>
          </a:bodyPr>
          <a:lstStyle/>
          <a:p>
            <a:pPr marL="235896" marR="4483" indent="-225250" defTabSz="806867">
              <a:lnSpc>
                <a:spcPts val="2038"/>
              </a:lnSpc>
              <a:spcBef>
                <a:spcPts val="180"/>
              </a:spcBef>
            </a:pPr>
            <a:r>
              <a:rPr sz="1721" b="1" dirty="0">
                <a:solidFill>
                  <a:srgbClr val="FFFAFC"/>
                </a:solidFill>
                <a:latin typeface="Arial"/>
                <a:cs typeface="Arial"/>
              </a:rPr>
              <a:t>Policy</a:t>
            </a:r>
            <a:r>
              <a:rPr sz="1721" b="1" spc="-71" dirty="0">
                <a:solidFill>
                  <a:srgbClr val="FFFAFC"/>
                </a:solidFill>
                <a:latin typeface="Arial"/>
                <a:cs typeface="Arial"/>
              </a:rPr>
              <a:t> </a:t>
            </a:r>
            <a:r>
              <a:rPr sz="1721" b="1" dirty="0">
                <a:solidFill>
                  <a:srgbClr val="FFFAFC"/>
                </a:solidFill>
                <a:latin typeface="Arial"/>
                <a:cs typeface="Arial"/>
              </a:rPr>
              <a:t>Gradient </a:t>
            </a:r>
            <a:r>
              <a:rPr sz="1721" b="1" spc="-468" dirty="0">
                <a:solidFill>
                  <a:srgbClr val="FFFAFC"/>
                </a:solidFill>
                <a:latin typeface="Arial"/>
                <a:cs typeface="Arial"/>
              </a:rPr>
              <a:t> </a:t>
            </a:r>
            <a:r>
              <a:rPr sz="1721" b="1" spc="-4" dirty="0">
                <a:solidFill>
                  <a:srgbClr val="FFFAFC"/>
                </a:solidFill>
                <a:latin typeface="Arial"/>
                <a:cs typeface="Arial"/>
              </a:rPr>
              <a:t>Algorithms</a:t>
            </a:r>
            <a:endParaRPr sz="1721">
              <a:solidFill>
                <a:prstClr val="black"/>
              </a:solidFill>
              <a:latin typeface="Arial"/>
              <a:cs typeface="Arial"/>
            </a:endParaRPr>
          </a:p>
        </p:txBody>
      </p:sp>
      <p:sp>
        <p:nvSpPr>
          <p:cNvPr id="33" name="object 33"/>
          <p:cNvSpPr txBox="1">
            <a:spLocks noGrp="1"/>
          </p:cNvSpPr>
          <p:nvPr>
            <p:ph type="dt" sz="half" idx="6"/>
          </p:nvPr>
        </p:nvSpPr>
        <p:spPr>
          <a:prstGeom prst="rect">
            <a:avLst/>
          </a:prstGeom>
        </p:spPr>
        <p:txBody>
          <a:bodyPr vert="horz" wrap="square" lIns="0" tIns="0" rIns="0" bIns="0" rtlCol="0">
            <a:spAutoFit/>
          </a:bodyPr>
          <a:lstStyle/>
          <a:p>
            <a:pPr marL="11206" defTabSz="806867">
              <a:lnSpc>
                <a:spcPts val="1302"/>
              </a:lnSpc>
            </a:pPr>
            <a:r>
              <a:rPr spc="-9" dirty="0"/>
              <a:t>Bayesian</a:t>
            </a:r>
            <a:r>
              <a:rPr spc="-18" dirty="0"/>
              <a:t> </a:t>
            </a:r>
            <a:r>
              <a:rPr spc="-4" dirty="0"/>
              <a:t>Methods</a:t>
            </a:r>
            <a:r>
              <a:rPr spc="-13" dirty="0"/>
              <a:t> </a:t>
            </a:r>
            <a:r>
              <a:rPr spc="-4" dirty="0"/>
              <a:t>in</a:t>
            </a:r>
            <a:r>
              <a:rPr spc="-18" dirty="0"/>
              <a:t> </a:t>
            </a:r>
            <a:r>
              <a:rPr spc="-9" dirty="0"/>
              <a:t>Reinforcement</a:t>
            </a:r>
            <a:r>
              <a:rPr spc="-13" dirty="0"/>
              <a:t> </a:t>
            </a:r>
            <a:r>
              <a:rPr spc="-4" dirty="0"/>
              <a:t>Learning</a:t>
            </a:r>
          </a:p>
        </p:txBody>
      </p:sp>
      <p:sp>
        <p:nvSpPr>
          <p:cNvPr id="34" name="object 34"/>
          <p:cNvSpPr txBox="1">
            <a:spLocks noGrp="1"/>
          </p:cNvSpPr>
          <p:nvPr>
            <p:ph type="ftr" sz="quarter" idx="5"/>
          </p:nvPr>
        </p:nvSpPr>
        <p:spPr>
          <a:prstGeom prst="rect">
            <a:avLst/>
          </a:prstGeom>
        </p:spPr>
        <p:txBody>
          <a:bodyPr vert="horz" wrap="square" lIns="0" tIns="0" rIns="0" bIns="0" rtlCol="0">
            <a:spAutoFit/>
          </a:bodyPr>
          <a:lstStyle/>
          <a:p>
            <a:pPr marL="11206" defTabSz="806867">
              <a:lnSpc>
                <a:spcPts val="1302"/>
              </a:lnSpc>
            </a:pPr>
            <a:r>
              <a:rPr spc="-4" dirty="0"/>
              <a:t>ICML</a:t>
            </a:r>
            <a:r>
              <a:rPr spc="-22" dirty="0"/>
              <a:t> </a:t>
            </a:r>
            <a:r>
              <a:rPr spc="-9" dirty="0"/>
              <a:t>2007</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0"/>
            <a:ext cx="9144000" cy="6858000"/>
            <a:chOff x="0" y="0"/>
            <a:chExt cx="9144000" cy="6858000"/>
          </a:xfrm>
        </p:grpSpPr>
        <p:sp>
          <p:nvSpPr>
            <p:cNvPr id="3" name="object 3"/>
            <p:cNvSpPr/>
            <p:nvPr/>
          </p:nvSpPr>
          <p:spPr>
            <a:xfrm>
              <a:off x="0" y="0"/>
              <a:ext cx="9144000" cy="611505"/>
            </a:xfrm>
            <a:custGeom>
              <a:avLst/>
              <a:gdLst/>
              <a:ahLst/>
              <a:cxnLst/>
              <a:rect l="l" t="t" r="r" b="b"/>
              <a:pathLst>
                <a:path w="9144000" h="611505">
                  <a:moveTo>
                    <a:pt x="9144000" y="0"/>
                  </a:moveTo>
                  <a:lnTo>
                    <a:pt x="0" y="0"/>
                  </a:lnTo>
                  <a:lnTo>
                    <a:pt x="0" y="611124"/>
                  </a:lnTo>
                  <a:lnTo>
                    <a:pt x="9144000" y="611124"/>
                  </a:lnTo>
                  <a:lnTo>
                    <a:pt x="9144000" y="0"/>
                  </a:lnTo>
                  <a:close/>
                </a:path>
              </a:pathLst>
            </a:custGeom>
            <a:solidFill>
              <a:srgbClr val="971E31"/>
            </a:solidFill>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0" y="0"/>
              <a:ext cx="569976" cy="624839"/>
            </a:xfrm>
            <a:prstGeom prst="rect">
              <a:avLst/>
            </a:prstGeom>
          </p:spPr>
        </p:pic>
        <p:sp>
          <p:nvSpPr>
            <p:cNvPr id="5" name="object 5"/>
            <p:cNvSpPr/>
            <p:nvPr/>
          </p:nvSpPr>
          <p:spPr>
            <a:xfrm>
              <a:off x="0" y="606551"/>
              <a:ext cx="9144000" cy="38100"/>
            </a:xfrm>
            <a:custGeom>
              <a:avLst/>
              <a:gdLst/>
              <a:ahLst/>
              <a:cxnLst/>
              <a:rect l="l" t="t" r="r" b="b"/>
              <a:pathLst>
                <a:path w="9144000" h="38100">
                  <a:moveTo>
                    <a:pt x="0" y="0"/>
                  </a:moveTo>
                  <a:lnTo>
                    <a:pt x="0" y="38100"/>
                  </a:lnTo>
                  <a:lnTo>
                    <a:pt x="9143999" y="38100"/>
                  </a:lnTo>
                  <a:lnTo>
                    <a:pt x="9143999" y="0"/>
                  </a:lnTo>
                  <a:lnTo>
                    <a:pt x="0" y="0"/>
                  </a:lnTo>
                  <a:close/>
                </a:path>
              </a:pathLst>
            </a:custGeom>
            <a:solidFill>
              <a:srgbClr val="5E6A70"/>
            </a:solidFill>
          </p:spPr>
          <p:txBody>
            <a:bodyPr wrap="square" lIns="0" tIns="0" rIns="0" bIns="0" rtlCol="0"/>
            <a:lstStyle/>
            <a:p>
              <a:endParaRPr>
                <a:solidFill>
                  <a:prstClr val="black"/>
                </a:solidFill>
                <a:latin typeface="Calibri"/>
              </a:endParaRPr>
            </a:p>
          </p:txBody>
        </p:sp>
      </p:grpSp>
      <p:sp>
        <p:nvSpPr>
          <p:cNvPr id="6" name="object 6"/>
          <p:cNvSpPr txBox="1">
            <a:spLocks noGrp="1"/>
          </p:cNvSpPr>
          <p:nvPr>
            <p:ph type="title"/>
          </p:nvPr>
        </p:nvSpPr>
        <p:spPr>
          <a:xfrm>
            <a:off x="4474211" y="880617"/>
            <a:ext cx="3408679" cy="391160"/>
          </a:xfrm>
          <a:prstGeom prst="rect">
            <a:avLst/>
          </a:prstGeom>
        </p:spPr>
        <p:txBody>
          <a:bodyPr vert="horz" wrap="square" lIns="0" tIns="12700" rIns="0" bIns="0" rtlCol="0">
            <a:spAutoFit/>
          </a:bodyPr>
          <a:lstStyle/>
          <a:p>
            <a:pPr marL="12700">
              <a:spcBef>
                <a:spcPts val="100"/>
              </a:spcBef>
            </a:pPr>
            <a:r>
              <a:rPr spc="80" dirty="0"/>
              <a:t>But</a:t>
            </a:r>
            <a:r>
              <a:rPr spc="35" dirty="0"/>
              <a:t> </a:t>
            </a:r>
            <a:r>
              <a:rPr spc="635" dirty="0"/>
              <a:t>…</a:t>
            </a:r>
            <a:r>
              <a:rPr spc="30" dirty="0"/>
              <a:t> </a:t>
            </a:r>
            <a:r>
              <a:rPr spc="40" dirty="0"/>
              <a:t>It’s</a:t>
            </a:r>
            <a:r>
              <a:rPr spc="35" dirty="0"/>
              <a:t> </a:t>
            </a:r>
            <a:r>
              <a:rPr spc="114" dirty="0"/>
              <a:t>not</a:t>
            </a:r>
            <a:r>
              <a:rPr spc="25" dirty="0"/>
              <a:t> </a:t>
            </a:r>
            <a:r>
              <a:rPr spc="20" dirty="0"/>
              <a:t>perfect!</a:t>
            </a:r>
          </a:p>
        </p:txBody>
      </p:sp>
      <p:sp>
        <p:nvSpPr>
          <p:cNvPr id="7" name="object 7"/>
          <p:cNvSpPr txBox="1"/>
          <p:nvPr/>
        </p:nvSpPr>
        <p:spPr>
          <a:xfrm>
            <a:off x="2174850" y="1989329"/>
            <a:ext cx="7922259" cy="3850413"/>
          </a:xfrm>
          <a:prstGeom prst="rect">
            <a:avLst/>
          </a:prstGeom>
        </p:spPr>
        <p:txBody>
          <a:bodyPr vert="horz" wrap="square" lIns="0" tIns="51435" rIns="0" bIns="0" rtlCol="0">
            <a:spAutoFit/>
          </a:bodyPr>
          <a:lstStyle/>
          <a:p>
            <a:pPr marL="192405" indent="-180340">
              <a:spcBef>
                <a:spcPts val="405"/>
              </a:spcBef>
              <a:buClr>
                <a:srgbClr val="C50C2F"/>
              </a:buClr>
              <a:buFont typeface="Arial MT"/>
              <a:buChar char="•"/>
              <a:tabLst>
                <a:tab pos="193040" algn="l"/>
              </a:tabLst>
            </a:pPr>
            <a:r>
              <a:rPr sz="2200" dirty="0">
                <a:solidFill>
                  <a:prstClr val="black"/>
                </a:solidFill>
                <a:latin typeface="Lucida Sans Unicode"/>
                <a:cs typeface="Lucida Sans Unicode"/>
              </a:rPr>
              <a:t>Reward</a:t>
            </a:r>
            <a:r>
              <a:rPr sz="2200" spc="-50" dirty="0">
                <a:solidFill>
                  <a:prstClr val="black"/>
                </a:solidFill>
                <a:latin typeface="Lucida Sans Unicode"/>
                <a:cs typeface="Lucida Sans Unicode"/>
              </a:rPr>
              <a:t> </a:t>
            </a:r>
            <a:r>
              <a:rPr sz="2200" spc="-10" dirty="0">
                <a:solidFill>
                  <a:prstClr val="black"/>
                </a:solidFill>
                <a:latin typeface="Lucida Sans Unicode"/>
                <a:cs typeface="Lucida Sans Unicode"/>
              </a:rPr>
              <a:t>clipping</a:t>
            </a:r>
            <a:endParaRPr sz="2200" dirty="0">
              <a:solidFill>
                <a:prstClr val="black"/>
              </a:solidFill>
              <a:latin typeface="Lucida Sans Unicode"/>
              <a:cs typeface="Lucida Sans Unicode"/>
            </a:endParaRPr>
          </a:p>
          <a:p>
            <a:pPr marL="358775" lvl="1" indent="-167005">
              <a:spcBef>
                <a:spcPts val="285"/>
              </a:spcBef>
              <a:buClr>
                <a:srgbClr val="C50C2F"/>
              </a:buClr>
              <a:buSzPct val="75000"/>
              <a:buFontTx/>
              <a:buChar char="–"/>
              <a:tabLst>
                <a:tab pos="359410" algn="l"/>
              </a:tabLst>
            </a:pPr>
            <a:r>
              <a:rPr sz="2000" dirty="0">
                <a:solidFill>
                  <a:prstClr val="black"/>
                </a:solidFill>
                <a:latin typeface="Lucida Sans Unicode"/>
                <a:cs typeface="Lucida Sans Unicode"/>
              </a:rPr>
              <a:t>Agent</a:t>
            </a:r>
            <a:r>
              <a:rPr sz="2000" spc="-25" dirty="0">
                <a:solidFill>
                  <a:prstClr val="black"/>
                </a:solidFill>
                <a:latin typeface="Lucida Sans Unicode"/>
                <a:cs typeface="Lucida Sans Unicode"/>
              </a:rPr>
              <a:t> </a:t>
            </a:r>
            <a:r>
              <a:rPr sz="2000" dirty="0">
                <a:solidFill>
                  <a:prstClr val="black"/>
                </a:solidFill>
                <a:latin typeface="Lucida Sans Unicode"/>
                <a:cs typeface="Lucida Sans Unicode"/>
              </a:rPr>
              <a:t>can’t</a:t>
            </a:r>
            <a:r>
              <a:rPr sz="2000" spc="-25" dirty="0">
                <a:solidFill>
                  <a:prstClr val="black"/>
                </a:solidFill>
                <a:latin typeface="Lucida Sans Unicode"/>
                <a:cs typeface="Lucida Sans Unicode"/>
              </a:rPr>
              <a:t> </a:t>
            </a:r>
            <a:r>
              <a:rPr sz="2000" spc="-5" dirty="0">
                <a:solidFill>
                  <a:prstClr val="black"/>
                </a:solidFill>
                <a:latin typeface="Lucida Sans Unicode"/>
                <a:cs typeface="Lucida Sans Unicode"/>
              </a:rPr>
              <a:t>distinguish</a:t>
            </a:r>
            <a:r>
              <a:rPr sz="2000" spc="-20" dirty="0">
                <a:solidFill>
                  <a:prstClr val="black"/>
                </a:solidFill>
                <a:latin typeface="Lucida Sans Unicode"/>
                <a:cs typeface="Lucida Sans Unicode"/>
              </a:rPr>
              <a:t> </a:t>
            </a:r>
            <a:r>
              <a:rPr sz="2000" spc="-5" dirty="0">
                <a:solidFill>
                  <a:prstClr val="black"/>
                </a:solidFill>
                <a:latin typeface="Lucida Sans Unicode"/>
                <a:cs typeface="Lucida Sans Unicode"/>
              </a:rPr>
              <a:t>different</a:t>
            </a:r>
            <a:r>
              <a:rPr sz="2000" spc="-20" dirty="0">
                <a:solidFill>
                  <a:prstClr val="black"/>
                </a:solidFill>
                <a:latin typeface="Lucida Sans Unicode"/>
                <a:cs typeface="Lucida Sans Unicode"/>
              </a:rPr>
              <a:t> </a:t>
            </a:r>
            <a:r>
              <a:rPr sz="2000" dirty="0">
                <a:solidFill>
                  <a:prstClr val="black"/>
                </a:solidFill>
                <a:latin typeface="Lucida Sans Unicode"/>
                <a:cs typeface="Lucida Sans Unicode"/>
              </a:rPr>
              <a:t>scales</a:t>
            </a:r>
            <a:r>
              <a:rPr sz="2000" spc="-20" dirty="0">
                <a:solidFill>
                  <a:prstClr val="black"/>
                </a:solidFill>
                <a:latin typeface="Lucida Sans Unicode"/>
                <a:cs typeface="Lucida Sans Unicode"/>
              </a:rPr>
              <a:t> </a:t>
            </a:r>
            <a:r>
              <a:rPr sz="2000" spc="-5" dirty="0">
                <a:solidFill>
                  <a:prstClr val="black"/>
                </a:solidFill>
                <a:latin typeface="Lucida Sans Unicode"/>
                <a:cs typeface="Lucida Sans Unicode"/>
              </a:rPr>
              <a:t>of</a:t>
            </a:r>
            <a:r>
              <a:rPr sz="2000" spc="-10" dirty="0">
                <a:solidFill>
                  <a:prstClr val="black"/>
                </a:solidFill>
                <a:latin typeface="Lucida Sans Unicode"/>
                <a:cs typeface="Lucida Sans Unicode"/>
              </a:rPr>
              <a:t> </a:t>
            </a:r>
            <a:r>
              <a:rPr sz="2000" spc="-5" dirty="0">
                <a:solidFill>
                  <a:prstClr val="black"/>
                </a:solidFill>
                <a:latin typeface="Lucida Sans Unicode"/>
                <a:cs typeface="Lucida Sans Unicode"/>
              </a:rPr>
              <a:t>rewards</a:t>
            </a:r>
            <a:endParaRPr sz="2000" dirty="0">
              <a:solidFill>
                <a:prstClr val="black"/>
              </a:solidFill>
              <a:latin typeface="Lucida Sans Unicode"/>
              <a:cs typeface="Lucida Sans Unicode"/>
            </a:endParaRPr>
          </a:p>
          <a:p>
            <a:pPr marL="354330">
              <a:spcBef>
                <a:spcPts val="290"/>
              </a:spcBef>
              <a:tabLst>
                <a:tab pos="1141730" algn="l"/>
              </a:tabLst>
            </a:pPr>
            <a:r>
              <a:rPr sz="2000" dirty="0">
                <a:solidFill>
                  <a:prstClr val="black"/>
                </a:solidFill>
                <a:latin typeface="Lucida Sans Unicode"/>
                <a:cs typeface="Lucida Sans Unicode"/>
              </a:rPr>
              <a:t>(e.g.,	</a:t>
            </a:r>
            <a:r>
              <a:rPr sz="2000" spc="-5" dirty="0">
                <a:solidFill>
                  <a:prstClr val="black"/>
                </a:solidFill>
                <a:latin typeface="Lucida Sans Unicode"/>
                <a:cs typeface="Lucida Sans Unicode"/>
              </a:rPr>
              <a:t>Macman)</a:t>
            </a:r>
            <a:endParaRPr sz="2000" dirty="0">
              <a:solidFill>
                <a:prstClr val="black"/>
              </a:solidFill>
              <a:latin typeface="Lucida Sans Unicode"/>
              <a:cs typeface="Lucida Sans Unicode"/>
            </a:endParaRPr>
          </a:p>
          <a:p>
            <a:pPr>
              <a:spcBef>
                <a:spcPts val="25"/>
              </a:spcBef>
            </a:pPr>
            <a:endParaRPr sz="2500" dirty="0">
              <a:solidFill>
                <a:prstClr val="black"/>
              </a:solidFill>
              <a:latin typeface="Lucida Sans Unicode"/>
              <a:cs typeface="Lucida Sans Unicode"/>
            </a:endParaRPr>
          </a:p>
          <a:p>
            <a:pPr marL="192405" indent="-180340">
              <a:buClr>
                <a:srgbClr val="C50C2F"/>
              </a:buClr>
              <a:buFont typeface="Arial MT"/>
              <a:buChar char="•"/>
              <a:tabLst>
                <a:tab pos="193040" algn="l"/>
              </a:tabLst>
            </a:pPr>
            <a:r>
              <a:rPr sz="2200" spc="-10" dirty="0">
                <a:solidFill>
                  <a:prstClr val="black"/>
                </a:solidFill>
                <a:latin typeface="Lucida Sans Unicode"/>
                <a:cs typeface="Lucida Sans Unicode"/>
              </a:rPr>
              <a:t>Limited</a:t>
            </a:r>
            <a:r>
              <a:rPr sz="2200" spc="15" dirty="0">
                <a:solidFill>
                  <a:prstClr val="black"/>
                </a:solidFill>
                <a:latin typeface="Lucida Sans Unicode"/>
                <a:cs typeface="Lucida Sans Unicode"/>
              </a:rPr>
              <a:t> </a:t>
            </a:r>
            <a:r>
              <a:rPr sz="2200" spc="-5" dirty="0">
                <a:solidFill>
                  <a:prstClr val="black"/>
                </a:solidFill>
                <a:latin typeface="Lucida Sans Unicode"/>
                <a:cs typeface="Lucida Sans Unicode"/>
              </a:rPr>
              <a:t>experience </a:t>
            </a:r>
            <a:r>
              <a:rPr sz="2200" dirty="0">
                <a:solidFill>
                  <a:prstClr val="black"/>
                </a:solidFill>
                <a:latin typeface="Lucida Sans Unicode"/>
                <a:cs typeface="Lucida Sans Unicode"/>
              </a:rPr>
              <a:t>replay</a:t>
            </a:r>
          </a:p>
          <a:p>
            <a:pPr marL="358775" lvl="1" indent="-167005">
              <a:spcBef>
                <a:spcPts val="290"/>
              </a:spcBef>
              <a:buClr>
                <a:srgbClr val="C50C2F"/>
              </a:buClr>
              <a:buSzPct val="75000"/>
              <a:buFontTx/>
              <a:buChar char="–"/>
              <a:tabLst>
                <a:tab pos="359410" algn="l"/>
              </a:tabLst>
            </a:pPr>
            <a:r>
              <a:rPr sz="2000" spc="-5" dirty="0">
                <a:solidFill>
                  <a:prstClr val="black"/>
                </a:solidFill>
                <a:latin typeface="Lucida Sans Unicode"/>
                <a:cs typeface="Lucida Sans Unicode"/>
              </a:rPr>
              <a:t>Might</a:t>
            </a:r>
            <a:r>
              <a:rPr sz="2000" spc="5" dirty="0">
                <a:solidFill>
                  <a:prstClr val="black"/>
                </a:solidFill>
                <a:latin typeface="Lucida Sans Unicode"/>
                <a:cs typeface="Lucida Sans Unicode"/>
              </a:rPr>
              <a:t> </a:t>
            </a:r>
            <a:r>
              <a:rPr sz="2000" dirty="0">
                <a:solidFill>
                  <a:prstClr val="black"/>
                </a:solidFill>
                <a:latin typeface="Lucida Sans Unicode"/>
                <a:cs typeface="Lucida Sans Unicode"/>
              </a:rPr>
              <a:t>thro</a:t>
            </a:r>
            <a:r>
              <a:rPr lang="en-US" sz="2000" dirty="0">
                <a:solidFill>
                  <a:prstClr val="black"/>
                </a:solidFill>
                <a:latin typeface="Lucida Sans Unicode"/>
                <a:cs typeface="Lucida Sans Unicode"/>
              </a:rPr>
              <a:t>w</a:t>
            </a:r>
            <a:r>
              <a:rPr sz="2000" spc="-15" dirty="0">
                <a:solidFill>
                  <a:prstClr val="black"/>
                </a:solidFill>
                <a:latin typeface="Lucida Sans Unicode"/>
                <a:cs typeface="Lucida Sans Unicode"/>
              </a:rPr>
              <a:t> </a:t>
            </a:r>
            <a:r>
              <a:rPr sz="2000" spc="-10" dirty="0">
                <a:solidFill>
                  <a:prstClr val="black"/>
                </a:solidFill>
                <a:latin typeface="Lucida Sans Unicode"/>
                <a:cs typeface="Lucida Sans Unicode"/>
              </a:rPr>
              <a:t>away</a:t>
            </a:r>
            <a:r>
              <a:rPr sz="2000" spc="-20" dirty="0">
                <a:solidFill>
                  <a:prstClr val="black"/>
                </a:solidFill>
                <a:latin typeface="Lucida Sans Unicode"/>
                <a:cs typeface="Lucida Sans Unicode"/>
              </a:rPr>
              <a:t> </a:t>
            </a:r>
            <a:r>
              <a:rPr sz="2000" spc="-5" dirty="0">
                <a:solidFill>
                  <a:prstClr val="black"/>
                </a:solidFill>
                <a:latin typeface="Lucida Sans Unicode"/>
                <a:cs typeface="Lucida Sans Unicode"/>
              </a:rPr>
              <a:t>important</a:t>
            </a:r>
            <a:r>
              <a:rPr sz="2000" spc="-35" dirty="0">
                <a:solidFill>
                  <a:prstClr val="black"/>
                </a:solidFill>
                <a:latin typeface="Lucida Sans Unicode"/>
                <a:cs typeface="Lucida Sans Unicode"/>
              </a:rPr>
              <a:t> </a:t>
            </a:r>
            <a:r>
              <a:rPr sz="2000" spc="-5" dirty="0">
                <a:solidFill>
                  <a:prstClr val="black"/>
                </a:solidFill>
                <a:latin typeface="Lucida Sans Unicode"/>
                <a:cs typeface="Lucida Sans Unicode"/>
              </a:rPr>
              <a:t>experiences</a:t>
            </a:r>
            <a:endParaRPr sz="2000" dirty="0">
              <a:solidFill>
                <a:prstClr val="black"/>
              </a:solidFill>
              <a:latin typeface="Lucida Sans Unicode"/>
              <a:cs typeface="Lucida Sans Unicode"/>
            </a:endParaRPr>
          </a:p>
          <a:p>
            <a:pPr lvl="1">
              <a:spcBef>
                <a:spcPts val="35"/>
              </a:spcBef>
              <a:buClr>
                <a:srgbClr val="C50C2F"/>
              </a:buClr>
              <a:buFont typeface="Lucida Sans Unicode"/>
              <a:buChar char="–"/>
            </a:pPr>
            <a:endParaRPr sz="2500" dirty="0">
              <a:solidFill>
                <a:prstClr val="black"/>
              </a:solidFill>
              <a:latin typeface="Lucida Sans Unicode"/>
              <a:cs typeface="Lucida Sans Unicode"/>
            </a:endParaRPr>
          </a:p>
          <a:p>
            <a:pPr marL="192405" indent="-180340">
              <a:buClr>
                <a:srgbClr val="C50C2F"/>
              </a:buClr>
              <a:buFont typeface="Arial MT"/>
              <a:buChar char="•"/>
              <a:tabLst>
                <a:tab pos="193040" algn="l"/>
              </a:tabLst>
            </a:pPr>
            <a:r>
              <a:rPr sz="2200" dirty="0">
                <a:solidFill>
                  <a:prstClr val="black"/>
                </a:solidFill>
                <a:latin typeface="Lucida Sans Unicode"/>
                <a:cs typeface="Lucida Sans Unicode"/>
              </a:rPr>
              <a:t>High</a:t>
            </a:r>
            <a:r>
              <a:rPr sz="2200" spc="-5" dirty="0">
                <a:solidFill>
                  <a:prstClr val="black"/>
                </a:solidFill>
                <a:latin typeface="Lucida Sans Unicode"/>
                <a:cs typeface="Lucida Sans Unicode"/>
              </a:rPr>
              <a:t> </a:t>
            </a:r>
            <a:r>
              <a:rPr sz="2200" spc="-10" dirty="0">
                <a:solidFill>
                  <a:prstClr val="black"/>
                </a:solidFill>
                <a:latin typeface="Lucida Sans Unicode"/>
                <a:cs typeface="Lucida Sans Unicode"/>
              </a:rPr>
              <a:t>computational</a:t>
            </a:r>
            <a:r>
              <a:rPr sz="2200" spc="20" dirty="0">
                <a:solidFill>
                  <a:prstClr val="black"/>
                </a:solidFill>
                <a:latin typeface="Lucida Sans Unicode"/>
                <a:cs typeface="Lucida Sans Unicode"/>
              </a:rPr>
              <a:t> </a:t>
            </a:r>
            <a:r>
              <a:rPr sz="2200" spc="-10" dirty="0">
                <a:solidFill>
                  <a:prstClr val="black"/>
                </a:solidFill>
                <a:latin typeface="Lucida Sans Unicode"/>
                <a:cs typeface="Lucida Sans Unicode"/>
              </a:rPr>
              <a:t>complexity</a:t>
            </a:r>
            <a:endParaRPr sz="2200" dirty="0">
              <a:solidFill>
                <a:prstClr val="black"/>
              </a:solidFill>
              <a:latin typeface="Lucida Sans Unicode"/>
              <a:cs typeface="Lucida Sans Unicode"/>
            </a:endParaRPr>
          </a:p>
          <a:p>
            <a:pPr marL="358775" lvl="1" indent="-167005">
              <a:lnSpc>
                <a:spcPts val="2340"/>
              </a:lnSpc>
              <a:spcBef>
                <a:spcPts val="285"/>
              </a:spcBef>
              <a:buClr>
                <a:srgbClr val="C50C2F"/>
              </a:buClr>
              <a:buSzPct val="75000"/>
              <a:buFontTx/>
              <a:buChar char="–"/>
              <a:tabLst>
                <a:tab pos="359410" algn="l"/>
              </a:tabLst>
            </a:pPr>
            <a:r>
              <a:rPr sz="2000" spc="-5" dirty="0">
                <a:solidFill>
                  <a:prstClr val="black"/>
                </a:solidFill>
                <a:latin typeface="Lucida Sans Unicode"/>
                <a:cs typeface="Lucida Sans Unicode"/>
              </a:rPr>
              <a:t>Almost</a:t>
            </a:r>
            <a:r>
              <a:rPr sz="2000" spc="-10" dirty="0">
                <a:solidFill>
                  <a:prstClr val="black"/>
                </a:solidFill>
                <a:latin typeface="Lucida Sans Unicode"/>
                <a:cs typeface="Lucida Sans Unicode"/>
              </a:rPr>
              <a:t> </a:t>
            </a:r>
            <a:r>
              <a:rPr sz="2000" dirty="0">
                <a:solidFill>
                  <a:prstClr val="black"/>
                </a:solidFill>
                <a:latin typeface="Lucida Sans Unicode"/>
                <a:cs typeface="Lucida Sans Unicode"/>
              </a:rPr>
              <a:t>10</a:t>
            </a:r>
            <a:r>
              <a:rPr sz="2000" spc="-20" dirty="0">
                <a:solidFill>
                  <a:prstClr val="black"/>
                </a:solidFill>
                <a:latin typeface="Lucida Sans Unicode"/>
                <a:cs typeface="Lucida Sans Unicode"/>
              </a:rPr>
              <a:t> </a:t>
            </a:r>
            <a:r>
              <a:rPr sz="2000" spc="-5" dirty="0">
                <a:solidFill>
                  <a:prstClr val="black"/>
                </a:solidFill>
                <a:latin typeface="Lucida Sans Unicode"/>
                <a:cs typeface="Lucida Sans Unicode"/>
              </a:rPr>
              <a:t>days</a:t>
            </a:r>
            <a:r>
              <a:rPr sz="2000" spc="10" dirty="0">
                <a:solidFill>
                  <a:prstClr val="black"/>
                </a:solidFill>
                <a:latin typeface="Lucida Sans Unicode"/>
                <a:cs typeface="Lucida Sans Unicode"/>
              </a:rPr>
              <a:t> to</a:t>
            </a:r>
            <a:r>
              <a:rPr sz="2000" spc="-15" dirty="0">
                <a:solidFill>
                  <a:prstClr val="black"/>
                </a:solidFill>
                <a:latin typeface="Lucida Sans Unicode"/>
                <a:cs typeface="Lucida Sans Unicode"/>
              </a:rPr>
              <a:t> </a:t>
            </a:r>
            <a:r>
              <a:rPr sz="2000" dirty="0">
                <a:solidFill>
                  <a:prstClr val="black"/>
                </a:solidFill>
                <a:latin typeface="Lucida Sans Unicode"/>
                <a:cs typeface="Lucida Sans Unicode"/>
              </a:rPr>
              <a:t>train</a:t>
            </a:r>
            <a:r>
              <a:rPr sz="2000" spc="-45" dirty="0">
                <a:solidFill>
                  <a:prstClr val="black"/>
                </a:solidFill>
                <a:latin typeface="Lucida Sans Unicode"/>
                <a:cs typeface="Lucida Sans Unicode"/>
              </a:rPr>
              <a:t> </a:t>
            </a:r>
            <a:r>
              <a:rPr sz="2000" dirty="0">
                <a:solidFill>
                  <a:prstClr val="black"/>
                </a:solidFill>
                <a:latin typeface="Lucida Sans Unicode"/>
                <a:cs typeface="Lucida Sans Unicode"/>
              </a:rPr>
              <a:t>one</a:t>
            </a:r>
            <a:r>
              <a:rPr sz="2000" spc="-30" dirty="0">
                <a:solidFill>
                  <a:prstClr val="black"/>
                </a:solidFill>
                <a:latin typeface="Lucida Sans Unicode"/>
                <a:cs typeface="Lucida Sans Unicode"/>
              </a:rPr>
              <a:t> </a:t>
            </a:r>
            <a:r>
              <a:rPr sz="2000" spc="-5" dirty="0">
                <a:solidFill>
                  <a:prstClr val="black"/>
                </a:solidFill>
                <a:latin typeface="Lucida Sans Unicode"/>
                <a:cs typeface="Lucida Sans Unicode"/>
              </a:rPr>
              <a:t>game</a:t>
            </a:r>
            <a:r>
              <a:rPr sz="2000" spc="-15" dirty="0">
                <a:solidFill>
                  <a:prstClr val="black"/>
                </a:solidFill>
                <a:latin typeface="Lucida Sans Unicode"/>
                <a:cs typeface="Lucida Sans Unicode"/>
              </a:rPr>
              <a:t> </a:t>
            </a:r>
            <a:r>
              <a:rPr sz="2000" dirty="0">
                <a:solidFill>
                  <a:prstClr val="black"/>
                </a:solidFill>
                <a:latin typeface="Lucida Sans Unicode"/>
                <a:cs typeface="Lucida Sans Unicode"/>
              </a:rPr>
              <a:t>on</a:t>
            </a:r>
            <a:r>
              <a:rPr sz="2000" spc="-15" dirty="0">
                <a:solidFill>
                  <a:prstClr val="black"/>
                </a:solidFill>
                <a:latin typeface="Lucida Sans Unicode"/>
                <a:cs typeface="Lucida Sans Unicode"/>
              </a:rPr>
              <a:t> </a:t>
            </a:r>
            <a:r>
              <a:rPr sz="2000" dirty="0">
                <a:solidFill>
                  <a:prstClr val="black"/>
                </a:solidFill>
                <a:latin typeface="Lucida Sans Unicode"/>
                <a:cs typeface="Lucida Sans Unicode"/>
              </a:rPr>
              <a:t>a</a:t>
            </a:r>
            <a:r>
              <a:rPr sz="2000" spc="-5" dirty="0">
                <a:solidFill>
                  <a:prstClr val="black"/>
                </a:solidFill>
                <a:latin typeface="Lucida Sans Unicode"/>
                <a:cs typeface="Lucida Sans Unicode"/>
              </a:rPr>
              <a:t> </a:t>
            </a:r>
            <a:r>
              <a:rPr sz="2000" dirty="0">
                <a:solidFill>
                  <a:prstClr val="black"/>
                </a:solidFill>
                <a:latin typeface="Lucida Sans Unicode"/>
                <a:cs typeface="Lucida Sans Unicode"/>
              </a:rPr>
              <a:t>single</a:t>
            </a:r>
            <a:r>
              <a:rPr sz="2000" spc="-30" dirty="0">
                <a:solidFill>
                  <a:prstClr val="black"/>
                </a:solidFill>
                <a:latin typeface="Lucida Sans Unicode"/>
                <a:cs typeface="Lucida Sans Unicode"/>
              </a:rPr>
              <a:t> </a:t>
            </a:r>
            <a:r>
              <a:rPr sz="2000" spc="-5" dirty="0">
                <a:solidFill>
                  <a:prstClr val="black"/>
                </a:solidFill>
                <a:latin typeface="Lucida Sans Unicode"/>
                <a:cs typeface="Lucida Sans Unicode"/>
              </a:rPr>
              <a:t>GPU!</a:t>
            </a:r>
            <a:r>
              <a:rPr sz="2000" spc="10" dirty="0">
                <a:solidFill>
                  <a:prstClr val="black"/>
                </a:solidFill>
                <a:latin typeface="Lucida Sans Unicode"/>
                <a:cs typeface="Lucida Sans Unicode"/>
              </a:rPr>
              <a:t> </a:t>
            </a:r>
            <a:r>
              <a:rPr sz="2000" spc="-5" dirty="0">
                <a:solidFill>
                  <a:prstClr val="black"/>
                </a:solidFill>
                <a:latin typeface="Lucida Sans Unicode"/>
                <a:cs typeface="Lucida Sans Unicode"/>
              </a:rPr>
              <a:t>Slower</a:t>
            </a:r>
            <a:r>
              <a:rPr sz="2000" spc="-15" dirty="0">
                <a:solidFill>
                  <a:prstClr val="black"/>
                </a:solidFill>
                <a:latin typeface="Lucida Sans Unicode"/>
                <a:cs typeface="Lucida Sans Unicode"/>
              </a:rPr>
              <a:t> </a:t>
            </a:r>
            <a:r>
              <a:rPr sz="2000" spc="-5" dirty="0">
                <a:solidFill>
                  <a:prstClr val="black"/>
                </a:solidFill>
                <a:latin typeface="Lucida Sans Unicode"/>
                <a:cs typeface="Lucida Sans Unicode"/>
              </a:rPr>
              <a:t>on</a:t>
            </a:r>
            <a:endParaRPr sz="2000" dirty="0">
              <a:solidFill>
                <a:prstClr val="black"/>
              </a:solidFill>
              <a:latin typeface="Lucida Sans Unicode"/>
              <a:cs typeface="Lucida Sans Unicode"/>
            </a:endParaRPr>
          </a:p>
          <a:p>
            <a:pPr marL="358775">
              <a:lnSpc>
                <a:spcPts val="2340"/>
              </a:lnSpc>
            </a:pPr>
            <a:r>
              <a:rPr sz="2000" spc="-5" dirty="0">
                <a:solidFill>
                  <a:prstClr val="black"/>
                </a:solidFill>
                <a:latin typeface="Lucida Sans Unicode"/>
                <a:cs typeface="Lucida Sans Unicode"/>
              </a:rPr>
              <a:t>physical</a:t>
            </a:r>
            <a:r>
              <a:rPr sz="2000" spc="-40" dirty="0">
                <a:solidFill>
                  <a:prstClr val="black"/>
                </a:solidFill>
                <a:latin typeface="Lucida Sans Unicode"/>
                <a:cs typeface="Lucida Sans Unicode"/>
              </a:rPr>
              <a:t> </a:t>
            </a:r>
            <a:r>
              <a:rPr sz="2000" dirty="0">
                <a:solidFill>
                  <a:prstClr val="black"/>
                </a:solidFill>
                <a:latin typeface="Lucida Sans Unicode"/>
                <a:cs typeface="Lucida Sans Unicode"/>
              </a:rPr>
              <a:t>robots</a:t>
            </a:r>
          </a:p>
          <a:p>
            <a:pPr marL="358775" lvl="1" indent="-167005">
              <a:spcBef>
                <a:spcPts val="275"/>
              </a:spcBef>
              <a:buClr>
                <a:srgbClr val="C50C2F"/>
              </a:buClr>
              <a:buSzPct val="75000"/>
              <a:buFontTx/>
              <a:buChar char="–"/>
              <a:tabLst>
                <a:tab pos="359410" algn="l"/>
              </a:tabLst>
            </a:pPr>
            <a:r>
              <a:rPr sz="2000" spc="-110" dirty="0">
                <a:solidFill>
                  <a:prstClr val="black"/>
                </a:solidFill>
                <a:latin typeface="Lucida Sans Unicode"/>
                <a:cs typeface="Lucida Sans Unicode"/>
              </a:rPr>
              <a:t>10+</a:t>
            </a:r>
            <a:r>
              <a:rPr sz="2000" spc="-35" dirty="0">
                <a:solidFill>
                  <a:prstClr val="black"/>
                </a:solidFill>
                <a:latin typeface="Lucida Sans Unicode"/>
                <a:cs typeface="Lucida Sans Unicode"/>
              </a:rPr>
              <a:t> </a:t>
            </a:r>
            <a:r>
              <a:rPr sz="2000" dirty="0">
                <a:solidFill>
                  <a:prstClr val="black"/>
                </a:solidFill>
                <a:latin typeface="Lucida Sans Unicode"/>
                <a:cs typeface="Lucida Sans Unicode"/>
              </a:rPr>
              <a:t>GB</a:t>
            </a:r>
            <a:r>
              <a:rPr sz="2000" spc="-10" dirty="0">
                <a:solidFill>
                  <a:prstClr val="black"/>
                </a:solidFill>
                <a:latin typeface="Lucida Sans Unicode"/>
                <a:cs typeface="Lucida Sans Unicode"/>
              </a:rPr>
              <a:t> </a:t>
            </a:r>
            <a:r>
              <a:rPr sz="2000" spc="10" dirty="0">
                <a:solidFill>
                  <a:prstClr val="black"/>
                </a:solidFill>
                <a:latin typeface="Lucida Sans Unicode"/>
                <a:cs typeface="Lucida Sans Unicode"/>
              </a:rPr>
              <a:t>to</a:t>
            </a:r>
            <a:r>
              <a:rPr sz="2000" spc="-40" dirty="0">
                <a:solidFill>
                  <a:prstClr val="black"/>
                </a:solidFill>
                <a:latin typeface="Lucida Sans Unicode"/>
                <a:cs typeface="Lucida Sans Unicode"/>
              </a:rPr>
              <a:t> </a:t>
            </a:r>
            <a:r>
              <a:rPr sz="2000" spc="5" dirty="0">
                <a:solidFill>
                  <a:prstClr val="black"/>
                </a:solidFill>
                <a:latin typeface="Lucida Sans Unicode"/>
                <a:cs typeface="Lucida Sans Unicode"/>
              </a:rPr>
              <a:t>store</a:t>
            </a:r>
            <a:r>
              <a:rPr sz="2000" spc="-45" dirty="0">
                <a:solidFill>
                  <a:prstClr val="black"/>
                </a:solidFill>
                <a:latin typeface="Lucida Sans Unicode"/>
                <a:cs typeface="Lucida Sans Unicode"/>
              </a:rPr>
              <a:t> </a:t>
            </a:r>
            <a:r>
              <a:rPr sz="2000" spc="-5" dirty="0">
                <a:solidFill>
                  <a:prstClr val="black"/>
                </a:solidFill>
                <a:latin typeface="Lucida Sans Unicode"/>
                <a:cs typeface="Lucida Sans Unicode"/>
              </a:rPr>
              <a:t>experiences</a:t>
            </a:r>
            <a:endParaRPr sz="2000" dirty="0">
              <a:solidFill>
                <a:prstClr val="black"/>
              </a:solidFill>
              <a:latin typeface="Lucida Sans Unicode"/>
              <a:cs typeface="Lucida Sans Unicode"/>
            </a:endParaRPr>
          </a:p>
        </p:txBody>
      </p:sp>
      <p:grpSp>
        <p:nvGrpSpPr>
          <p:cNvPr id="8" name="object 8"/>
          <p:cNvGrpSpPr/>
          <p:nvPr/>
        </p:nvGrpSpPr>
        <p:grpSpPr>
          <a:xfrm>
            <a:off x="7293865" y="928117"/>
            <a:ext cx="3338195" cy="897255"/>
            <a:chOff x="5769864" y="928116"/>
            <a:chExt cx="3338195" cy="897255"/>
          </a:xfrm>
        </p:grpSpPr>
        <p:pic>
          <p:nvPicPr>
            <p:cNvPr id="9" name="object 9"/>
            <p:cNvPicPr/>
            <p:nvPr/>
          </p:nvPicPr>
          <p:blipFill>
            <a:blip r:embed="rId3" cstate="print"/>
            <a:stretch>
              <a:fillRect/>
            </a:stretch>
          </p:blipFill>
          <p:spPr>
            <a:xfrm>
              <a:off x="5769864" y="928116"/>
              <a:ext cx="2978658" cy="896874"/>
            </a:xfrm>
            <a:prstGeom prst="rect">
              <a:avLst/>
            </a:prstGeom>
          </p:spPr>
        </p:pic>
        <p:pic>
          <p:nvPicPr>
            <p:cNvPr id="10" name="object 10"/>
            <p:cNvPicPr/>
            <p:nvPr/>
          </p:nvPicPr>
          <p:blipFill>
            <a:blip r:embed="rId4" cstate="print"/>
            <a:stretch>
              <a:fillRect/>
            </a:stretch>
          </p:blipFill>
          <p:spPr>
            <a:xfrm>
              <a:off x="5793289" y="950722"/>
              <a:ext cx="3314769" cy="853694"/>
            </a:xfrm>
            <a:prstGeom prst="rect">
              <a:avLst/>
            </a:prstGeom>
          </p:spPr>
        </p:pic>
      </p:grpSp>
      <p:sp>
        <p:nvSpPr>
          <p:cNvPr id="11" name="object 11"/>
          <p:cNvSpPr txBox="1"/>
          <p:nvPr/>
        </p:nvSpPr>
        <p:spPr>
          <a:xfrm>
            <a:off x="9093455" y="1606422"/>
            <a:ext cx="1553845" cy="197490"/>
          </a:xfrm>
          <a:prstGeom prst="rect">
            <a:avLst/>
          </a:prstGeom>
        </p:spPr>
        <p:txBody>
          <a:bodyPr vert="horz" wrap="square" lIns="0" tIns="12700" rIns="0" bIns="0" rtlCol="0">
            <a:spAutoFit/>
          </a:bodyPr>
          <a:lstStyle/>
          <a:p>
            <a:pPr marL="12700">
              <a:spcBef>
                <a:spcPts val="100"/>
              </a:spcBef>
            </a:pPr>
            <a:r>
              <a:rPr sz="1200" spc="-5" dirty="0">
                <a:solidFill>
                  <a:srgbClr val="452224"/>
                </a:solidFill>
                <a:latin typeface="Arial MT"/>
                <a:cs typeface="Arial MT"/>
                <a:hlinkClick r:id="rId5"/>
              </a:rPr>
              <a:t>Andrej</a:t>
            </a:r>
            <a:r>
              <a:rPr sz="1200" spc="-40" dirty="0">
                <a:solidFill>
                  <a:srgbClr val="452224"/>
                </a:solidFill>
                <a:latin typeface="Arial MT"/>
                <a:cs typeface="Arial MT"/>
                <a:hlinkClick r:id="rId5"/>
              </a:rPr>
              <a:t> </a:t>
            </a:r>
            <a:r>
              <a:rPr sz="1200" spc="-5" dirty="0">
                <a:solidFill>
                  <a:srgbClr val="452224"/>
                </a:solidFill>
                <a:latin typeface="Arial MT"/>
                <a:cs typeface="Arial MT"/>
                <a:hlinkClick r:id="rId5"/>
              </a:rPr>
              <a:t>Karpathy’s</a:t>
            </a:r>
            <a:r>
              <a:rPr sz="1200" spc="-35" dirty="0">
                <a:solidFill>
                  <a:srgbClr val="452224"/>
                </a:solidFill>
                <a:latin typeface="Arial MT"/>
                <a:cs typeface="Arial MT"/>
                <a:hlinkClick r:id="rId5"/>
              </a:rPr>
              <a:t> </a:t>
            </a:r>
            <a:r>
              <a:rPr sz="1200" spc="-5" dirty="0">
                <a:solidFill>
                  <a:srgbClr val="452224"/>
                </a:solidFill>
                <a:latin typeface="Arial MT"/>
                <a:cs typeface="Arial MT"/>
                <a:hlinkClick r:id="rId5"/>
              </a:rPr>
              <a:t>blog</a:t>
            </a:r>
            <a:endParaRPr sz="1200">
              <a:solidFill>
                <a:prstClr val="black"/>
              </a:solidFill>
              <a:latin typeface="Arial MT"/>
              <a:cs typeface="Arial M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4B101-60EA-4A8A-107A-67A2607ED5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9979C91-6094-9D76-4228-3D5C20AB53F4}"/>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8A7CB448-D202-D674-E959-7ED37E3E16DA}"/>
              </a:ext>
            </a:extLst>
          </p:cNvPr>
          <p:cNvPicPr>
            <a:picLocks noChangeAspect="1"/>
          </p:cNvPicPr>
          <p:nvPr/>
        </p:nvPicPr>
        <p:blipFill rotWithShape="1">
          <a:blip r:embed="rId2"/>
          <a:srcRect t="9783" b="15911"/>
          <a:stretch/>
        </p:blipFill>
        <p:spPr>
          <a:xfrm>
            <a:off x="515123" y="578386"/>
            <a:ext cx="11161754" cy="5393788"/>
          </a:xfrm>
          <a:prstGeom prst="rect">
            <a:avLst/>
          </a:prstGeom>
        </p:spPr>
      </p:pic>
    </p:spTree>
    <p:extLst>
      <p:ext uri="{BB962C8B-B14F-4D97-AF65-F5344CB8AC3E}">
        <p14:creationId xmlns:p14="http://schemas.microsoft.com/office/powerpoint/2010/main" val="17110179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C180-FF4F-57D0-D72A-EB260F1E682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9BFA723-81C8-3E43-FDC3-34E76965DF05}"/>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7CB8E621-5CDB-44D4-23D4-F5601D95E3CE}"/>
              </a:ext>
            </a:extLst>
          </p:cNvPr>
          <p:cNvPicPr>
            <a:picLocks noChangeAspect="1"/>
          </p:cNvPicPr>
          <p:nvPr/>
        </p:nvPicPr>
        <p:blipFill rotWithShape="1">
          <a:blip r:embed="rId2"/>
          <a:srcRect t="9394" b="15716"/>
          <a:stretch/>
        </p:blipFill>
        <p:spPr>
          <a:xfrm>
            <a:off x="301212" y="530147"/>
            <a:ext cx="11589575" cy="5644511"/>
          </a:xfrm>
          <a:prstGeom prst="rect">
            <a:avLst/>
          </a:prstGeom>
        </p:spPr>
      </p:pic>
    </p:spTree>
    <p:extLst>
      <p:ext uri="{BB962C8B-B14F-4D97-AF65-F5344CB8AC3E}">
        <p14:creationId xmlns:p14="http://schemas.microsoft.com/office/powerpoint/2010/main" val="20148889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215210"/>
            <a:ext cx="9153565" cy="609759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3"/>
            <a:ext cx="9153565" cy="6413234"/>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3"/>
            <a:ext cx="9153565" cy="6298456"/>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3"/>
            <a:ext cx="9153565" cy="618367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3"/>
            <a:ext cx="9153565" cy="641323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19217" y="624900"/>
            <a:ext cx="9153565" cy="503589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3"/>
            <a:ext cx="9153565" cy="64132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14265" y="806824"/>
            <a:ext cx="4000500" cy="347382"/>
          </a:xfrm>
          <a:prstGeom prst="rect">
            <a:avLst/>
          </a:prstGeom>
        </p:spPr>
      </p:pic>
      <p:grpSp>
        <p:nvGrpSpPr>
          <p:cNvPr id="4" name="object 4"/>
          <p:cNvGrpSpPr/>
          <p:nvPr/>
        </p:nvGrpSpPr>
        <p:grpSpPr>
          <a:xfrm>
            <a:off x="2452412" y="2273183"/>
            <a:ext cx="204507" cy="630331"/>
            <a:chOff x="899800" y="2576274"/>
            <a:chExt cx="231775" cy="714375"/>
          </a:xfrm>
        </p:grpSpPr>
        <p:pic>
          <p:nvPicPr>
            <p:cNvPr id="5" name="object 5"/>
            <p:cNvPicPr/>
            <p:nvPr/>
          </p:nvPicPr>
          <p:blipFill>
            <a:blip r:embed="rId3" cstate="print"/>
            <a:stretch>
              <a:fillRect/>
            </a:stretch>
          </p:blipFill>
          <p:spPr>
            <a:xfrm>
              <a:off x="899800" y="2576274"/>
              <a:ext cx="104654" cy="102751"/>
            </a:xfrm>
            <a:prstGeom prst="rect">
              <a:avLst/>
            </a:prstGeom>
          </p:spPr>
        </p:pic>
        <p:pic>
          <p:nvPicPr>
            <p:cNvPr id="6" name="object 6"/>
            <p:cNvPicPr/>
            <p:nvPr/>
          </p:nvPicPr>
          <p:blipFill>
            <a:blip r:embed="rId3" cstate="print"/>
            <a:stretch>
              <a:fillRect/>
            </a:stretch>
          </p:blipFill>
          <p:spPr>
            <a:xfrm>
              <a:off x="1035055" y="3196193"/>
              <a:ext cx="95933" cy="94188"/>
            </a:xfrm>
            <a:prstGeom prst="rect">
              <a:avLst/>
            </a:prstGeom>
          </p:spPr>
        </p:pic>
      </p:grpSp>
      <p:sp>
        <p:nvSpPr>
          <p:cNvPr id="7" name="object 7"/>
          <p:cNvSpPr txBox="1"/>
          <p:nvPr/>
        </p:nvSpPr>
        <p:spPr>
          <a:xfrm>
            <a:off x="2682894" y="2142634"/>
            <a:ext cx="4202206" cy="849811"/>
          </a:xfrm>
          <a:prstGeom prst="rect">
            <a:avLst/>
          </a:prstGeom>
        </p:spPr>
        <p:txBody>
          <a:bodyPr vert="horz" wrap="square" lIns="0" tIns="14568" rIns="0" bIns="0" rtlCol="0">
            <a:spAutoFit/>
          </a:bodyPr>
          <a:lstStyle/>
          <a:p>
            <a:pPr marL="11206" defTabSz="806867">
              <a:spcBef>
                <a:spcPts val="115"/>
              </a:spcBef>
            </a:pPr>
            <a:r>
              <a:rPr sz="1853" b="1" spc="9" dirty="0">
                <a:solidFill>
                  <a:srgbClr val="728FBC"/>
                </a:solidFill>
                <a:latin typeface="Arial"/>
                <a:cs typeface="Arial"/>
              </a:rPr>
              <a:t>Offline</a:t>
            </a:r>
            <a:r>
              <a:rPr sz="1853" b="1" spc="-26" dirty="0">
                <a:solidFill>
                  <a:srgbClr val="728FBC"/>
                </a:solidFill>
                <a:latin typeface="Arial"/>
                <a:cs typeface="Arial"/>
              </a:rPr>
              <a:t> </a:t>
            </a:r>
            <a:r>
              <a:rPr sz="1853" b="1" spc="13" dirty="0">
                <a:solidFill>
                  <a:srgbClr val="728FBC"/>
                </a:solidFill>
                <a:latin typeface="Arial"/>
                <a:cs typeface="Arial"/>
              </a:rPr>
              <a:t>Learning</a:t>
            </a:r>
            <a:endParaRPr sz="1853">
              <a:solidFill>
                <a:prstClr val="black"/>
              </a:solidFill>
              <a:latin typeface="Arial"/>
              <a:cs typeface="Arial"/>
            </a:endParaRPr>
          </a:p>
          <a:p>
            <a:pPr defTabSz="806867">
              <a:spcBef>
                <a:spcPts val="4"/>
              </a:spcBef>
            </a:pPr>
            <a:endParaRPr sz="1853">
              <a:solidFill>
                <a:prstClr val="black"/>
              </a:solidFill>
              <a:latin typeface="Arial"/>
              <a:cs typeface="Arial"/>
            </a:endParaRPr>
          </a:p>
          <a:p>
            <a:pPr marL="129995" defTabSz="806867"/>
            <a:r>
              <a:rPr sz="1721" spc="-4" dirty="0">
                <a:solidFill>
                  <a:prstClr val="black"/>
                </a:solidFill>
                <a:latin typeface="Arial MT"/>
                <a:cs typeface="Arial MT"/>
              </a:rPr>
              <a:t>Learning</a:t>
            </a:r>
            <a:r>
              <a:rPr sz="1721" spc="-9" dirty="0">
                <a:solidFill>
                  <a:prstClr val="black"/>
                </a:solidFill>
                <a:latin typeface="Arial MT"/>
                <a:cs typeface="Arial MT"/>
              </a:rPr>
              <a:t> </a:t>
            </a:r>
            <a:r>
              <a:rPr sz="1721" spc="-4" dirty="0">
                <a:solidFill>
                  <a:prstClr val="black"/>
                </a:solidFill>
                <a:latin typeface="Arial MT"/>
                <a:cs typeface="Arial MT"/>
              </a:rPr>
              <a:t>while interacting</a:t>
            </a:r>
            <a:r>
              <a:rPr sz="1721" spc="-9" dirty="0">
                <a:solidFill>
                  <a:prstClr val="black"/>
                </a:solidFill>
                <a:latin typeface="Arial MT"/>
                <a:cs typeface="Arial MT"/>
              </a:rPr>
              <a:t> </a:t>
            </a:r>
            <a:r>
              <a:rPr sz="1721" spc="-4" dirty="0">
                <a:solidFill>
                  <a:prstClr val="black"/>
                </a:solidFill>
                <a:latin typeface="Arial MT"/>
                <a:cs typeface="Arial MT"/>
              </a:rPr>
              <a:t>with </a:t>
            </a:r>
            <a:r>
              <a:rPr sz="1721" dirty="0">
                <a:solidFill>
                  <a:prstClr val="black"/>
                </a:solidFill>
                <a:latin typeface="Arial MT"/>
                <a:cs typeface="Arial MT"/>
              </a:rPr>
              <a:t>a</a:t>
            </a:r>
            <a:r>
              <a:rPr sz="1721" spc="-4" dirty="0">
                <a:solidFill>
                  <a:prstClr val="black"/>
                </a:solidFill>
                <a:latin typeface="Arial MT"/>
                <a:cs typeface="Arial MT"/>
              </a:rPr>
              <a:t> </a:t>
            </a:r>
            <a:r>
              <a:rPr sz="1721" dirty="0">
                <a:solidFill>
                  <a:prstClr val="black"/>
                </a:solidFill>
                <a:latin typeface="Arial MT"/>
                <a:cs typeface="Arial MT"/>
              </a:rPr>
              <a:t>simulator</a:t>
            </a:r>
            <a:endParaRPr sz="1721">
              <a:solidFill>
                <a:prstClr val="black"/>
              </a:solidFill>
              <a:latin typeface="Arial MT"/>
              <a:cs typeface="Arial MT"/>
            </a:endParaRPr>
          </a:p>
        </p:txBody>
      </p:sp>
      <p:grpSp>
        <p:nvGrpSpPr>
          <p:cNvPr id="8" name="object 8"/>
          <p:cNvGrpSpPr/>
          <p:nvPr/>
        </p:nvGrpSpPr>
        <p:grpSpPr>
          <a:xfrm>
            <a:off x="2452412" y="4043432"/>
            <a:ext cx="204507" cy="630331"/>
            <a:chOff x="899800" y="4582556"/>
            <a:chExt cx="231775" cy="714375"/>
          </a:xfrm>
        </p:grpSpPr>
        <p:pic>
          <p:nvPicPr>
            <p:cNvPr id="9" name="object 9"/>
            <p:cNvPicPr/>
            <p:nvPr/>
          </p:nvPicPr>
          <p:blipFill>
            <a:blip r:embed="rId3" cstate="print"/>
            <a:stretch>
              <a:fillRect/>
            </a:stretch>
          </p:blipFill>
          <p:spPr>
            <a:xfrm>
              <a:off x="899800" y="4582556"/>
              <a:ext cx="104654" cy="102751"/>
            </a:xfrm>
            <a:prstGeom prst="rect">
              <a:avLst/>
            </a:prstGeom>
          </p:spPr>
        </p:pic>
        <p:pic>
          <p:nvPicPr>
            <p:cNvPr id="10" name="object 10"/>
            <p:cNvPicPr/>
            <p:nvPr/>
          </p:nvPicPr>
          <p:blipFill>
            <a:blip r:embed="rId3" cstate="print"/>
            <a:stretch>
              <a:fillRect/>
            </a:stretch>
          </p:blipFill>
          <p:spPr>
            <a:xfrm>
              <a:off x="1035055" y="5202475"/>
              <a:ext cx="95933" cy="94188"/>
            </a:xfrm>
            <a:prstGeom prst="rect">
              <a:avLst/>
            </a:prstGeom>
          </p:spPr>
        </p:pic>
      </p:grpSp>
      <p:sp>
        <p:nvSpPr>
          <p:cNvPr id="11" name="object 11"/>
          <p:cNvSpPr txBox="1"/>
          <p:nvPr/>
        </p:nvSpPr>
        <p:spPr>
          <a:xfrm>
            <a:off x="2682894" y="3912883"/>
            <a:ext cx="4700868" cy="849811"/>
          </a:xfrm>
          <a:prstGeom prst="rect">
            <a:avLst/>
          </a:prstGeom>
        </p:spPr>
        <p:txBody>
          <a:bodyPr vert="horz" wrap="square" lIns="0" tIns="14568" rIns="0" bIns="0" rtlCol="0">
            <a:spAutoFit/>
          </a:bodyPr>
          <a:lstStyle/>
          <a:p>
            <a:pPr marL="11206" defTabSz="806867">
              <a:spcBef>
                <a:spcPts val="115"/>
              </a:spcBef>
            </a:pPr>
            <a:r>
              <a:rPr sz="1853" b="1" spc="13" dirty="0">
                <a:solidFill>
                  <a:srgbClr val="728FBC"/>
                </a:solidFill>
                <a:latin typeface="Arial"/>
                <a:cs typeface="Arial"/>
              </a:rPr>
              <a:t>Online</a:t>
            </a:r>
            <a:r>
              <a:rPr sz="1853" b="1" spc="-35" dirty="0">
                <a:solidFill>
                  <a:srgbClr val="728FBC"/>
                </a:solidFill>
                <a:latin typeface="Arial"/>
                <a:cs typeface="Arial"/>
              </a:rPr>
              <a:t> </a:t>
            </a:r>
            <a:r>
              <a:rPr sz="1853" b="1" spc="13" dirty="0">
                <a:solidFill>
                  <a:srgbClr val="728FBC"/>
                </a:solidFill>
                <a:latin typeface="Arial"/>
                <a:cs typeface="Arial"/>
              </a:rPr>
              <a:t>Learning</a:t>
            </a:r>
            <a:endParaRPr sz="1853">
              <a:solidFill>
                <a:prstClr val="black"/>
              </a:solidFill>
              <a:latin typeface="Arial"/>
              <a:cs typeface="Arial"/>
            </a:endParaRPr>
          </a:p>
          <a:p>
            <a:pPr defTabSz="806867">
              <a:spcBef>
                <a:spcPts val="4"/>
              </a:spcBef>
            </a:pPr>
            <a:endParaRPr sz="1853">
              <a:solidFill>
                <a:prstClr val="black"/>
              </a:solidFill>
              <a:latin typeface="Arial"/>
              <a:cs typeface="Arial"/>
            </a:endParaRPr>
          </a:p>
          <a:p>
            <a:pPr marL="129995" defTabSz="806867"/>
            <a:r>
              <a:rPr sz="1721" spc="-4" dirty="0">
                <a:solidFill>
                  <a:prstClr val="black"/>
                </a:solidFill>
                <a:latin typeface="Arial MT"/>
                <a:cs typeface="Arial MT"/>
              </a:rPr>
              <a:t>Learning</a:t>
            </a:r>
            <a:r>
              <a:rPr sz="1721" spc="-9" dirty="0">
                <a:solidFill>
                  <a:prstClr val="black"/>
                </a:solidFill>
                <a:latin typeface="Arial MT"/>
                <a:cs typeface="Arial MT"/>
              </a:rPr>
              <a:t> </a:t>
            </a:r>
            <a:r>
              <a:rPr sz="1721" spc="-4" dirty="0">
                <a:solidFill>
                  <a:prstClr val="black"/>
                </a:solidFill>
                <a:latin typeface="Arial MT"/>
                <a:cs typeface="Arial MT"/>
              </a:rPr>
              <a:t>while interacting with </a:t>
            </a:r>
            <a:r>
              <a:rPr sz="1721" dirty="0">
                <a:solidFill>
                  <a:prstClr val="black"/>
                </a:solidFill>
                <a:latin typeface="Arial MT"/>
                <a:cs typeface="Arial MT"/>
              </a:rPr>
              <a:t>the</a:t>
            </a:r>
            <a:r>
              <a:rPr sz="1721" spc="-4" dirty="0">
                <a:solidFill>
                  <a:prstClr val="black"/>
                </a:solidFill>
                <a:latin typeface="Arial MT"/>
                <a:cs typeface="Arial MT"/>
              </a:rPr>
              <a:t> environment</a:t>
            </a:r>
            <a:endParaRPr sz="1721">
              <a:solidFill>
                <a:prstClr val="black"/>
              </a:solidFill>
              <a:latin typeface="Arial MT"/>
              <a:cs typeface="Arial MT"/>
            </a:endParaRPr>
          </a:p>
        </p:txBody>
      </p:sp>
      <p:sp>
        <p:nvSpPr>
          <p:cNvPr id="13" name="object 13"/>
          <p:cNvSpPr txBox="1">
            <a:spLocks noGrp="1"/>
          </p:cNvSpPr>
          <p:nvPr>
            <p:ph type="dt" sz="half" idx="6"/>
          </p:nvPr>
        </p:nvSpPr>
        <p:spPr>
          <a:prstGeom prst="rect">
            <a:avLst/>
          </a:prstGeom>
        </p:spPr>
        <p:txBody>
          <a:bodyPr vert="horz" wrap="square" lIns="0" tIns="0" rIns="0" bIns="0" rtlCol="0">
            <a:spAutoFit/>
          </a:bodyPr>
          <a:lstStyle/>
          <a:p>
            <a:pPr marL="11206" defTabSz="806867">
              <a:lnSpc>
                <a:spcPts val="1302"/>
              </a:lnSpc>
            </a:pPr>
            <a:r>
              <a:rPr spc="-9" dirty="0"/>
              <a:t>Bayesian</a:t>
            </a:r>
            <a:r>
              <a:rPr spc="-18" dirty="0"/>
              <a:t> </a:t>
            </a:r>
            <a:r>
              <a:rPr spc="-4" dirty="0"/>
              <a:t>Methods</a:t>
            </a:r>
            <a:r>
              <a:rPr spc="-13" dirty="0"/>
              <a:t> </a:t>
            </a:r>
            <a:r>
              <a:rPr spc="-4" dirty="0"/>
              <a:t>in</a:t>
            </a:r>
            <a:r>
              <a:rPr spc="-18" dirty="0"/>
              <a:t> </a:t>
            </a:r>
            <a:r>
              <a:rPr spc="-9" dirty="0"/>
              <a:t>Reinforcement</a:t>
            </a:r>
            <a:r>
              <a:rPr spc="-13" dirty="0"/>
              <a:t> </a:t>
            </a:r>
            <a:r>
              <a:rPr spc="-4" dirty="0"/>
              <a:t>Learning</a:t>
            </a: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1206" defTabSz="806867">
              <a:lnSpc>
                <a:spcPts val="1302"/>
              </a:lnSpc>
            </a:pPr>
            <a:r>
              <a:rPr spc="-4" dirty="0"/>
              <a:t>ICML</a:t>
            </a:r>
            <a:r>
              <a:rPr spc="-22" dirty="0"/>
              <a:t> </a:t>
            </a:r>
            <a:r>
              <a:rPr spc="-9" dirty="0"/>
              <a:t>2007</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3"/>
            <a:ext cx="9153565" cy="6413234"/>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215210"/>
            <a:ext cx="9153565" cy="5982816"/>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215210"/>
            <a:ext cx="9153565" cy="3916808"/>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3"/>
            <a:ext cx="9153565" cy="6413234"/>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3"/>
            <a:ext cx="9153565" cy="5236757"/>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2"/>
            <a:ext cx="9153565" cy="502154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3"/>
            <a:ext cx="9153565" cy="572456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3"/>
            <a:ext cx="9153565" cy="308466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358682"/>
            <a:ext cx="9153565" cy="565282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radient Descent Optimization Techniques. | by Ayush Pradhan | Analytics  Vidhya | Medium">
            <a:extLst>
              <a:ext uri="{FF2B5EF4-FFF2-40B4-BE49-F238E27FC236}">
                <a16:creationId xmlns:a16="http://schemas.microsoft.com/office/drawing/2014/main" id="{6DD3604A-B8C6-4C61-26D6-DAFD395B8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808" y="235808"/>
            <a:ext cx="6386384" cy="638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3965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rickRed}{V_{i+1}^\pi(s) \leftarrow \sum_{s'} T(s, \pi(s), s') [R(s,\pi(s), s') + \gamma V_i^\pi(s')]}&#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490"/>
  <p:tag name="PICTUREFILESIZE" val="47094"/>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rickRed}{V^\pi(s) \leftarrow V^\pi(s) + \alpha (sample - V^\pi(s))}&#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5"/>
  <p:tag name="PICTUREFILESIZE" val="25610"/>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rickRed}{\pi(s) = \argmax_a 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227"/>
  <p:tag name="PICTUREFILESIZE" val="22067"/>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 = \sum_{s'} T(s,a,s') \left[ R(s,a,s') + \gamma V^*(s') \right]}&#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431"/>
  <p:tag name="PICTUREFILESIZE" val="42853"/>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 \sum_{s'} T(s,a,s') \left[ R(s,a,s') + \gamma \max_{a'} Q^*(s', a') \right]}&#10;\]&#10;\end{document}&#10;"/>
  <p:tag name="FILENAME" val="txp_fig"/>
  <p:tag name="FORMAT" val="png16m"/>
  <p:tag name="RES" val="1200"/>
  <p:tag name="BLEND" val="0"/>
  <p:tag name="TRANSPARENT" val="0"/>
  <p:tag name="TBUG" val="0"/>
  <p:tag name="ALLOWFS" val="0"/>
  <p:tag name="MAGNIFICATION" val="1015"/>
  <p:tag name="ORIGWIDTH" val="507"/>
  <p:tag name="PICTUREFILESIZE" val="53667"/>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_{i+1}^\pi(s) \leftarrow \frac{1}{k} \sum_{i} sample_i}&#10;\]&#10;\end{document}&#10;"/>
  <p:tag name="FILENAME" val="txp_fig"/>
  <p:tag name="FORMAT" val="png16m"/>
  <p:tag name="RES" val="1200"/>
  <p:tag name="BLEND" val="0"/>
  <p:tag name="TRANSPARENT" val="0"/>
  <p:tag name="TBUG" val="0"/>
  <p:tag name="ALLOWFS" val="0"/>
  <p:tag name="ORIGWIDTH" val="226"/>
  <p:tag name="PICTUREFILESIZE" val="282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sample_1 = R(s,\pi(s),s_1') +  \gamma V_i^\pi(s_1')}&#10;\]&#10;\end{document}&#10;"/>
  <p:tag name="FILENAME" val="txp_fig"/>
  <p:tag name="FORMAT" val="png16m"/>
  <p:tag name="RES" val="1200"/>
  <p:tag name="BLEND" val="0"/>
  <p:tag name="TRANSPARENT" val="0"/>
  <p:tag name="TBUG" val="0"/>
  <p:tag name="ALLOWFS" val="0"/>
  <p:tag name="ORIGWIDTH" val="341"/>
  <p:tag name="PICTUREFILESIZE" val="27570"/>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sample_2 = R(s,\pi(s),s_2') +  \gamma V_i^\pi(s_2')}&#10;\]&#10;\end{document}&#10;"/>
  <p:tag name="FILENAME" val="txp_fig"/>
  <p:tag name="FORMAT" val="png16m"/>
  <p:tag name="RES" val="1200"/>
  <p:tag name="BLEND" val="0"/>
  <p:tag name="TRANSPARENT" val="0"/>
  <p:tag name="TBUG" val="0"/>
  <p:tag name="ALLOWFS" val="0"/>
  <p:tag name="ORIGWIDTH" val="341"/>
  <p:tag name="PICTUREFILESIZE" val="29442"/>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sample_k = R(s,\pi(s),s_k') +  \gamma V_i^\pi(s_k')}&#10;\]&#10;\end{document}&#10;"/>
  <p:tag name="FILENAME" val="txp_fig"/>
  <p:tag name="FORMAT" val="png16m"/>
  <p:tag name="RES" val="1200"/>
  <p:tag name="BLEND" val="0"/>
  <p:tag name="TRANSPARENT" val="0"/>
  <p:tag name="TBUG" val="0"/>
  <p:tag name="ALLOWFS" val="0"/>
  <p:tag name="ORIGWIDTH" val="339"/>
  <p:tag name="PICTUREFILESIZE" val="29790"/>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cdots}&#10;\]&#10;\end{document}&#10;"/>
  <p:tag name="FILENAME" val="txp_fig"/>
  <p:tag name="FORMAT" val="png16m"/>
  <p:tag name="RES" val="1200"/>
  <p:tag name="BLEND" val="0"/>
  <p:tag name="TRANSPARENT" val="0"/>
  <p:tag name="TBUG" val="0"/>
  <p:tag name="ALLOWFS" val="0"/>
  <p:tag name="ORIGWIDTH" val="22"/>
  <p:tag name="PICTUREFILESIZE" val="62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rickRed}{V_{i+1}^\pi(s) \leftarrow \sum_{s'} T(s, \pi(s), s') [R(s,\pi(s), s') + \gamma V_i^\pi(s')]}&#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490"/>
  <p:tag name="PICTUREFILESIZE" val="4709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sample = R(s,\pi(s),s') +  \gamma V^\pi(s')}&#10;\]&#10;\end{document}&#10;"/>
  <p:tag name="FILENAME" val="txp_fig"/>
  <p:tag name="FORMAT" val="png16m"/>
  <p:tag name="RES" val="1200"/>
  <p:tag name="BLEND" val="0"/>
  <p:tag name="TRANSPARENT" val="0"/>
  <p:tag name="TBUG" val="0"/>
  <p:tag name="ALLOWFS" val="0"/>
  <p:tag name="ORIGWIDTH" val="319"/>
  <p:tag name="PICTUREFILESIZE" val="24946"/>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sample}&#10;\]&#10;\end{document}&#10;"/>
  <p:tag name="FILENAME" val="txp_fig"/>
  <p:tag name="FORMAT" val="png16m"/>
  <p:tag name="RES" val="1200"/>
  <p:tag name="BLEND" val="0"/>
  <p:tag name="TRANSPARENT" val="0"/>
  <p:tag name="TBUG" val="0"/>
  <p:tag name="ALLOWFS" val="0"/>
  <p:tag name="ORIGWIDTH" val="345"/>
  <p:tag name="PICTUREFILESIZE" val="24546"/>
</p:tagLst>
</file>

<file path=ppt/theme/_rels/theme6.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rebuchet MS"/>
        <a:ea typeface=""/>
        <a:cs typeface="Arial"/>
      </a:majorFont>
      <a:minorFont>
        <a:latin typeface="Trebuchet MS"/>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1F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rgbClr val="000066"/>
          </a:buClr>
          <a:buSzTx/>
          <a:buFont typeface="Wingdings" pitchFamily="2" charset="2"/>
          <a:buBlip>
            <a:blip xmlns:r="http://schemas.openxmlformats.org/officeDocument/2006/relationships" r:embed="rId1"/>
          </a:buBlip>
          <a:tabLst/>
          <a:defRPr kumimoji="0" lang="en-US" altLang="en-US"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rgbClr val="000066"/>
          </a:buClr>
          <a:buSzTx/>
          <a:buFont typeface="Wingdings" pitchFamily="2" charset="2"/>
          <a:buBlip>
            <a:blip xmlns:r="http://schemas.openxmlformats.org/officeDocument/2006/relationships" r:embed="rId1"/>
          </a:buBlip>
          <a:tabLst/>
          <a:defRPr kumimoji="0" lang="en-US" altLang="en-US"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2500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25000" smtClean="0">
            <a:ln>
              <a:noFill/>
            </a:ln>
            <a:solidFill>
              <a:schemeClr val="tx1"/>
            </a:solidFill>
            <a:effectLst/>
            <a:latin typeface="Times"/>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11580</TotalTime>
  <Words>4484</Words>
  <Application>Microsoft Macintosh PowerPoint</Application>
  <PresentationFormat>Widescreen</PresentationFormat>
  <Paragraphs>661</Paragraphs>
  <Slides>108</Slides>
  <Notes>7</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2</vt:i4>
      </vt:variant>
      <vt:variant>
        <vt:lpstr>Slide Titles</vt:lpstr>
      </vt:variant>
      <vt:variant>
        <vt:i4>108</vt:i4>
      </vt:variant>
    </vt:vector>
  </HeadingPairs>
  <TitlesOfParts>
    <vt:vector size="131" baseType="lpstr">
      <vt:lpstr>Arial</vt:lpstr>
      <vt:lpstr>Arial MT</vt:lpstr>
      <vt:lpstr>Calibri</vt:lpstr>
      <vt:lpstr>Calibri Light</vt:lpstr>
      <vt:lpstr>Lucida Sans Unicode</vt:lpstr>
      <vt:lpstr>Palatino Linotype</vt:lpstr>
      <vt:lpstr>Söhne</vt:lpstr>
      <vt:lpstr>Symbol</vt:lpstr>
      <vt:lpstr>Times</vt:lpstr>
      <vt:lpstr>Times New Roman</vt:lpstr>
      <vt:lpstr>Trebuchet MS</vt:lpstr>
      <vt:lpstr>Wingdings</vt:lpstr>
      <vt:lpstr>Zapf Dingbats</vt:lpstr>
      <vt:lpstr>Office Theme</vt:lpstr>
      <vt:lpstr>Default Design</vt:lpstr>
      <vt:lpstr>1_Office Theme</vt:lpstr>
      <vt:lpstr>2_Office Theme</vt:lpstr>
      <vt:lpstr>3_Office Theme</vt:lpstr>
      <vt:lpstr>Blank Presentation</vt:lpstr>
      <vt:lpstr>1_Blank Presentation</vt:lpstr>
      <vt:lpstr>4_Office Theme</vt:lpstr>
      <vt:lpstr>Equation</vt:lpstr>
      <vt:lpstr>Photo Editor Photo</vt:lpstr>
      <vt:lpstr> Reinforcement Learning-II </vt:lpstr>
      <vt:lpstr>PowerPoint Presentation</vt:lpstr>
      <vt:lpstr>PowerPoint Presentation</vt:lpstr>
      <vt:lpstr>PowerPoint Presentation</vt:lpstr>
      <vt:lpstr>Model Based Learning </vt:lpstr>
      <vt:lpstr>Advantages</vt:lpstr>
      <vt:lpstr>Disadvantages</vt:lpstr>
      <vt:lpstr>PowerPoint Presentation</vt:lpstr>
      <vt:lpstr>PowerPoint Presentation</vt:lpstr>
      <vt:lpstr>PowerPoint Presentation</vt:lpstr>
      <vt:lpstr>PowerPoint Presentation</vt:lpstr>
      <vt:lpstr>Reinforcement Learning</vt:lpstr>
      <vt:lpstr>Passive Learning</vt:lpstr>
      <vt:lpstr>Model-Based Learning</vt:lpstr>
      <vt:lpstr>Simple Empirical Model Learning </vt:lpstr>
      <vt:lpstr>PowerPoint Presentation</vt:lpstr>
      <vt:lpstr>Sample-Based Policy Evaluation?</vt:lpstr>
      <vt:lpstr>Temporal-Difference Learning</vt:lpstr>
      <vt:lpstr>PowerPoint Presentation</vt:lpstr>
      <vt:lpstr>PowerPoint Presentation</vt:lpstr>
      <vt:lpstr>Exponential Moving Average</vt:lpstr>
      <vt:lpstr>Problems with TD Value Learning</vt:lpstr>
      <vt:lpstr>PowerPoint Presentation</vt:lpstr>
      <vt:lpstr>Monte Carlo methods</vt:lpstr>
      <vt:lpstr>PowerPoint Presentation</vt:lpstr>
      <vt:lpstr>PowerPoint Presentation</vt:lpstr>
      <vt:lpstr>Active Learning</vt:lpstr>
      <vt:lpstr>Q-Learning</vt:lpstr>
      <vt:lpstr>Q-Learning Properties</vt:lpstr>
      <vt:lpstr>PowerPoint Presentation</vt:lpstr>
      <vt:lpstr>Disadvantages of Q-Learning</vt:lpstr>
      <vt:lpstr>PowerPoint Presentation</vt:lpstr>
      <vt:lpstr>Exploration / Exploitation</vt:lpstr>
      <vt:lpstr>The n-Armed Bandit Problem</vt:lpstr>
      <vt:lpstr>The Exploration/Exploitation Dilemma</vt:lpstr>
      <vt:lpstr>Action-Value Methods</vt:lpstr>
      <vt:lpstr>e-Greedy Action Selection</vt:lpstr>
      <vt:lpstr>The Story So Far: MDPs and RL</vt:lpstr>
      <vt:lpstr>Q-Learning</vt:lpstr>
      <vt:lpstr>Q-Learning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of Learning Every State</vt:lpstr>
      <vt:lpstr>Generalization in Reinforcement Learning</vt:lpstr>
      <vt:lpstr>Introduction to Deep Q-network</vt:lpstr>
      <vt:lpstr>Deep Q-network (DQN)</vt:lpstr>
      <vt:lpstr>Deep Q-network (DQN)</vt:lpstr>
      <vt:lpstr>PowerPoint Presentation</vt:lpstr>
      <vt:lpstr>DQN is reinforcement learning + CNN magic!</vt:lpstr>
      <vt:lpstr>PowerPoint Presentation</vt:lpstr>
      <vt:lpstr>PowerPoint Presentation</vt:lpstr>
      <vt:lpstr>C</vt:lpstr>
      <vt:lpstr>PowerPoint Presentation</vt:lpstr>
      <vt:lpstr>PowerPoint Presentation</vt:lpstr>
      <vt:lpstr>PowerPoint Presentation</vt:lpstr>
      <vt:lpstr>PowerPoint Presentation</vt:lpstr>
      <vt:lpstr>Q-Learning</vt:lpstr>
      <vt:lpstr>Q-Learning</vt:lpstr>
      <vt:lpstr>Example: Q-Learning for Atari Breakout</vt:lpstr>
      <vt:lpstr>Q-Learning</vt:lpstr>
      <vt:lpstr>Deep Convolutional neural network (CNN)</vt:lpstr>
      <vt:lpstr>PowerPoint Presentation</vt:lpstr>
      <vt:lpstr>DQN Architecture</vt:lpstr>
      <vt:lpstr>DQN Architecture</vt:lpstr>
      <vt:lpstr>DQN Architecture</vt:lpstr>
      <vt:lpstr>Deep Q-Learning</vt:lpstr>
      <vt:lpstr>Deep Q-Learning</vt:lpstr>
      <vt:lpstr>Deep Q-network (DQN)</vt:lpstr>
      <vt:lpstr>DQN: Putting Together</vt:lpstr>
      <vt:lpstr>Q  DQN</vt:lpstr>
      <vt:lpstr>But … It’s not perfect!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learning refinement- mini batches and soft updates</vt:lpstr>
      <vt:lpstr>PowerPoint Presentation</vt:lpstr>
      <vt:lpstr>PowerPoint Presentation</vt:lpstr>
      <vt:lpstr>PowerPoint Presentation</vt:lpstr>
      <vt:lpstr>STATE OF REINFORCEMENT LEARNING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Reinforcement Learning-II </dc:title>
  <dc:creator>Pranjal Kumar</dc:creator>
  <cp:lastModifiedBy>Pranjal Kumar</cp:lastModifiedBy>
  <cp:revision>112</cp:revision>
  <dcterms:created xsi:type="dcterms:W3CDTF">2023-10-09T03:29:06Z</dcterms:created>
  <dcterms:modified xsi:type="dcterms:W3CDTF">2023-10-21T03:54:52Z</dcterms:modified>
</cp:coreProperties>
</file>